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146847375" r:id="rId5"/>
    <p:sldId id="2146847458" r:id="rId6"/>
    <p:sldId id="2146847476" r:id="rId7"/>
    <p:sldId id="2146847477" r:id="rId8"/>
    <p:sldId id="2146847478" r:id="rId9"/>
    <p:sldId id="2146847468" r:id="rId10"/>
    <p:sldId id="2146847470" r:id="rId11"/>
    <p:sldId id="2146847467" r:id="rId12"/>
    <p:sldId id="2146847474" r:id="rId13"/>
    <p:sldId id="214684747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08CE89-4ED4-62EF-B5D5-F7DC7AAFC4B3}" name="Bihari Péter" initials="BP" userId="S::bihari.peter@gpk.bme.hu::09e566b1-dbb0-41c3-8777-fb8011f9eb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zkay Cecília" initials="LC" lastIdx="1" clrIdx="0">
    <p:extLst>
      <p:ext uri="{19B8F6BF-5375-455C-9EA6-DF929625EA0E}">
        <p15:presenceInfo xmlns:p15="http://schemas.microsoft.com/office/powerpoint/2012/main" userId="S::liszkay.cecilia@bme.hu::d35980af-21c7-4c4c-ac0d-d2cc85907d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D99694"/>
    <a:srgbClr val="CEB6C5"/>
    <a:srgbClr val="FF6699"/>
    <a:srgbClr val="D58787"/>
    <a:srgbClr val="D60047"/>
    <a:srgbClr val="FF5050"/>
    <a:srgbClr val="FF3300"/>
    <a:srgbClr val="921F27"/>
    <a:srgbClr val="792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5B923-C581-815E-BA18-9B22DC4A1597}" v="7" dt="2025-07-20T17:29:17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68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47EDD-D00E-C948-9A9F-9891699192BE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C7467-0CCD-0648-94F2-A61C17AB80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58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7467-0CCD-0648-94F2-A61C17AB805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20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94C95-3DCD-34A7-8D49-553FF2CD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B245B-82EB-B6E9-4E47-5AA487B39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F1004-B1AC-2753-3E72-3A4AE5416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1249-1340-3CE4-B3F6-1E1ABADDC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7B86-5212-234A-99C1-37AA061A5B29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285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94C95-3DCD-34A7-8D49-553FF2CD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B245B-82EB-B6E9-4E47-5AA487B39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F1004-B1AC-2753-3E72-3A4AE5416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1249-1340-3CE4-B3F6-1E1ABADDC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7B86-5212-234A-99C1-37AA061A5B29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6152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94C95-3DCD-34A7-8D49-553FF2CD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B245B-82EB-B6E9-4E47-5AA487B39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F1004-B1AC-2753-3E72-3A4AE5416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1249-1340-3CE4-B3F6-1E1ABADDC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7B86-5212-234A-99C1-37AA061A5B29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34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90909-5568-6916-8746-D889AB9AA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76E67314-BF5F-7DC5-453E-AE30E4EBF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FF241C9-29A1-735A-A0FD-9303DACB8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CD72ED4-BEE2-AC5B-884E-455982E26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7467-0CCD-0648-94F2-A61C17AB805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20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C7467-0CCD-0648-94F2-A61C17AB805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74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67BE-E6C5-3748-8A57-EAA6950D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D15F8-AF58-144B-89A0-5A86FC8BB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B73B8-4699-484A-B4B1-77C3F215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E8DA8-2CB2-4C42-BEF0-465674C2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3F5AB-2011-564C-99EE-289BE9F4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01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4427-8D26-BD4F-A857-32788A88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7C197-6689-7642-A722-9849043D8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B4624-5809-374D-BC62-719C4DB1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26FEF-0F8F-444C-AB94-675D2936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26581-8254-A84B-9F4C-1D6E4154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54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EE3A4-67A1-E740-8B1F-9A31BE7D3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974DF-648D-8F49-9E38-03101F3C8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D679-8186-5E4E-89FB-B954B8D0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C4F7B-9F53-8241-AA0F-51AEEFD8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738AF-D240-4A4A-B3F6-BC6DFF06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65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ME 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AC9922F8-405F-D733-CDC7-621D6BF8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FE07-00F4-4FA2-A9AB-A163173484D2}" type="datetime1">
              <a:rPr lang="hu-HU" smtClean="0"/>
              <a:t>2025. 08. 25.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7C7C466-E4C5-2C6F-25E8-A2A3FC12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rendezvény megnevezése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0CA2BFC-C430-728B-D061-913909D1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842-A3DE-43E0-ADB3-B558D4C98EF0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F01372A8-7888-3EE8-2305-ACEDB245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963"/>
            <a:ext cx="8877300" cy="1326974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pic>
        <p:nvPicPr>
          <p:cNvPr id="2" name="Kép 1" descr="A képen képernyőkép, tervezés látható&#10;&#10;Automatikusan generált leírás">
            <a:extLst>
              <a:ext uri="{FF2B5EF4-FFF2-40B4-BE49-F238E27FC236}">
                <a16:creationId xmlns:a16="http://schemas.microsoft.com/office/drawing/2014/main" id="{01D1CDED-3680-6426-E89E-88375B4EE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9" y="323097"/>
            <a:ext cx="2197581" cy="5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6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AC9922F8-405F-D733-CDC7-621D6BF8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9870-DEE0-4891-8D35-01B8F2BE6383}" type="datetime1">
              <a:rPr lang="hu-HU" smtClean="0"/>
              <a:t>2025. 08. 25.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7C7C466-E4C5-2C6F-25E8-A2A3FC12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vezetői tanévnyitó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0CA2BFC-C430-728B-D061-913909D1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842-A3DE-43E0-ADB3-B558D4C98EF0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F01372A8-7888-3EE8-2305-ACEDB245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013"/>
            <a:ext cx="8877300" cy="1326974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pic>
        <p:nvPicPr>
          <p:cNvPr id="2" name="Kép 1" descr="A képen képernyőkép, tervezés látható&#10;&#10;Automatikusan generált leírás">
            <a:extLst>
              <a:ext uri="{FF2B5EF4-FFF2-40B4-BE49-F238E27FC236}">
                <a16:creationId xmlns:a16="http://schemas.microsoft.com/office/drawing/2014/main" id="{72372E7F-7C68-763D-B6C7-927FD1819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9" y="323097"/>
            <a:ext cx="2197581" cy="5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82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D46F22E-80BB-75E4-EF28-98629A0431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2981" y="-95347"/>
            <a:ext cx="12337961" cy="7048691"/>
          </a:xfrm>
          <a:prstGeom prst="rect">
            <a:avLst/>
          </a:prstGeom>
          <a:gradFill flip="none" rotWithShape="1">
            <a:gsLst>
              <a:gs pos="0">
                <a:srgbClr val="862633">
                  <a:shade val="30000"/>
                  <a:satMod val="115000"/>
                </a:srgbClr>
              </a:gs>
              <a:gs pos="50000">
                <a:srgbClr val="862633">
                  <a:shade val="67500"/>
                  <a:satMod val="115000"/>
                </a:srgbClr>
              </a:gs>
              <a:gs pos="100000">
                <a:srgbClr val="862633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9EEE149-96BA-44B6-F03A-AB3A98EF2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38200" y="1627678"/>
            <a:ext cx="4982705" cy="343923"/>
          </a:xfrm>
        </p:spPr>
        <p:txBody>
          <a:bodyPr anchor="b"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hu-HU"/>
              <a:t>Budapesti Műszaki és Gazdaságtudományi Egyetem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A14985E-F288-F71C-546E-C3432BF8B8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04644"/>
            <a:ext cx="5651090" cy="455612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Prezentáció címe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AB0969-DE04-E0D2-7759-D39F81FB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57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3CB596-59A1-3640-9B18-4AD50EDFACDB}" type="datetime1">
              <a:rPr lang="hu-HU" smtClean="0"/>
              <a:t>2025. 08. 25.</a:t>
            </a:fld>
            <a:endParaRPr lang="hu-HU"/>
          </a:p>
        </p:txBody>
      </p:sp>
      <p:pic>
        <p:nvPicPr>
          <p:cNvPr id="8" name="Kép 7" descr="A képen szöveg, kör, ablak, Betűtípus látható&#10;&#10;Automatikusan generált leírás">
            <a:extLst>
              <a:ext uri="{FF2B5EF4-FFF2-40B4-BE49-F238E27FC236}">
                <a16:creationId xmlns:a16="http://schemas.microsoft.com/office/drawing/2014/main" id="{5614E940-35FD-4702-D76F-2C539491B4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6526" y="937647"/>
            <a:ext cx="5042357" cy="4982705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F3529C7B-6A75-CF57-0E1B-A88EF63116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43223"/>
            <a:ext cx="581439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015B4D32-8B02-C87B-4FFB-FF9B33FC10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838200" y="3694626"/>
            <a:ext cx="5651500" cy="530225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66152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A295-8945-8640-A98A-F2D58BF2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68B9-62A3-5148-8677-5F008FA1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0C14-1614-304F-B17F-210D7146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17AE-03C7-F347-8834-D0D03932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84791-FDC6-844C-BBB1-62E91400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13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F829-B681-AB45-944E-1606A506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880F-A933-6B48-9626-978E927A3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1175A-6247-E444-9983-DDB8C4FD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86C5-387B-3E4D-8D09-6C9E9FCC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1221-218F-9644-BAA1-5FAEA8E1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7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4149-594E-F041-92E2-14811CFA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C3C8-345D-B64C-9E1E-82131EE20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0697D-501A-1547-8F5A-4B4795CCC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44A79-9FAA-A640-8351-B029E40F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4126-C7B2-874E-825F-3BBEDFE0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CD2F5-A622-694B-B4F3-B30DDA7C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11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1E43-0765-7849-A1C8-0CD0A3CC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386A1-1F95-6B4F-AAB3-EC901948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79C0D-97B0-3042-AF75-82045D189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62537-A084-4E44-8BE7-98ADE0774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6EC3C-5D08-C349-A068-6E0361A5F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933FB-9A06-3949-B127-4B245BA4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77E61-D9BF-E748-840F-CFA2FFE6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0397A-855C-DB47-B3BC-9A0D5D05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38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0413-298D-AA47-93BA-3CF1D616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AA53C-E3E2-1148-82D5-58257486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FC8BE-4A6D-2041-BEAE-1C5884EC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D5C54-B50E-4248-BDBD-5759D432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17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2888D-A3E6-7048-A0E3-4A903781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E1C61-C786-1340-BE74-57820AEF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1B464-7AB4-0244-9E28-F34069D8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18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CD40-8B3E-0945-A0A1-D37111F3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F5595-B1A0-4242-86B9-3C3F715B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84C2F-5814-9B43-B5C5-DBF4BB03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1FA8F-3E77-EE4B-BA4D-A7456855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1848A-5F08-174A-9D7B-E4EBB6AD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16B12-C41C-3945-AC7B-C6EE89C5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91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17AD-46FA-7348-93AF-A7F44B62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931F7-A6B3-6E47-A531-42DD0F876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FC9BA-DC93-9F40-A1EA-9996388EF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C7F2E-8C3D-EE42-9CDF-D5931ADC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E802-0C72-F34F-8F4B-CB16F8C5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8E751-8F19-E540-8970-295D66D0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93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5E922-E8AA-3B4D-8883-A2AD0C16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1CD0B-84DF-2948-BB28-CFAA173CC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8877D-9D7C-084D-A83D-2F754335A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DADEA-6310-2E4C-A6FC-B5E788370784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3D21A-4CEA-AA49-AE45-41B962AC8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4FF93-BEAE-A242-BF6A-5110E3086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C73F-91D2-C74D-BD19-6CBB5D1569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5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3297357-09E2-2047-8FE3-293E8C8D71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25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highlight>
                <a:srgbClr val="FF00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EE8569-A6A2-4D4C-8F86-A18CB7A68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934" y="319139"/>
            <a:ext cx="2268128" cy="22681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F44069-D4F8-2642-A5AC-9EF509A10B63}"/>
              </a:ext>
            </a:extLst>
          </p:cNvPr>
          <p:cNvSpPr txBox="1"/>
          <p:nvPr/>
        </p:nvSpPr>
        <p:spPr>
          <a:xfrm>
            <a:off x="3749442" y="4893169"/>
            <a:ext cx="469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200" dirty="0" smtClean="0">
                <a:solidFill>
                  <a:schemeClr val="bg1"/>
                </a:solidFill>
                <a:latin typeface="Huni_Quorum Medium BT_cracked" panose="020E0603030505020404" pitchFamily="34" charset="77"/>
              </a:rPr>
              <a:t>NÉV</a:t>
            </a:r>
            <a:endParaRPr lang="hu-HU" spc="200" dirty="0">
              <a:solidFill>
                <a:schemeClr val="bg1"/>
              </a:solidFill>
              <a:latin typeface="Huni_Quorum Medium BT_cracked" panose="020E0603030505020404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10DB82-4FAF-EE48-A35B-67D50F9A0E24}"/>
              </a:ext>
            </a:extLst>
          </p:cNvPr>
          <p:cNvSpPr txBox="1">
            <a:spLocks/>
          </p:cNvSpPr>
          <p:nvPr/>
        </p:nvSpPr>
        <p:spPr>
          <a:xfrm>
            <a:off x="3840905" y="5473297"/>
            <a:ext cx="4510187" cy="2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1100" spc="200" dirty="0" smtClean="0">
                <a:solidFill>
                  <a:schemeClr val="bg1">
                    <a:lumMod val="95000"/>
                  </a:schemeClr>
                </a:solidFill>
                <a:latin typeface="Montserrat Light"/>
              </a:rPr>
              <a:t>BUDAPEST—2025—0</a:t>
            </a:r>
            <a:r>
              <a:rPr lang="hu-HU" sz="1100" spc="200" dirty="0" smtClean="0">
                <a:solidFill>
                  <a:schemeClr val="bg1">
                    <a:lumMod val="95000"/>
                  </a:schemeClr>
                </a:solidFill>
                <a:latin typeface="Montserrat Light"/>
              </a:rPr>
              <a:t>9</a:t>
            </a:r>
            <a:r>
              <a:rPr lang="en" sz="1100" spc="200" dirty="0" smtClean="0">
                <a:solidFill>
                  <a:schemeClr val="bg1">
                    <a:lumMod val="95000"/>
                  </a:schemeClr>
                </a:solidFill>
                <a:latin typeface="Montserrat Light"/>
              </a:rPr>
              <a:t>—</a:t>
            </a:r>
            <a:r>
              <a:rPr lang="hu-HU" sz="1100" spc="200" dirty="0" smtClean="0">
                <a:solidFill>
                  <a:schemeClr val="bg1">
                    <a:lumMod val="95000"/>
                  </a:schemeClr>
                </a:solidFill>
                <a:latin typeface="Montserrat Light"/>
              </a:rPr>
              <a:t>0</a:t>
            </a:r>
            <a:r>
              <a:rPr lang="en" sz="1100" spc="200" dirty="0" smtClean="0">
                <a:solidFill>
                  <a:schemeClr val="bg1">
                    <a:lumMod val="95000"/>
                  </a:schemeClr>
                </a:solidFill>
                <a:latin typeface="Montserrat Light"/>
              </a:rPr>
              <a:t>1</a:t>
            </a:r>
            <a:endParaRPr lang="hu-HU" sz="1100" spc="200" dirty="0">
              <a:solidFill>
                <a:schemeClr val="bg1">
                  <a:lumMod val="95000"/>
                </a:schemeClr>
              </a:solidFill>
              <a:latin typeface="Montserrat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3A3F76-43C9-AC43-9526-7F55679A0EB6}"/>
              </a:ext>
            </a:extLst>
          </p:cNvPr>
          <p:cNvCxnSpPr/>
          <p:nvPr/>
        </p:nvCxnSpPr>
        <p:spPr>
          <a:xfrm>
            <a:off x="4852145" y="5357480"/>
            <a:ext cx="24877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E75D188-3950-0A4F-A85E-DAE6ECF6CF13}"/>
              </a:ext>
            </a:extLst>
          </p:cNvPr>
          <p:cNvSpPr txBox="1">
            <a:spLocks/>
          </p:cNvSpPr>
          <p:nvPr/>
        </p:nvSpPr>
        <p:spPr>
          <a:xfrm>
            <a:off x="319260" y="2889555"/>
            <a:ext cx="11553476" cy="13755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uni_Quorum Medium BT" panose="020E06030305050204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ctr">
              <a:lnSpc>
                <a:spcPts val="5480"/>
              </a:lnSpc>
            </a:pPr>
            <a:r>
              <a:rPr lang="hu-HU" sz="5400" b="0" spc="300" dirty="0" smtClean="0">
                <a:latin typeface="Montserrat Light"/>
                <a:ea typeface="Noto Sans"/>
                <a:cs typeface="Noto Sans"/>
              </a:rPr>
              <a:t>CÍM</a:t>
            </a:r>
            <a:endParaRPr lang="en" sz="5400" b="0" spc="300" dirty="0">
              <a:latin typeface="Montserrat Light"/>
              <a:ea typeface="Noto Sans"/>
              <a:cs typeface="Noto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27A65-136D-B8BA-CF9C-608DC164F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252" y="5639724"/>
            <a:ext cx="2221493" cy="11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381CC48-28EA-2D22-8F50-E913327922B0}"/>
              </a:ext>
            </a:extLst>
          </p:cNvPr>
          <p:cNvSpPr txBox="1">
            <a:spLocks/>
          </p:cNvSpPr>
          <p:nvPr/>
        </p:nvSpPr>
        <p:spPr>
          <a:xfrm>
            <a:off x="-555992" y="2742144"/>
            <a:ext cx="13248495" cy="1375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80"/>
              </a:lnSpc>
            </a:pPr>
            <a:endParaRPr lang="hu-HU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8DC9D4-CE03-384F-B78A-DA729630324B}"/>
              </a:ext>
            </a:extLst>
          </p:cNvPr>
          <p:cNvSpPr txBox="1">
            <a:spLocks/>
          </p:cNvSpPr>
          <p:nvPr/>
        </p:nvSpPr>
        <p:spPr>
          <a:xfrm>
            <a:off x="3840905" y="5081567"/>
            <a:ext cx="4510187" cy="2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1100" spc="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  <a:r>
              <a:rPr lang="hu-HU" sz="1100" spc="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1100" spc="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hu-HU" sz="1100" spc="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ÁPRILIS 28.</a:t>
            </a:r>
            <a:endParaRPr lang="en" sz="1100" spc="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11A900-B424-EE4D-B6AA-CDD3C098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FE2CDC-59FF-4940-928D-719E8D4F4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596" y="5322066"/>
            <a:ext cx="1410807" cy="141080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8019E1F-172C-3944-8D9C-86CBEB8BE366}"/>
              </a:ext>
            </a:extLst>
          </p:cNvPr>
          <p:cNvSpPr txBox="1">
            <a:spLocks/>
          </p:cNvSpPr>
          <p:nvPr/>
        </p:nvSpPr>
        <p:spPr>
          <a:xfrm>
            <a:off x="3840906" y="5071948"/>
            <a:ext cx="4510187" cy="2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1100" spc="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  <a:r>
              <a:rPr lang="hu-HU" sz="1100" spc="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1100" spc="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hu-HU" sz="1100" spc="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ÁPRILIS 28.</a:t>
            </a:r>
            <a:endParaRPr lang="en" sz="1100" spc="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96F323-5D9E-8749-873A-6F8DB9F31EA5}"/>
              </a:ext>
            </a:extLst>
          </p:cNvPr>
          <p:cNvCxnSpPr>
            <a:cxnSpLocks/>
          </p:cNvCxnSpPr>
          <p:nvPr/>
        </p:nvCxnSpPr>
        <p:spPr>
          <a:xfrm>
            <a:off x="4570470" y="4948420"/>
            <a:ext cx="305105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17C44C95-53F4-7646-A100-BEBB1736D6EF}"/>
              </a:ext>
            </a:extLst>
          </p:cNvPr>
          <p:cNvSpPr txBox="1">
            <a:spLocks/>
          </p:cNvSpPr>
          <p:nvPr/>
        </p:nvSpPr>
        <p:spPr>
          <a:xfrm>
            <a:off x="3840906" y="4555481"/>
            <a:ext cx="4510187" cy="2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100" spc="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MINTA PÉTER</a:t>
            </a:r>
            <a:endParaRPr lang="en" sz="1100" spc="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987EB84-B98C-FEC9-D518-FAD69DCC7CDD}"/>
              </a:ext>
            </a:extLst>
          </p:cNvPr>
          <p:cNvSpPr txBox="1"/>
          <p:nvPr/>
        </p:nvSpPr>
        <p:spPr>
          <a:xfrm>
            <a:off x="3054263" y="2732525"/>
            <a:ext cx="60834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EFFFF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</a:rPr>
              <a:t>email@bme.hu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  <a:ea typeface="Noto Sans"/>
                <a:cs typeface="Arial" panose="020B0604020202020204" pitchFamily="34" charset="0"/>
              </a:rPr>
              <a:t>​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C19693-EE85-B543-AD48-0887178D6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403" y="-100241"/>
            <a:ext cx="5467703" cy="27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1A2AE-8A78-12DB-32AA-58300221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D6B31B-8DE4-B004-3124-B4B7E1298B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25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highlight>
                <a:srgbClr val="FF0000"/>
              </a:highligh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4CCD2D-2B5F-77C1-B139-05390E0E0197}"/>
              </a:ext>
            </a:extLst>
          </p:cNvPr>
          <p:cNvSpPr txBox="1">
            <a:spLocks/>
          </p:cNvSpPr>
          <p:nvPr/>
        </p:nvSpPr>
        <p:spPr>
          <a:xfrm>
            <a:off x="319260" y="3412249"/>
            <a:ext cx="11553476" cy="13755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uni_Quorum Medium BT" panose="020E06030305050204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ctr">
              <a:lnSpc>
                <a:spcPts val="5480"/>
              </a:lnSpc>
            </a:pPr>
            <a:r>
              <a:rPr lang="hu-HU" sz="5400" b="0" spc="300" dirty="0" smtClean="0">
                <a:latin typeface="Montserrat Light" pitchFamily="2" charset="77"/>
              </a:rPr>
              <a:t>FEJEZETCÍM</a:t>
            </a:r>
            <a:endParaRPr lang="hu-HU" sz="5400" b="0" spc="300" dirty="0">
              <a:latin typeface="Montserrat Light" pitchFamily="2" charset="77"/>
            </a:endParaRPr>
          </a:p>
          <a:p>
            <a:pPr algn="ctr">
              <a:lnSpc>
                <a:spcPts val="5480"/>
              </a:lnSpc>
            </a:pPr>
            <a:r>
              <a:rPr lang="hu-HU" sz="5400" b="0" spc="300" dirty="0">
                <a:latin typeface="Montserrat Light"/>
                <a:ea typeface="Noto Sans"/>
                <a:cs typeface="Noto Sans"/>
              </a:rPr>
              <a:t> </a:t>
            </a:r>
            <a:endParaRPr lang="en" sz="5400" b="0" spc="300" dirty="0">
              <a:latin typeface="Montserrat Light"/>
              <a:ea typeface="Noto Sans"/>
              <a:cs typeface="Noto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D5A59-6408-E11F-E3EE-B81946D8B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934" y="319139"/>
            <a:ext cx="2268128" cy="22681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0FCFC4-4914-571C-7E22-7271BBFEA30A}"/>
              </a:ext>
            </a:extLst>
          </p:cNvPr>
          <p:cNvSpPr txBox="1">
            <a:spLocks/>
          </p:cNvSpPr>
          <p:nvPr/>
        </p:nvSpPr>
        <p:spPr>
          <a:xfrm>
            <a:off x="3840905" y="5473297"/>
            <a:ext cx="4510187" cy="2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" sz="1100" spc="200">
              <a:solidFill>
                <a:schemeClr val="bg1">
                  <a:lumMod val="95000"/>
                </a:schemeClr>
              </a:solidFill>
              <a:latin typeface="Montserrat Light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56C532-EB70-FDCD-05A4-B6511FA6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252" y="5639724"/>
            <a:ext cx="2221493" cy="11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9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C3C73-EB77-A386-08E5-ADB4A2596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5">
            <a:extLst>
              <a:ext uri="{FF2B5EF4-FFF2-40B4-BE49-F238E27FC236}">
                <a16:creationId xmlns:a16="http://schemas.microsoft.com/office/drawing/2014/main" id="{D2D1EE50-28C5-4BA1-66D5-E8130B24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4EF-A1A7-47A7-9BB1-548B673774CC}" type="datetime1">
              <a:rPr lang="hu-HU" smtClean="0"/>
              <a:t>2025. 08. 25.</a:t>
            </a:fld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47F4AB4-00BE-BE21-0D79-5F7281CEAA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58045" y="490300"/>
            <a:ext cx="8877300" cy="518380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hu-HU" sz="2800" b="1" dirty="0" smtClean="0">
                <a:solidFill>
                  <a:srgbClr val="792530"/>
                </a:solidFill>
                <a:latin typeface="Montserrat Light"/>
              </a:rPr>
              <a:t>CÍM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A9E43-5B62-5DF2-8606-7A3AB638AE39}"/>
              </a:ext>
            </a:extLst>
          </p:cNvPr>
          <p:cNvSpPr txBox="1"/>
          <p:nvPr/>
        </p:nvSpPr>
        <p:spPr>
          <a:xfrm>
            <a:off x="874823" y="1356299"/>
            <a:ext cx="3168671" cy="75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5" defTabSz="457200">
              <a:lnSpc>
                <a:spcPct val="120000"/>
              </a:lnSpc>
              <a:defRPr/>
            </a:pPr>
            <a:r>
              <a:rPr kumimoji="0" lang="hu-HU" sz="2000" b="1" i="0" u="none" strike="noStrike" kern="1200" cap="none" spc="0" normalizeH="0" baseline="0" noProof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Montserrat"/>
                <a:ea typeface="Calibri"/>
                <a:cs typeface="Calibri"/>
              </a:rPr>
              <a:t>ALCÍM</a:t>
            </a:r>
            <a:endParaRPr lang="en-US" sz="1600" kern="100" dirty="0">
              <a:solidFill>
                <a:prstClr val="black"/>
              </a:solidFill>
              <a:latin typeface="Montserrat"/>
              <a:ea typeface="Calibri"/>
              <a:cs typeface="Times New Roman"/>
            </a:endParaRPr>
          </a:p>
          <a:p>
            <a:pPr marL="0" lvl="5" defTabSz="457200">
              <a:lnSpc>
                <a:spcPct val="120000"/>
              </a:lnSpc>
              <a:defRPr/>
            </a:pPr>
            <a:r>
              <a:rPr lang="hu-HU" sz="1600" kern="100" dirty="0" smtClean="0">
                <a:solidFill>
                  <a:prstClr val="black"/>
                </a:solidFill>
                <a:latin typeface="Montserrat"/>
                <a:ea typeface="Aptos" panose="020B0004020202020204" pitchFamily="34" charset="0"/>
                <a:cs typeface="Times New Roman"/>
              </a:rPr>
              <a:t>FELSOROLÁS</a:t>
            </a:r>
            <a:endParaRPr lang="en-HU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041AD-A47B-F61C-B6C4-29DD5C6CBC9E}"/>
              </a:ext>
            </a:extLst>
          </p:cNvPr>
          <p:cNvSpPr txBox="1"/>
          <p:nvPr/>
        </p:nvSpPr>
        <p:spPr>
          <a:xfrm>
            <a:off x="874340" y="3130063"/>
            <a:ext cx="317660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5" defTabSz="457200">
              <a:lnSpc>
                <a:spcPct val="120000"/>
              </a:lnSpc>
              <a:defRPr/>
            </a:pPr>
            <a:r>
              <a:rPr lang="hu-HU" sz="2000" b="1" noProof="1" smtClean="0">
                <a:solidFill>
                  <a:srgbClr val="990033"/>
                </a:solidFill>
                <a:latin typeface="Montserrat"/>
                <a:ea typeface="Calibri"/>
                <a:cs typeface="Calibri"/>
              </a:rPr>
              <a:t>ALCÍM</a:t>
            </a:r>
            <a:endParaRPr lang="en-US" sz="2000" b="1" i="0" u="none" strike="noStrike" kern="1200" cap="none" spc="0" normalizeH="0" baseline="0" noProof="1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Montserrat"/>
              <a:ea typeface="Calibri"/>
              <a:cs typeface="Calibri"/>
            </a:endParaRPr>
          </a:p>
        </p:txBody>
      </p:sp>
      <p:pic>
        <p:nvPicPr>
          <p:cNvPr id="8" name="Picture 2" descr="Nobel Prize - Wikipedia">
            <a:extLst>
              <a:ext uri="{FF2B5EF4-FFF2-40B4-BE49-F238E27FC236}">
                <a16:creationId xmlns:a16="http://schemas.microsoft.com/office/drawing/2014/main" id="{B14E018A-6927-5192-ADF8-92F23164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85" y="1358160"/>
            <a:ext cx="1338058" cy="13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9DE685-012E-F5F4-9A52-5EF23D987826}"/>
              </a:ext>
            </a:extLst>
          </p:cNvPr>
          <p:cNvSpPr txBox="1"/>
          <p:nvPr/>
        </p:nvSpPr>
        <p:spPr>
          <a:xfrm>
            <a:off x="415382" y="3537524"/>
            <a:ext cx="6399760" cy="3754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lvl="6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Calibri"/>
                <a:cs typeface="Calibri"/>
              </a:rPr>
              <a:t>FELSOROLÁS</a:t>
            </a:r>
            <a:endParaRPr lang="hu-HU" sz="1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zövegdoboz 15">
            <a:extLst>
              <a:ext uri="{FF2B5EF4-FFF2-40B4-BE49-F238E27FC236}">
                <a16:creationId xmlns:a16="http://schemas.microsoft.com/office/drawing/2014/main" id="{7524B0B7-C9A3-F17C-8A5E-A601C3938B97}"/>
              </a:ext>
            </a:extLst>
          </p:cNvPr>
          <p:cNvSpPr txBox="1"/>
          <p:nvPr/>
        </p:nvSpPr>
        <p:spPr>
          <a:xfrm>
            <a:off x="6013116" y="1297924"/>
            <a:ext cx="597459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hu-H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Montserrat Light"/>
              </a:rPr>
              <a:t>FELSOROLÁS</a:t>
            </a:r>
            <a:endParaRPr lang="hu-HU" sz="240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Montserrat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A1E14F-905E-EA02-07CA-FCF47558560F}"/>
              </a:ext>
            </a:extLst>
          </p:cNvPr>
          <p:cNvSpPr txBox="1"/>
          <p:nvPr/>
        </p:nvSpPr>
        <p:spPr>
          <a:xfrm>
            <a:off x="6013116" y="1785294"/>
            <a:ext cx="449467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altLang="hu-HU" sz="2400" dirty="0" smtClean="0">
                <a:solidFill>
                  <a:srgbClr val="990033"/>
                </a:solidFill>
                <a:latin typeface="Montserrat Light"/>
                <a:ea typeface="Calibri"/>
                <a:cs typeface="Calibri"/>
              </a:rPr>
              <a:t>FELSOROLÁS</a:t>
            </a:r>
            <a:endParaRPr lang="en-US" altLang="hu-HU" sz="240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Montserrat Light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D8CE1-8406-D65D-D723-E5CF89C773B0}"/>
              </a:ext>
            </a:extLst>
          </p:cNvPr>
          <p:cNvSpPr txBox="1"/>
          <p:nvPr/>
        </p:nvSpPr>
        <p:spPr>
          <a:xfrm>
            <a:off x="6013116" y="2306561"/>
            <a:ext cx="523467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hu-HU" altLang="hu-H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Montserrat Light"/>
                <a:ea typeface="Calibri"/>
                <a:cs typeface="Calibri"/>
              </a:rPr>
              <a:t>FELSOROLÁS</a:t>
            </a:r>
            <a:endParaRPr lang="en-US" altLang="hu-HU" sz="240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Montserrat Light"/>
              <a:ea typeface="Calibri" panose="020F0502020204030204" pitchFamily="34" charset="0"/>
              <a:cs typeface="Calibri"/>
            </a:endParaRPr>
          </a:p>
        </p:txBody>
      </p:sp>
      <p:sp>
        <p:nvSpPr>
          <p:cNvPr id="13" name="Szövegdoboz 15">
            <a:extLst>
              <a:ext uri="{FF2B5EF4-FFF2-40B4-BE49-F238E27FC236}">
                <a16:creationId xmlns:a16="http://schemas.microsoft.com/office/drawing/2014/main" id="{9E8313BC-E8D1-26C5-1E04-7B0357403FBD}"/>
              </a:ext>
            </a:extLst>
          </p:cNvPr>
          <p:cNvSpPr txBox="1"/>
          <p:nvPr/>
        </p:nvSpPr>
        <p:spPr>
          <a:xfrm>
            <a:off x="5994819" y="3407575"/>
            <a:ext cx="576642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2400" dirty="0" smtClean="0">
                <a:solidFill>
                  <a:srgbClr val="990033"/>
                </a:solidFill>
                <a:latin typeface="Montserrat Light"/>
              </a:rPr>
              <a:t>FELSOROLÁS</a:t>
            </a:r>
            <a:endParaRPr lang="hu-HU" sz="240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Montserrat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F78639-7EFB-1814-894E-9785D69BE700}"/>
              </a:ext>
            </a:extLst>
          </p:cNvPr>
          <p:cNvSpPr txBox="1"/>
          <p:nvPr/>
        </p:nvSpPr>
        <p:spPr>
          <a:xfrm>
            <a:off x="5994819" y="2827828"/>
            <a:ext cx="597148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Montserrat Light"/>
                <a:ea typeface="Calibri"/>
                <a:cs typeface="Calibri"/>
              </a:rPr>
              <a:t>FELSOROLÁS</a:t>
            </a:r>
            <a:endParaRPr lang="hu-HU" sz="240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Montserrat Light"/>
              <a:ea typeface="Calibri"/>
              <a:cs typeface="Calibri"/>
            </a:endParaRPr>
          </a:p>
        </p:txBody>
      </p:sp>
      <p:pic>
        <p:nvPicPr>
          <p:cNvPr id="39" name="Picture 38" descr="A black and white logo&#10;&#10;AI-generated content may be incorrect.">
            <a:extLst>
              <a:ext uri="{FF2B5EF4-FFF2-40B4-BE49-F238E27FC236}">
                <a16:creationId xmlns:a16="http://schemas.microsoft.com/office/drawing/2014/main" id="{906D9672-DA7A-9071-644A-CF81C309D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467" y="5972411"/>
            <a:ext cx="2144306" cy="1072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0E6B00-A566-6316-4060-356EAA0BF60B}"/>
              </a:ext>
            </a:extLst>
          </p:cNvPr>
          <p:cNvSpPr txBox="1"/>
          <p:nvPr/>
        </p:nvSpPr>
        <p:spPr>
          <a:xfrm>
            <a:off x="101832" y="82893"/>
            <a:ext cx="2566138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PREZENTÁCIÓ CÍME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616145-B0F8-F22E-9756-4636AFD701F3}"/>
              </a:ext>
            </a:extLst>
          </p:cNvPr>
          <p:cNvCxnSpPr/>
          <p:nvPr/>
        </p:nvCxnSpPr>
        <p:spPr>
          <a:xfrm flipV="1">
            <a:off x="1518107" y="195742"/>
            <a:ext cx="7394386" cy="1120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0">
            <a:extLst>
              <a:ext uri="{FF2B5EF4-FFF2-40B4-BE49-F238E27FC236}">
                <a16:creationId xmlns:a16="http://schemas.microsoft.com/office/drawing/2014/main" id="{93A55A41-EF91-F820-DF5A-A110E8103A30}"/>
              </a:ext>
            </a:extLst>
          </p:cNvPr>
          <p:cNvSpPr txBox="1"/>
          <p:nvPr/>
        </p:nvSpPr>
        <p:spPr>
          <a:xfrm>
            <a:off x="8679054" y="82892"/>
            <a:ext cx="3416303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NÉV  </a:t>
            </a:r>
            <a:r>
              <a:rPr lang="hu-HU" sz="1000" dirty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I    </a:t>
            </a:r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DÁTUM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92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C3C73-EB77-A386-08E5-ADB4A2596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5">
            <a:extLst>
              <a:ext uri="{FF2B5EF4-FFF2-40B4-BE49-F238E27FC236}">
                <a16:creationId xmlns:a16="http://schemas.microsoft.com/office/drawing/2014/main" id="{D2D1EE50-28C5-4BA1-66D5-E8130B24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4EF-A1A7-47A7-9BB1-548B673774CC}" type="datetime1">
              <a:rPr lang="hu-HU" smtClean="0"/>
              <a:t>2025. 08. 25.</a:t>
            </a:fld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47F4AB4-00BE-BE21-0D79-5F7281CEAA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58045" y="490300"/>
            <a:ext cx="8877300" cy="518380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hu-HU" sz="2800" b="1" dirty="0" smtClean="0">
                <a:solidFill>
                  <a:srgbClr val="792530"/>
                </a:solidFill>
                <a:latin typeface="Montserrat Light"/>
              </a:rPr>
              <a:t>CÍM</a:t>
            </a:r>
            <a:endParaRPr lang="en-US" dirty="0"/>
          </a:p>
        </p:txBody>
      </p:sp>
      <p:pic>
        <p:nvPicPr>
          <p:cNvPr id="39" name="Picture 38" descr="A black and white logo&#10;&#10;AI-generated content may be incorrect.">
            <a:extLst>
              <a:ext uri="{FF2B5EF4-FFF2-40B4-BE49-F238E27FC236}">
                <a16:creationId xmlns:a16="http://schemas.microsoft.com/office/drawing/2014/main" id="{906D9672-DA7A-9071-644A-CF81C309D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467" y="5972411"/>
            <a:ext cx="2144306" cy="1072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0E6B00-A566-6316-4060-356EAA0BF60B}"/>
              </a:ext>
            </a:extLst>
          </p:cNvPr>
          <p:cNvSpPr txBox="1"/>
          <p:nvPr/>
        </p:nvSpPr>
        <p:spPr>
          <a:xfrm>
            <a:off x="101832" y="82893"/>
            <a:ext cx="2566138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PREZENTÁCIÓ CÍME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616145-B0F8-F22E-9756-4636AFD701F3}"/>
              </a:ext>
            </a:extLst>
          </p:cNvPr>
          <p:cNvCxnSpPr/>
          <p:nvPr/>
        </p:nvCxnSpPr>
        <p:spPr>
          <a:xfrm flipV="1">
            <a:off x="1518107" y="195742"/>
            <a:ext cx="7394386" cy="1120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0">
            <a:extLst>
              <a:ext uri="{FF2B5EF4-FFF2-40B4-BE49-F238E27FC236}">
                <a16:creationId xmlns:a16="http://schemas.microsoft.com/office/drawing/2014/main" id="{93A55A41-EF91-F820-DF5A-A110E8103A30}"/>
              </a:ext>
            </a:extLst>
          </p:cNvPr>
          <p:cNvSpPr txBox="1"/>
          <p:nvPr/>
        </p:nvSpPr>
        <p:spPr>
          <a:xfrm>
            <a:off x="8679054" y="82892"/>
            <a:ext cx="3416303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NÉV  </a:t>
            </a:r>
            <a:r>
              <a:rPr lang="hu-HU" sz="1000" dirty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I    </a:t>
            </a:r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DÁTUM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D5148E28-5EA9-A949-99E5-666224B53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25" y="1008680"/>
            <a:ext cx="5154327" cy="5154327"/>
          </a:xfrm>
          <a:prstGeom prst="rect">
            <a:avLst/>
          </a:prstGeom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2E117BEA-8A13-694D-B403-A1174AEF8117}"/>
              </a:ext>
            </a:extLst>
          </p:cNvPr>
          <p:cNvSpPr txBox="1"/>
          <p:nvPr/>
        </p:nvSpPr>
        <p:spPr>
          <a:xfrm>
            <a:off x="6017623" y="2127765"/>
            <a:ext cx="57270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Alcím</a:t>
            </a:r>
            <a:endParaRPr lang="hu-HU" b="1" dirty="0">
              <a:solidFill>
                <a:srgbClr val="86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2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</a:p>
          <a:p>
            <a:endParaRPr lang="hu-HU" sz="12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endParaRPr lang="hu-HU" sz="12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2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9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C3C73-EB77-A386-08E5-ADB4A2596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7F4AB4-00BE-BE21-0D79-5F7281CEAA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58045" y="490300"/>
            <a:ext cx="8877300" cy="518380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hu-HU" sz="2800" b="1" dirty="0" smtClean="0">
                <a:solidFill>
                  <a:srgbClr val="792530"/>
                </a:solidFill>
                <a:latin typeface="Montserrat Light"/>
              </a:rPr>
              <a:t>CÍM</a:t>
            </a:r>
            <a:endParaRPr lang="en-US" dirty="0"/>
          </a:p>
        </p:txBody>
      </p:sp>
      <p:pic>
        <p:nvPicPr>
          <p:cNvPr id="39" name="Picture 38" descr="A black and white logo&#10;&#10;AI-generated content may be incorrect.">
            <a:extLst>
              <a:ext uri="{FF2B5EF4-FFF2-40B4-BE49-F238E27FC236}">
                <a16:creationId xmlns:a16="http://schemas.microsoft.com/office/drawing/2014/main" id="{906D9672-DA7A-9071-644A-CF81C309D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467" y="5972411"/>
            <a:ext cx="2144306" cy="1072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0E6B00-A566-6316-4060-356EAA0BF60B}"/>
              </a:ext>
            </a:extLst>
          </p:cNvPr>
          <p:cNvSpPr txBox="1"/>
          <p:nvPr/>
        </p:nvSpPr>
        <p:spPr>
          <a:xfrm>
            <a:off x="101832" y="82893"/>
            <a:ext cx="2566138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PREZENTÁCIÓ CÍME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616145-B0F8-F22E-9756-4636AFD701F3}"/>
              </a:ext>
            </a:extLst>
          </p:cNvPr>
          <p:cNvCxnSpPr/>
          <p:nvPr/>
        </p:nvCxnSpPr>
        <p:spPr>
          <a:xfrm flipV="1">
            <a:off x="1518107" y="195742"/>
            <a:ext cx="7394386" cy="1120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0">
            <a:extLst>
              <a:ext uri="{FF2B5EF4-FFF2-40B4-BE49-F238E27FC236}">
                <a16:creationId xmlns:a16="http://schemas.microsoft.com/office/drawing/2014/main" id="{93A55A41-EF91-F820-DF5A-A110E8103A30}"/>
              </a:ext>
            </a:extLst>
          </p:cNvPr>
          <p:cNvSpPr txBox="1"/>
          <p:nvPr/>
        </p:nvSpPr>
        <p:spPr>
          <a:xfrm>
            <a:off x="8679054" y="82892"/>
            <a:ext cx="3416303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NÉV  </a:t>
            </a:r>
            <a:r>
              <a:rPr lang="hu-HU" sz="1000" dirty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I    </a:t>
            </a:r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DÁTUM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25114449-3217-B94E-9F5B-52537667F127}"/>
              </a:ext>
            </a:extLst>
          </p:cNvPr>
          <p:cNvSpPr txBox="1"/>
          <p:nvPr/>
        </p:nvSpPr>
        <p:spPr>
          <a:xfrm>
            <a:off x="866274" y="4488236"/>
            <a:ext cx="10443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200" b="1" dirty="0" err="1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Officiis</a:t>
            </a:r>
            <a:r>
              <a:rPr lang="hu-HU" sz="3200" b="1" dirty="0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quod </a:t>
            </a:r>
            <a:r>
              <a:rPr lang="hu-HU" sz="3200" b="1" dirty="0" err="1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maximpor</a:t>
            </a:r>
            <a:r>
              <a:rPr lang="hu-HU" sz="3200" b="1" dirty="0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3200" b="1" dirty="0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hu-HU" sz="3200" b="1" dirty="0" err="1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porrumqui</a:t>
            </a:r>
            <a:r>
              <a:rPr lang="hu-HU" sz="3200" b="1" dirty="0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</a:t>
            </a:r>
            <a:r>
              <a:rPr lang="hu-HU" sz="3200" b="1" dirty="0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u-HU" sz="3200" b="1" dirty="0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3200" b="1" dirty="0" err="1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sapit</a:t>
            </a:r>
            <a:r>
              <a:rPr lang="hu-HU" sz="3200" b="1" dirty="0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ommoluptam</a:t>
            </a:r>
            <a:r>
              <a:rPr lang="hu-HU" sz="3200" b="1" dirty="0">
                <a:solidFill>
                  <a:srgbClr val="86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AF22E86-37CD-AB47-A2E7-86A11B891979}"/>
              </a:ext>
            </a:extLst>
          </p:cNvPr>
          <p:cNvSpPr txBox="1"/>
          <p:nvPr/>
        </p:nvSpPr>
        <p:spPr>
          <a:xfrm>
            <a:off x="866274" y="1624409"/>
            <a:ext cx="10443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harchiliquis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consedi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doloresequi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hitio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Ignatiuntem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facera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vendistia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doluptate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enimeni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molute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reic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totas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rescia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quatur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quidem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faccuptaspe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aliquisci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tatem. </a:t>
            </a:r>
          </a:p>
          <a:p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ET QUE EUM IPSAM, AUT IDIT QUODITAE PERUM NUS, 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QUE VELIQUI IPIDUNT FACCUSAE. </a:t>
            </a:r>
          </a:p>
          <a:p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santota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venihil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mi,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inienim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pernam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quos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most,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quaepel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escimperrum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preniss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imagnatem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quaspernate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vendaectio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accupta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ipidesc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ientium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officiisquod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maximpor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porrumqui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ommoluptam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esciisi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nctiunt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simus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exerferchit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tet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apienihillut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et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pratisc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illoren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tiisit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quos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illiam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hicium</a:t>
            </a:r>
            <a:r>
              <a:rPr lang="hu-HU" sz="12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1200" b="1" dirty="0">
              <a:solidFill>
                <a:srgbClr val="862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39082-E5CB-50EF-846C-93B33F991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88C359FD-B5B7-82E1-A4BA-ECD4CD029CB4}"/>
              </a:ext>
            </a:extLst>
          </p:cNvPr>
          <p:cNvSpPr txBox="1"/>
          <p:nvPr/>
        </p:nvSpPr>
        <p:spPr>
          <a:xfrm>
            <a:off x="773084" y="616759"/>
            <a:ext cx="1043247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u-HU" sz="2800" b="1" dirty="0">
                <a:solidFill>
                  <a:srgbClr val="741618"/>
                </a:solidFill>
                <a:latin typeface="Montserrat Light"/>
                <a:cs typeface="Arial"/>
              </a:rPr>
              <a:t>A NEMZETKÖZIESÍTÉST KÉT KÖZPONTI SZERVEZET TÁMOGATJA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E45EE10-97FE-DD96-3704-348D163FC691}"/>
              </a:ext>
            </a:extLst>
          </p:cNvPr>
          <p:cNvSpPr txBox="1"/>
          <p:nvPr/>
        </p:nvSpPr>
        <p:spPr>
          <a:xfrm>
            <a:off x="6514927" y="2200414"/>
            <a:ext cx="5029199" cy="36181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300000"/>
              </a:lnSpc>
            </a:pPr>
            <a:r>
              <a:rPr lang="hu-HU" sz="2000" b="1">
                <a:latin typeface="Montserrat Light"/>
                <a:ea typeface="Noto Sans"/>
                <a:cs typeface="Arial"/>
              </a:rPr>
              <a:t>Idegennyelvű felvételi és szabályozás</a:t>
            </a:r>
            <a:endParaRPr lang="hu-HU" sz="2000" b="1">
              <a:solidFill>
                <a:srgbClr val="862633"/>
              </a:solidFill>
              <a:latin typeface="Montserrat Light"/>
              <a:ea typeface="Noto Sans"/>
              <a:cs typeface="Arial"/>
            </a:endParaRPr>
          </a:p>
          <a:p>
            <a:pPr>
              <a:lnSpc>
                <a:spcPct val="300000"/>
              </a:lnSpc>
            </a:pPr>
            <a:r>
              <a:rPr lang="hu-HU" sz="2000" b="1">
                <a:latin typeface="Montserrat Light"/>
                <a:ea typeface="Noto Sans"/>
                <a:cs typeface="Arial"/>
              </a:rPr>
              <a:t>Idegennyelvű ösztöndíj programok</a:t>
            </a:r>
          </a:p>
          <a:p>
            <a:pPr>
              <a:lnSpc>
                <a:spcPct val="300000"/>
              </a:lnSpc>
            </a:pPr>
            <a:r>
              <a:rPr lang="hu-HU" sz="2000" b="1">
                <a:latin typeface="Montserrat Light"/>
                <a:ea typeface="Noto Sans"/>
                <a:cs typeface="Arial"/>
              </a:rPr>
              <a:t>Nemzetközi akkreditáció</a:t>
            </a:r>
          </a:p>
          <a:p>
            <a:pPr>
              <a:lnSpc>
                <a:spcPct val="300000"/>
              </a:lnSpc>
            </a:pPr>
            <a:r>
              <a:rPr lang="hu-HU" sz="2000" b="1">
                <a:latin typeface="Montserrat Light"/>
                <a:ea typeface="Noto Sans"/>
                <a:cs typeface="Arial"/>
              </a:rPr>
              <a:t>Európai Egyetemi Szövetség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1556301-B11F-570E-DAB5-C0D8910BF4F4}"/>
              </a:ext>
            </a:extLst>
          </p:cNvPr>
          <p:cNvSpPr txBox="1"/>
          <p:nvPr/>
        </p:nvSpPr>
        <p:spPr>
          <a:xfrm>
            <a:off x="1629067" y="2200415"/>
            <a:ext cx="4358614" cy="36181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300000"/>
              </a:lnSpc>
            </a:pPr>
            <a:r>
              <a:rPr lang="hu-HU" sz="2000" b="1">
                <a:solidFill>
                  <a:srgbClr val="0C0405"/>
                </a:solidFill>
                <a:latin typeface="Montserrat Light"/>
                <a:ea typeface="Noto Sans"/>
                <a:cs typeface="Arial"/>
              </a:rPr>
              <a:t>Nemzetközi kapcsolatok</a:t>
            </a:r>
            <a:endParaRPr lang="hu-HU">
              <a:solidFill>
                <a:srgbClr val="000000"/>
              </a:solidFill>
              <a:latin typeface="Montserrat SemiBold"/>
              <a:ea typeface="Noto Sans"/>
              <a:cs typeface="Arial"/>
            </a:endParaRPr>
          </a:p>
          <a:p>
            <a:pPr>
              <a:lnSpc>
                <a:spcPct val="300000"/>
              </a:lnSpc>
            </a:pPr>
            <a:r>
              <a:rPr lang="hu-HU" sz="2000" b="1">
                <a:solidFill>
                  <a:srgbClr val="0C0405"/>
                </a:solidFill>
                <a:latin typeface="Montserrat Light"/>
                <a:ea typeface="Noto Sans"/>
                <a:cs typeface="Arial"/>
              </a:rPr>
              <a:t>Nemzetközi mobilitás</a:t>
            </a:r>
          </a:p>
          <a:p>
            <a:pPr>
              <a:lnSpc>
                <a:spcPct val="300000"/>
              </a:lnSpc>
            </a:pPr>
            <a:r>
              <a:rPr lang="hu-HU" sz="2000" b="1">
                <a:solidFill>
                  <a:srgbClr val="0C0405"/>
                </a:solidFill>
                <a:latin typeface="Montserrat Light"/>
                <a:ea typeface="Noto Sans"/>
                <a:cs typeface="Arial"/>
              </a:rPr>
              <a:t>Nemzetközi toborzás</a:t>
            </a:r>
          </a:p>
          <a:p>
            <a:pPr>
              <a:lnSpc>
                <a:spcPct val="300000"/>
              </a:lnSpc>
            </a:pPr>
            <a:r>
              <a:rPr lang="hu-HU" sz="2000" b="1">
                <a:solidFill>
                  <a:srgbClr val="0C0405"/>
                </a:solidFill>
                <a:latin typeface="Montserrat Light"/>
                <a:ea typeface="Noto Sans"/>
                <a:cs typeface="Arial"/>
              </a:rPr>
              <a:t>Nemzetközi szolgáltatások</a:t>
            </a:r>
          </a:p>
        </p:txBody>
      </p:sp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E43505E6-E513-7885-5F59-A29BB4008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97" y="2363341"/>
            <a:ext cx="937544" cy="3756472"/>
          </a:xfrm>
          <a:prstGeom prst="rect">
            <a:avLst/>
          </a:prstGeom>
        </p:spPr>
      </p:pic>
      <p:pic>
        <p:nvPicPr>
          <p:cNvPr id="5" name="Picture 4" descr="A screen shot of a phone&#10;&#10;AI-generated content may be incorrect.">
            <a:extLst>
              <a:ext uri="{FF2B5EF4-FFF2-40B4-BE49-F238E27FC236}">
                <a16:creationId xmlns:a16="http://schemas.microsoft.com/office/drawing/2014/main" id="{6012B2F7-6E09-4C00-E288-26FDC0BBB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156" y="2375248"/>
            <a:ext cx="937544" cy="3756472"/>
          </a:xfrm>
          <a:prstGeom prst="rect">
            <a:avLst/>
          </a:prstGeom>
        </p:spPr>
      </p:pic>
      <p:sp>
        <p:nvSpPr>
          <p:cNvPr id="11" name="Szövegdoboz 3">
            <a:extLst>
              <a:ext uri="{FF2B5EF4-FFF2-40B4-BE49-F238E27FC236}">
                <a16:creationId xmlns:a16="http://schemas.microsoft.com/office/drawing/2014/main" id="{B105C5E9-FED8-D1AC-8A7C-C8998A367900}"/>
              </a:ext>
            </a:extLst>
          </p:cNvPr>
          <p:cNvSpPr txBox="1"/>
          <p:nvPr/>
        </p:nvSpPr>
        <p:spPr>
          <a:xfrm>
            <a:off x="1383942" y="1932940"/>
            <a:ext cx="39838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b="1">
                <a:solidFill>
                  <a:srgbClr val="862633"/>
                </a:solidFill>
                <a:latin typeface="Montserrat SemiBold"/>
                <a:cs typeface="Arial"/>
              </a:rPr>
              <a:t>NEMZETKÖZI KAPCSOLATOK</a:t>
            </a:r>
            <a:endParaRPr lang="hu-HU" sz="2000">
              <a:solidFill>
                <a:srgbClr val="000000"/>
              </a:solidFill>
              <a:latin typeface="Montserrat SemiBold"/>
              <a:cs typeface="Arial"/>
            </a:endParaRPr>
          </a:p>
        </p:txBody>
      </p:sp>
      <p:sp>
        <p:nvSpPr>
          <p:cNvPr id="12" name="Szövegdoboz 3">
            <a:extLst>
              <a:ext uri="{FF2B5EF4-FFF2-40B4-BE49-F238E27FC236}">
                <a16:creationId xmlns:a16="http://schemas.microsoft.com/office/drawing/2014/main" id="{AF37952F-63A6-A030-3ACC-D7B1BC33063E}"/>
              </a:ext>
            </a:extLst>
          </p:cNvPr>
          <p:cNvSpPr txBox="1"/>
          <p:nvPr/>
        </p:nvSpPr>
        <p:spPr>
          <a:xfrm>
            <a:off x="6516420" y="1932939"/>
            <a:ext cx="39838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b="1">
                <a:solidFill>
                  <a:srgbClr val="862633"/>
                </a:solidFill>
                <a:latin typeface="Montserrat SemiBold"/>
                <a:cs typeface="Arial"/>
              </a:rPr>
              <a:t>IDEGENNYELVŰ OKTATÁS</a:t>
            </a:r>
            <a:endParaRPr lang="hu-HU" sz="2000">
              <a:solidFill>
                <a:srgbClr val="000000"/>
              </a:solidFill>
              <a:latin typeface="Montserrat SemiBold"/>
              <a:cs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0EF56A-1A08-C133-84E4-D577A113A338}"/>
              </a:ext>
            </a:extLst>
          </p:cNvPr>
          <p:cNvCxnSpPr/>
          <p:nvPr/>
        </p:nvCxnSpPr>
        <p:spPr>
          <a:xfrm flipV="1">
            <a:off x="1518107" y="195742"/>
            <a:ext cx="7394386" cy="1120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C0370C5C-7EE0-80D4-746E-93C85CF62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467" y="5972411"/>
            <a:ext cx="2144306" cy="1072153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700E6B00-A566-6316-4060-356EAA0BF60B}"/>
              </a:ext>
            </a:extLst>
          </p:cNvPr>
          <p:cNvSpPr txBox="1"/>
          <p:nvPr/>
        </p:nvSpPr>
        <p:spPr>
          <a:xfrm>
            <a:off x="101832" y="82893"/>
            <a:ext cx="2566138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PREZENTÁCIÓ CÍME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93A55A41-EF91-F820-DF5A-A110E8103A30}"/>
              </a:ext>
            </a:extLst>
          </p:cNvPr>
          <p:cNvSpPr txBox="1"/>
          <p:nvPr/>
        </p:nvSpPr>
        <p:spPr>
          <a:xfrm>
            <a:off x="8679054" y="82892"/>
            <a:ext cx="3416303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NÉV  </a:t>
            </a:r>
            <a:r>
              <a:rPr lang="hu-HU" sz="1000" dirty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I    </a:t>
            </a:r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DÁTUM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53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39082-E5CB-50EF-846C-93B33F991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zövegdoboz 38">
            <a:extLst>
              <a:ext uri="{FF2B5EF4-FFF2-40B4-BE49-F238E27FC236}">
                <a16:creationId xmlns:a16="http://schemas.microsoft.com/office/drawing/2014/main" id="{504A9863-9F3E-6A6B-8D9B-CC140CB240B5}"/>
              </a:ext>
            </a:extLst>
          </p:cNvPr>
          <p:cNvSpPr txBox="1"/>
          <p:nvPr/>
        </p:nvSpPr>
        <p:spPr>
          <a:xfrm>
            <a:off x="1415629" y="2426534"/>
            <a:ext cx="73176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2. </a:t>
            </a:r>
            <a:r>
              <a:rPr lang="hu-HU" b="1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KAMPÁNYOK:</a:t>
            </a:r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 PÁLYAORIENTÁCIÓ ÉS HALLGATÓTOBORZÁS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8C359FD-B5B7-82E1-A4BA-ECD4CD029CB4}"/>
              </a:ext>
            </a:extLst>
          </p:cNvPr>
          <p:cNvSpPr txBox="1"/>
          <p:nvPr/>
        </p:nvSpPr>
        <p:spPr>
          <a:xfrm>
            <a:off x="493950" y="475565"/>
            <a:ext cx="1122961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u-HU" sz="2800" b="1">
                <a:solidFill>
                  <a:srgbClr val="741618"/>
                </a:solidFill>
                <a:latin typeface="Montserrat Light"/>
                <a:cs typeface="Arial"/>
              </a:rPr>
              <a:t>A BME KOMMUNIKÁCIÓS MENEDZSMENTJÉNEK FÓKUSZAI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04A9863-9F3E-6A6B-8D9B-CC140CB240B5}"/>
              </a:ext>
            </a:extLst>
          </p:cNvPr>
          <p:cNvSpPr txBox="1"/>
          <p:nvPr/>
        </p:nvSpPr>
        <p:spPr>
          <a:xfrm>
            <a:off x="1415630" y="1972035"/>
            <a:ext cx="66951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1. </a:t>
            </a:r>
            <a:r>
              <a:rPr lang="hu-HU" b="1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MÁRKAÉPÍTÉS:</a:t>
            </a:r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 A BME KULCSÜZENETEI ÉS ARCULATA</a:t>
            </a:r>
          </a:p>
          <a:p>
            <a:endParaRPr lang="hu-HU">
              <a:solidFill>
                <a:srgbClr val="872533"/>
              </a:solidFill>
              <a:latin typeface="Montserrat" pitchFamily="2" charset="77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04A9863-9F3E-6A6B-8D9B-CC140CB240B5}"/>
              </a:ext>
            </a:extLst>
          </p:cNvPr>
          <p:cNvSpPr txBox="1"/>
          <p:nvPr/>
        </p:nvSpPr>
        <p:spPr>
          <a:xfrm>
            <a:off x="1415629" y="3026319"/>
            <a:ext cx="729079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3. </a:t>
            </a:r>
            <a:r>
              <a:rPr lang="hu-HU" b="1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REPUTÁCIÓMENEDZSMENT: </a:t>
            </a:r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A BME KOMPETENCIÁINAK </a:t>
            </a:r>
            <a:endParaRPr lang="en-US"/>
          </a:p>
          <a:p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    ÉS KFI EREDMÉNYEINEK BEMUTATÁSA</a:t>
            </a:r>
            <a:endParaRPr lang="hu-HU"/>
          </a:p>
          <a:p>
            <a:endParaRPr lang="hu-HU">
              <a:solidFill>
                <a:srgbClr val="872533"/>
              </a:solidFill>
              <a:latin typeface="Montserrat" pitchFamily="2" charset="77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04A9863-9F3E-6A6B-8D9B-CC140CB240B5}"/>
              </a:ext>
            </a:extLst>
          </p:cNvPr>
          <p:cNvSpPr txBox="1"/>
          <p:nvPr/>
        </p:nvSpPr>
        <p:spPr>
          <a:xfrm>
            <a:off x="1426834" y="3776652"/>
            <a:ext cx="66856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4. </a:t>
            </a:r>
            <a:r>
              <a:rPr lang="hu-HU" b="1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STAKEHOLDER KAPCSOLATOK: </a:t>
            </a:r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IPARI,     </a:t>
            </a:r>
            <a:endParaRPr lang="en-US"/>
          </a:p>
          <a:p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    KORMÁNYZATI ÉS SZAKMAI PARTNEREK BEVONÁSA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504A9863-9F3E-6A6B-8D9B-CC140CB240B5}"/>
              </a:ext>
            </a:extLst>
          </p:cNvPr>
          <p:cNvSpPr txBox="1"/>
          <p:nvPr/>
        </p:nvSpPr>
        <p:spPr>
          <a:xfrm>
            <a:off x="1426836" y="4555531"/>
            <a:ext cx="601154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5. </a:t>
            </a:r>
            <a:r>
              <a:rPr lang="hu-HU" b="1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BELSŐ KOMMUNIKÁCIÓ:</a:t>
            </a:r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 MUNKATÁRSAK </a:t>
            </a:r>
          </a:p>
          <a:p>
            <a:r>
              <a:rPr lang="hu-HU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    ÉS HALLGATÓK BEVONÁSA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504A9863-9F3E-6A6B-8D9B-CC140CB240B5}"/>
              </a:ext>
            </a:extLst>
          </p:cNvPr>
          <p:cNvSpPr txBox="1"/>
          <p:nvPr/>
        </p:nvSpPr>
        <p:spPr>
          <a:xfrm>
            <a:off x="9233860" y="3129242"/>
            <a:ext cx="1971696" cy="6526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i="1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NEMZETKÖZI </a:t>
            </a:r>
            <a:endParaRPr lang="en-US"/>
          </a:p>
          <a:p>
            <a:r>
              <a:rPr lang="hu-HU" i="1">
                <a:solidFill>
                  <a:srgbClr val="872533"/>
                </a:solidFill>
                <a:latin typeface="Montserrat"/>
                <a:ea typeface="Noto Sans"/>
                <a:cs typeface="Arial"/>
              </a:rPr>
              <a:t>SZINTEN IS</a:t>
            </a:r>
            <a:endParaRPr lang="hu-HU"/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53977ABF-72BA-F137-7D4F-24A5B9162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467" y="5972411"/>
            <a:ext cx="2144306" cy="1072153"/>
          </a:xfrm>
          <a:prstGeom prst="rect">
            <a:avLst/>
          </a:prstGeom>
        </p:spPr>
      </p:pic>
      <p:pic>
        <p:nvPicPr>
          <p:cNvPr id="3" name="Picture 2" descr="A red letter on a black background&#10;&#10;AI-generated content may be incorrect.">
            <a:extLst>
              <a:ext uri="{FF2B5EF4-FFF2-40B4-BE49-F238E27FC236}">
                <a16:creationId xmlns:a16="http://schemas.microsoft.com/office/drawing/2014/main" id="{7AE3F743-D260-B244-307E-94F98DF6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506" y="1614593"/>
            <a:ext cx="694932" cy="368192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0AEAE4-93A0-4DF8-5E99-BC7CEB0BD846}"/>
              </a:ext>
            </a:extLst>
          </p:cNvPr>
          <p:cNvCxnSpPr/>
          <p:nvPr/>
        </p:nvCxnSpPr>
        <p:spPr>
          <a:xfrm flipV="1">
            <a:off x="1518107" y="195742"/>
            <a:ext cx="7394386" cy="1120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>
            <a:extLst>
              <a:ext uri="{FF2B5EF4-FFF2-40B4-BE49-F238E27FC236}">
                <a16:creationId xmlns:a16="http://schemas.microsoft.com/office/drawing/2014/main" id="{700E6B00-A566-6316-4060-356EAA0BF60B}"/>
              </a:ext>
            </a:extLst>
          </p:cNvPr>
          <p:cNvSpPr txBox="1"/>
          <p:nvPr/>
        </p:nvSpPr>
        <p:spPr>
          <a:xfrm>
            <a:off x="101832" y="82893"/>
            <a:ext cx="2566138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PREZENTÁCIÓ CÍME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93A55A41-EF91-F820-DF5A-A110E8103A30}"/>
              </a:ext>
            </a:extLst>
          </p:cNvPr>
          <p:cNvSpPr txBox="1"/>
          <p:nvPr/>
        </p:nvSpPr>
        <p:spPr>
          <a:xfrm>
            <a:off x="8679054" y="82892"/>
            <a:ext cx="3416303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NÉV  </a:t>
            </a:r>
            <a:r>
              <a:rPr lang="hu-HU" sz="1000" dirty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I    </a:t>
            </a:r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DÁTUM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16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1B25F-7D00-5928-0DFA-D4E306014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9CBF14D5-E1DA-6038-3D63-3AC04E1273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5420" y="932032"/>
          <a:ext cx="9783923" cy="50597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79287">
                  <a:extLst>
                    <a:ext uri="{9D8B030D-6E8A-4147-A177-3AD203B41FA5}">
                      <a16:colId xmlns:a16="http://schemas.microsoft.com/office/drawing/2014/main" val="2355292839"/>
                    </a:ext>
                  </a:extLst>
                </a:gridCol>
                <a:gridCol w="5004636">
                  <a:extLst>
                    <a:ext uri="{9D8B030D-6E8A-4147-A177-3AD203B41FA5}">
                      <a16:colId xmlns:a16="http://schemas.microsoft.com/office/drawing/2014/main" val="1444581184"/>
                    </a:ext>
                  </a:extLst>
                </a:gridCol>
              </a:tblGrid>
              <a:tr h="223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hu-HU" sz="1600" b="0" i="0" kern="100">
                          <a:solidFill>
                            <a:schemeClr val="bg1"/>
                          </a:solidFill>
                          <a:effectLst/>
                          <a:latin typeface="Montserrat SemiBold"/>
                        </a:rPr>
                        <a:t>ERŐSSÉGEK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2" charset="2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magasan képzett és elkötelezett oktatói közösség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2" charset="2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elismert és versenyképes képzési színvonal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2" charset="2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erős K+F+I háttér az oktatás mögött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2" charset="2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történeti presztízs és intézményi identitás</a:t>
                      </a:r>
                      <a:endParaRPr lang="hu-HU">
                        <a:latin typeface="Montserrat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2" charset="2"/>
                        <a:buChar char="•"/>
                      </a:pPr>
                      <a:endParaRPr lang="hu-HU" sz="1500" kern="100">
                        <a:solidFill>
                          <a:schemeClr val="bg1"/>
                        </a:solidFill>
                        <a:effectLst/>
                        <a:latin typeface="Montserrat Light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hu-HU" sz="1600" b="0" i="0" kern="100">
                          <a:solidFill>
                            <a:schemeClr val="bg1"/>
                          </a:solidFill>
                          <a:effectLst/>
                          <a:latin typeface="Montserrat SemiBold"/>
                        </a:rPr>
                        <a:t>GYENGESÉGEK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lassú reakcióképesség a munkaerőpiaci igényekre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alacsony részvétel az élethosszig tartó tanulásban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lassú digitális transzformáció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nem egyenletes nemzetközi láthatóság</a:t>
                      </a:r>
                      <a:endParaRPr lang="hu-HU" sz="1500" kern="100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843091"/>
                  </a:ext>
                </a:extLst>
              </a:tr>
              <a:tr h="2819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hu-HU" sz="1600" b="0" i="0" kern="100">
                          <a:solidFill>
                            <a:schemeClr val="bg1"/>
                          </a:solidFill>
                          <a:effectLst/>
                          <a:latin typeface="Montserrat SemiBold"/>
                        </a:rPr>
                        <a:t>LEHETŐSÉGEK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képzési portfólió bővítése részidős és más rugalmas képzési formákkal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szakirányú továbbképzések és felnőttképzés fejlesztése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nemzetközi együttműködés (</a:t>
                      </a:r>
                      <a:r>
                        <a:rPr lang="hu-HU" sz="1500" b="0" i="0" u="none" strike="noStrike" kern="100" noProof="0" err="1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joint</a:t>
                      </a: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/</a:t>
                      </a:r>
                      <a:r>
                        <a:rPr lang="hu-HU" sz="1500" b="0" i="0" u="none" strike="noStrike" kern="100" noProof="0" err="1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dual</a:t>
                      </a: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/</a:t>
                      </a:r>
                      <a:r>
                        <a:rPr lang="hu-HU" sz="1500" b="0" i="0" u="none" strike="noStrike" kern="100" noProof="0" err="1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double</a:t>
                      </a: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hu-HU" sz="1500" b="0" i="0" u="none" strike="noStrike" kern="100" noProof="0" err="1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degree</a:t>
                      </a: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) erősítése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digitális tanulási környezet fejlesztése</a:t>
                      </a:r>
                      <a:endParaRPr lang="hu-HU">
                        <a:latin typeface="Montserrat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2" charset="2"/>
                        <a:buChar char="•"/>
                      </a:pPr>
                      <a:endParaRPr lang="hu-HU" sz="1500" kern="100">
                        <a:solidFill>
                          <a:schemeClr val="bg1"/>
                        </a:solidFill>
                        <a:effectLst/>
                        <a:latin typeface="Montserrat Light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hu-HU" sz="1600" b="0" i="0" kern="100">
                          <a:solidFill>
                            <a:schemeClr val="bg1"/>
                          </a:solidFill>
                          <a:effectLst/>
                          <a:latin typeface="Montserrat SemiBold"/>
                        </a:rPr>
                        <a:t>VESZÉLYEK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kedvezőtlen demográfiai trendek és verseny más hazai intézményekkel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külföldi intézmények fokozódó elszívó hatása;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finanszírozási bizonytalanságok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hu-HU" sz="1500" b="0" i="0" u="none" strike="noStrike" kern="100" noProof="0">
                          <a:solidFill>
                            <a:srgbClr val="FFFFFF"/>
                          </a:solidFill>
                          <a:effectLst/>
                          <a:latin typeface="Montserrat"/>
                        </a:rPr>
                        <a:t>technológiai fejlődés üteme és az ebből származó adaptációs nyomás</a:t>
                      </a:r>
                      <a:endParaRPr lang="hu-HU">
                        <a:latin typeface="Montserrat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endParaRPr lang="hu-HU" sz="1500" kern="100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02587"/>
                  </a:ext>
                </a:extLst>
              </a:tr>
            </a:tbl>
          </a:graphicData>
        </a:graphic>
      </p:graphicFrame>
      <p:sp>
        <p:nvSpPr>
          <p:cNvPr id="6" name="Cím 1">
            <a:extLst>
              <a:ext uri="{FF2B5EF4-FFF2-40B4-BE49-F238E27FC236}">
                <a16:creationId xmlns:a16="http://schemas.microsoft.com/office/drawing/2014/main" id="{FE939050-EA98-2F7E-2EE1-87BF9A72F3A7}"/>
              </a:ext>
            </a:extLst>
          </p:cNvPr>
          <p:cNvSpPr>
            <a:spLocks noGrp="1"/>
          </p:cNvSpPr>
          <p:nvPr/>
        </p:nvSpPr>
        <p:spPr>
          <a:xfrm>
            <a:off x="839819" y="302281"/>
            <a:ext cx="10515600" cy="6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>
                <a:solidFill>
                  <a:srgbClr val="921F27"/>
                </a:solidFill>
                <a:latin typeface="Montserrat Light"/>
                <a:cs typeface="Calibri"/>
              </a:rPr>
              <a:t>SWOT – OKTATÁS</a:t>
            </a:r>
            <a:endParaRPr lang="hu-HU" b="1">
              <a:ea typeface="Calibri Light"/>
              <a:cs typeface="Calibri Light"/>
            </a:endParaRPr>
          </a:p>
        </p:txBody>
      </p:sp>
      <p:pic>
        <p:nvPicPr>
          <p:cNvPr id="8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053701A-9D95-65C4-09F0-E67B8360A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467" y="5972411"/>
            <a:ext cx="2144306" cy="1072153"/>
          </a:xfrm>
          <a:prstGeom prst="rect">
            <a:avLst/>
          </a:prstGeom>
        </p:spPr>
      </p:pic>
      <p:cxnSp>
        <p:nvCxnSpPr>
          <p:cNvPr id="10" name="Straight Arrow Connector 15">
            <a:extLst>
              <a:ext uri="{FF2B5EF4-FFF2-40B4-BE49-F238E27FC236}">
                <a16:creationId xmlns:a16="http://schemas.microsoft.com/office/drawing/2014/main" id="{352A1263-5CEA-0B64-52C9-F8BA2C0226DF}"/>
              </a:ext>
            </a:extLst>
          </p:cNvPr>
          <p:cNvCxnSpPr/>
          <p:nvPr/>
        </p:nvCxnSpPr>
        <p:spPr>
          <a:xfrm flipV="1">
            <a:off x="1518107" y="208603"/>
            <a:ext cx="7394386" cy="1120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>
            <a:extLst>
              <a:ext uri="{FF2B5EF4-FFF2-40B4-BE49-F238E27FC236}">
                <a16:creationId xmlns:a16="http://schemas.microsoft.com/office/drawing/2014/main" id="{700E6B00-A566-6316-4060-356EAA0BF60B}"/>
              </a:ext>
            </a:extLst>
          </p:cNvPr>
          <p:cNvSpPr txBox="1"/>
          <p:nvPr/>
        </p:nvSpPr>
        <p:spPr>
          <a:xfrm>
            <a:off x="101832" y="82893"/>
            <a:ext cx="2566138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PREZENTÁCIÓ CÍME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93A55A41-EF91-F820-DF5A-A110E8103A30}"/>
              </a:ext>
            </a:extLst>
          </p:cNvPr>
          <p:cNvSpPr txBox="1"/>
          <p:nvPr/>
        </p:nvSpPr>
        <p:spPr>
          <a:xfrm>
            <a:off x="8679054" y="82892"/>
            <a:ext cx="3416303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NÉV  </a:t>
            </a:r>
            <a:r>
              <a:rPr lang="hu-HU" sz="1000" dirty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I    </a:t>
            </a:r>
            <a:r>
              <a:rPr lang="hu-HU" sz="1000" dirty="0" smtClean="0">
                <a:solidFill>
                  <a:schemeClr val="bg1">
                    <a:lumMod val="65000"/>
                  </a:schemeClr>
                </a:solidFill>
                <a:latin typeface="Montserrat Light"/>
                <a:cs typeface="Arial"/>
              </a:rPr>
              <a:t>DÁTUM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 Ligh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64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3297357-09E2-2047-8FE3-293E8C8D71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25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highlight>
                <a:srgbClr val="FF0000"/>
              </a:highligh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75D188-3950-0A4F-A85E-DAE6ECF6CF13}"/>
              </a:ext>
            </a:extLst>
          </p:cNvPr>
          <p:cNvSpPr txBox="1">
            <a:spLocks/>
          </p:cNvSpPr>
          <p:nvPr/>
        </p:nvSpPr>
        <p:spPr>
          <a:xfrm>
            <a:off x="319260" y="3412249"/>
            <a:ext cx="11553476" cy="13755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uni_Quorum Medium BT" panose="020E06030305050204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ctr">
              <a:lnSpc>
                <a:spcPts val="5480"/>
              </a:lnSpc>
            </a:pPr>
            <a:r>
              <a:rPr lang="hu-HU" sz="2800" b="0" spc="300" dirty="0" smtClean="0">
                <a:latin typeface="Montserrat Light"/>
                <a:ea typeface="Noto Sans"/>
                <a:cs typeface="Noto Sans"/>
              </a:rPr>
              <a:t>email@bme.hu</a:t>
            </a:r>
            <a:endParaRPr lang="hu-HU" sz="2800" b="0" spc="300" dirty="0">
              <a:latin typeface="Montserrat Light"/>
              <a:ea typeface="Noto Sans"/>
              <a:cs typeface="Noto Sans"/>
            </a:endParaRPr>
          </a:p>
          <a:p>
            <a:pPr algn="ctr">
              <a:lnSpc>
                <a:spcPts val="5480"/>
              </a:lnSpc>
            </a:pPr>
            <a:r>
              <a:rPr lang="hu-HU" sz="2800" b="0" spc="300" dirty="0">
                <a:latin typeface="Montserrat Light"/>
                <a:ea typeface="Noto Sans"/>
                <a:cs typeface="Noto Sans"/>
              </a:rPr>
              <a:t>www.bme.hu</a:t>
            </a:r>
            <a:endParaRPr lang="en" sz="2800" b="0" spc="300" dirty="0">
              <a:latin typeface="Montserrat Light"/>
              <a:ea typeface="Noto Sans"/>
              <a:cs typeface="Noto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EE8569-A6A2-4D4C-8F86-A18CB7A68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934" y="319139"/>
            <a:ext cx="2268128" cy="22681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110DB82-4FAF-EE48-A35B-67D50F9A0E24}"/>
              </a:ext>
            </a:extLst>
          </p:cNvPr>
          <p:cNvSpPr txBox="1">
            <a:spLocks/>
          </p:cNvSpPr>
          <p:nvPr/>
        </p:nvSpPr>
        <p:spPr>
          <a:xfrm>
            <a:off x="3840905" y="5473297"/>
            <a:ext cx="4510187" cy="28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" sz="1100" spc="200">
              <a:solidFill>
                <a:schemeClr val="bg1">
                  <a:lumMod val="95000"/>
                </a:schemeClr>
              </a:solidFill>
              <a:latin typeface="Montserrat Light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5A3327-F1FE-5F4B-9938-F38B282FC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252" y="5639724"/>
            <a:ext cx="2221493" cy="111074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3A3F76-43C9-AC43-9526-7F55679A0EB6}"/>
              </a:ext>
            </a:extLst>
          </p:cNvPr>
          <p:cNvCxnSpPr/>
          <p:nvPr/>
        </p:nvCxnSpPr>
        <p:spPr>
          <a:xfrm>
            <a:off x="4852145" y="5357480"/>
            <a:ext cx="24877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36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8A35922-B79A-475D-9A15-67CDE3951B27}">
  <we:reference id="WA200005566" version="3.0.0.3" store="en-US" storeType="omex"/>
  <we:alternateReferences>
    <we:reference id="WA200005566" version="3.0.0.3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1E4DA2FCE90244CA06E4B92F9FF0EA5" ma:contentTypeVersion="15" ma:contentTypeDescription="Új dokumentum létrehozása." ma:contentTypeScope="" ma:versionID="7519959f7cf4165e3b66854192e63e2f">
  <xsd:schema xmlns:xsd="http://www.w3.org/2001/XMLSchema" xmlns:xs="http://www.w3.org/2001/XMLSchema" xmlns:p="http://schemas.microsoft.com/office/2006/metadata/properties" xmlns:ns2="0c3f4738-332b-4b23-8ca3-247088a426c4" xmlns:ns3="475c2ec6-af6d-4e94-a44a-2b5ab0b9ede9" targetNamespace="http://schemas.microsoft.com/office/2006/metadata/properties" ma:root="true" ma:fieldsID="cb813db38162bc1d5cf20c0e627579d7" ns2:_="" ns3:_="">
    <xsd:import namespace="0c3f4738-332b-4b23-8ca3-247088a426c4"/>
    <xsd:import namespace="475c2ec6-af6d-4e94-a44a-2b5ab0b9ed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f4738-332b-4b23-8ca3-247088a42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épcímkék" ma:readOnly="false" ma:fieldId="{5cf76f15-5ced-4ddc-b409-7134ff3c332f}" ma:taxonomyMulti="true" ma:sspId="01d0beb6-f273-48e7-85d4-dac867ddce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c2ec6-af6d-4e94-a44a-2b5ab0b9ed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f567f92-f1e2-4967-a7c4-86b541fa975d}" ma:internalName="TaxCatchAll" ma:showField="CatchAllData" ma:web="475c2ec6-af6d-4e94-a44a-2b5ab0b9ed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5c2ec6-af6d-4e94-a44a-2b5ab0b9ede9" xsi:nil="true"/>
    <lcf76f155ced4ddcb4097134ff3c332f xmlns="0c3f4738-332b-4b23-8ca3-247088a426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C9EDF0-3EA2-49A3-A21E-3A32839F54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91C0F7-EA1F-486E-AFEF-69C6B869CEDE}">
  <ds:schemaRefs>
    <ds:schemaRef ds:uri="0c3f4738-332b-4b23-8ca3-247088a426c4"/>
    <ds:schemaRef ds:uri="475c2ec6-af6d-4e94-a44a-2b5ab0b9ed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441609-DFF3-4F61-AFAB-1C5B6C9AC87D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475c2ec6-af6d-4e94-a44a-2b5ab0b9ede9"/>
    <ds:schemaRef ds:uri="0c3f4738-332b-4b23-8ca3-247088a426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410</Words>
  <Application>Microsoft Office PowerPoint</Application>
  <PresentationFormat>Szélesvásznú</PresentationFormat>
  <Paragraphs>100</Paragraphs>
  <Slides>10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Huni_Quorum Medium BT_cracked</vt:lpstr>
      <vt:lpstr>Montserrat</vt:lpstr>
      <vt:lpstr>Montserrat Light</vt:lpstr>
      <vt:lpstr>Montserrat SemiBold</vt:lpstr>
      <vt:lpstr>Noto Sans</vt:lpstr>
      <vt:lpstr>Times New Roman</vt:lpstr>
      <vt:lpstr>Office Theme</vt:lpstr>
      <vt:lpstr>PowerPoint-bemutató</vt:lpstr>
      <vt:lpstr>PowerPoint-bemutató</vt:lpstr>
      <vt:lpstr>CÍM</vt:lpstr>
      <vt:lpstr>CÍM</vt:lpstr>
      <vt:lpstr>CÍM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Pintér László Áron</dc:creator>
  <cp:lastModifiedBy>Rektori</cp:lastModifiedBy>
  <cp:revision>5</cp:revision>
  <dcterms:created xsi:type="dcterms:W3CDTF">2025-02-26T11:31:34Z</dcterms:created>
  <dcterms:modified xsi:type="dcterms:W3CDTF">2025-08-25T09:37:41Z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0x01010071E4DA2FCE90244CA06E4B92F9FF0EA5</vt:lpwstr>
  </property>
  <property fmtid="{D5CDD505-2E9C-101B-9397-08002B2CF9AE}" pid="3" name="MediaServiceImageTags">
    <vt:lpwstr/>
  </property>
</Properties>
</file>