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146847375" r:id="rId5"/>
    <p:sldId id="2146847516" r:id="rId6"/>
    <p:sldId id="2146847547" r:id="rId7"/>
    <p:sldId id="2146847531" r:id="rId8"/>
    <p:sldId id="2146847533" r:id="rId9"/>
    <p:sldId id="2146847536" r:id="rId10"/>
    <p:sldId id="2146847537" r:id="rId11"/>
    <p:sldId id="2146847534" r:id="rId12"/>
    <p:sldId id="2146847539" r:id="rId13"/>
    <p:sldId id="2146847540" r:id="rId14"/>
    <p:sldId id="2146847541" r:id="rId15"/>
    <p:sldId id="2146847542" r:id="rId16"/>
    <p:sldId id="2146847543" r:id="rId17"/>
    <p:sldId id="2146847552" r:id="rId18"/>
    <p:sldId id="2146847544" r:id="rId19"/>
    <p:sldId id="2146847545" r:id="rId20"/>
    <p:sldId id="2146847526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08CE89-4ED4-62EF-B5D5-F7DC7AAFC4B3}" name="Bihari Péter" initials="BP" userId="S::bihari.peter@gpk.bme.hu::09e566b1-dbb0-41c3-8777-fb8011f9eb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zkay Cecília" initials="LC" lastIdx="1" clrIdx="0">
    <p:extLst>
      <p:ext uri="{19B8F6BF-5375-455C-9EA6-DF929625EA0E}">
        <p15:presenceInfo xmlns:p15="http://schemas.microsoft.com/office/powerpoint/2012/main" userId="S::liszkay.cecilia@bme.hu::d35980af-21c7-4c4c-ac0d-d2cc85907df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2530"/>
    <a:srgbClr val="FFFFFF"/>
    <a:srgbClr val="D99694"/>
    <a:srgbClr val="990033"/>
    <a:srgbClr val="CEB6C5"/>
    <a:srgbClr val="FF6699"/>
    <a:srgbClr val="D58787"/>
    <a:srgbClr val="D60047"/>
    <a:srgbClr val="FF505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CBF06E-F040-99BD-B34A-664B1BD2FE9D}" v="741" dt="2026-06-09T09:27:29.389"/>
    <p1510:client id="{A2F2C5E8-D6F3-14F4-7B3E-C14AA0FFCEBD}" v="6" dt="2026-06-09T07:42:23.450"/>
    <p1510:client id="{BCD7E519-A0DB-CAC7-8CDC-12EA7BCA2FF9}" v="25" dt="2026-06-10T14:14:09.416"/>
    <p1510:client id="{DC6D887B-1AE1-F75F-36FF-969800ECCAD7}" v="1394" dt="2026-06-09T06:14:57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Világos stílus 1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B324F002-233E-40C2-1F7A-FA97C327F3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A965C002-42F7-9C5E-1073-2432B20648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F509F-DCD9-46CD-9D71-271D8BA4974B}" type="datetime1">
              <a:rPr lang="hu-HU" smtClean="0"/>
              <a:t>2026. 06. 11.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954193C-804A-8CDC-7C77-4774BDB735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00E1A90-1C67-BFF9-2405-52B981D4F2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958D-1463-45C5-948F-81090E1854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522522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42FF3-9677-445C-8C8C-E982EE316E97}" type="datetime1">
              <a:rPr lang="hu-HU" smtClean="0"/>
              <a:t>2026. 06. 11.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C7467-0CCD-0648-94F2-A61C17AB80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058427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A prezentáció nyitó diája. Kérjük, írja be a megfelelő mezőkbe a prezentáció címét, adott esetben az alcímet (szerkeszthető szövegmező), a nevét és a prezentáció dátumát. </a:t>
            </a:r>
          </a:p>
          <a:p>
            <a:r>
              <a:rPr lang="hu-HU"/>
              <a:t>Cím betűtípusa: </a:t>
            </a:r>
            <a:r>
              <a:rPr lang="hu-HU" err="1"/>
              <a:t>Montserrat</a:t>
            </a:r>
            <a:r>
              <a:rPr lang="hu-HU"/>
              <a:t> 40</a:t>
            </a:r>
          </a:p>
          <a:p>
            <a:r>
              <a:rPr lang="hu-HU"/>
              <a:t>Alcím: </a:t>
            </a:r>
            <a:r>
              <a:rPr lang="hu-HU" err="1"/>
              <a:t>Montserrat</a:t>
            </a:r>
            <a:r>
              <a:rPr lang="hu-HU"/>
              <a:t> 18</a:t>
            </a:r>
          </a:p>
          <a:p>
            <a:r>
              <a:rPr lang="hu-HU"/>
              <a:t>Név: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18</a:t>
            </a:r>
          </a:p>
          <a:p>
            <a:r>
              <a:rPr lang="hu-HU"/>
              <a:t>Helyszín, dátum: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11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E9E342B-EFFE-591C-0BDB-374AF155D04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9407598-9305-45AE-899C-70989B451A80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7200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C6FED-0777-D772-2DF0-FFDD92B1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23E9C9-773D-4B07-2A70-3D74DA58E9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53D584-A851-17C5-018D-39493ADA7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E9B55F6-3070-7B19-CCA3-9A0196CACDD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2112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B53D3-F0C3-5A69-A294-8DC8B4ECE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3C731E-735D-9139-AB6A-4A449DCA21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D08D1-AA6E-132D-C911-E44440F72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6324302-03F7-F8E1-11D5-5095485C04B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04446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5498B-6664-B29D-4E3F-4CF3D3530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976BE-DB5A-6D68-7155-097162878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77B05C-2EEE-B2C8-0D71-70B1C9AEB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5867E6D-53F0-8DCC-9732-2303E1BF8C7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0206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FC8A3-C4CD-E4C7-8556-80E93BE29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041605-5346-91CB-B224-040252F32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08FBC9-A360-5471-E5D5-436195D92F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9BF725C-07B9-2908-EF1F-01DB0123398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2625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AA61D-2748-5F74-18EF-DF81AA91D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2C5D29-2495-DFC1-D7BD-ED378C961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59CDF9-5A76-9003-C567-CFE273504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B4FB6E6-9E47-F3EC-689B-FBFAE8D1C21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6022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5D506-1B8D-3E94-9A7F-B7E69103B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057BD5-E1B4-3106-A96E-E2666F38F8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BC27EC-2435-C57C-1054-53316519F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8F2354-3565-492F-BCDC-3B8C8E72DA9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181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8F036-00E1-C99B-149C-924182603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ED179B-37E9-1888-B5BB-9037D4628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D63C8C-9487-00BA-050D-3F1E36F63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0ADDE88-5E55-F584-144B-7BD7815CAF2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51900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Záró diavázlat. Kérjük, írja be a nevét, e-mail címét és az előadás dátumát (opcionális) a megfelelő mezőkbe.</a:t>
            </a:r>
          </a:p>
          <a:p>
            <a:r>
              <a:rPr lang="hu-HU"/>
              <a:t>KÖSZÖNJÜK A FIGYELMET: </a:t>
            </a:r>
            <a:r>
              <a:rPr lang="hu-HU" err="1"/>
              <a:t>Monserrat</a:t>
            </a:r>
            <a:r>
              <a:rPr lang="hu-HU"/>
              <a:t> 40</a:t>
            </a:r>
          </a:p>
          <a:p>
            <a:r>
              <a:rPr lang="hu-HU"/>
              <a:t>E-mail címe: </a:t>
            </a:r>
            <a:r>
              <a:rPr lang="hu-HU" err="1"/>
              <a:t>Monserrat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24</a:t>
            </a:r>
          </a:p>
          <a:p>
            <a:r>
              <a:rPr lang="hu-HU"/>
              <a:t>Név: </a:t>
            </a:r>
            <a:r>
              <a:rPr lang="hu-HU" err="1"/>
              <a:t>Monserrat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11</a:t>
            </a:r>
          </a:p>
          <a:p>
            <a:r>
              <a:rPr lang="hu-HU"/>
              <a:t>Dátum: </a:t>
            </a:r>
            <a:r>
              <a:rPr lang="hu-HU" err="1"/>
              <a:t>Monserrat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11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E9E342B-EFFE-591C-0BDB-374AF155D04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9407598-9305-45AE-899C-70989B451A80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5205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94C95-3DCD-34A7-8D49-553FF2CDC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6B245B-82EB-B6E9-4E47-5AA487B39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2F1004-B1AC-2753-3E72-3A4AE5416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2BE70C2-D8D3-52A3-77B7-6E132B77D4C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5052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D6318-0849-7CDB-2698-9A18CAD0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7B65DC-9BBD-3324-A5C5-17DCE876C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87FA83-B0A4-D2A5-AE81-07A986377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7506992-77D2-4A70-0C12-BA5D0ED55F5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2797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8562A-AD82-649F-18C4-5C7B83EC7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CF3781-2B16-FC0B-0844-31442D0E4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6DE28-2440-2B85-0569-AAF7F1491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F2D4268-C9D8-610E-59D7-D83F2F3842F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2428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EA8DB-6EDE-BB96-FCFE-48109FE76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4DFA9D-22EE-2875-4D14-3DC247B548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A5EE58-7D8C-BC26-51B9-9F010EBD7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319AAC-6317-8385-A585-A3A6525D772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7648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1D8E0-8A11-C2BE-4361-EA340DD42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A9913B-EB7A-1D38-5064-3B35FF0B49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EFD4DF-E2B3-A2CB-7C82-CD3DC7164A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5A90D72-0440-7A0E-5B9D-BDF0F967CFD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4080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773F7-29E5-C843-12A9-02F85E249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772171-1FA8-3BA5-2C2F-99FBE6C711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D32FB6-BEC3-CC5F-31F9-88C68FCA4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696AF51-5100-4661-2314-D964B6FF96E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2286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A1A62-8154-B1BF-9545-0D7685C8C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8BB6D5-6942-1E63-E534-670722D50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2A1794-98A0-FB24-4705-75088180E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E25F39D-C14E-55EC-06A5-08B75835FEB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2729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A11D3-2D59-6E12-939E-CC081FDA0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1FE2CD-94A6-576B-9056-8CB1B58233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B7D55B-4700-146E-CCFF-606C927B0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Szöveges dia, amelyen a dia címe/témája és egy kiemelt üzenet látható, amelynek célja a legfontosabb pont hangsúlyozása. A szövegrész teljes mértékben szerkeszthető, és a tartalomban a hangsúlyozáshoz kiemelt szövegelemeket tartalmaz.</a:t>
            </a:r>
          </a:p>
          <a:p>
            <a:r>
              <a:rPr lang="hu-HU"/>
              <a:t>A dia címe betűtípusa: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</a:p>
          <a:p>
            <a:r>
              <a:rPr lang="hu-HU"/>
              <a:t>Legfontosabb pont: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SemiBold</a:t>
            </a:r>
            <a:r>
              <a:rPr lang="hu-HU"/>
              <a:t> 40</a:t>
            </a:r>
          </a:p>
          <a:p>
            <a:r>
              <a:rPr lang="hu-HU"/>
              <a:t>Szövegdoboz: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20</a:t>
            </a:r>
          </a:p>
          <a:p>
            <a:r>
              <a:rPr lang="hu-HU"/>
              <a:t>Kiemelt szöveg: </a:t>
            </a:r>
            <a:r>
              <a:rPr lang="hu-HU" err="1"/>
              <a:t>Montserrat</a:t>
            </a:r>
            <a:r>
              <a:rPr lang="hu-HU"/>
              <a:t> </a:t>
            </a:r>
            <a:r>
              <a:rPr lang="hu-HU" err="1"/>
              <a:t>light</a:t>
            </a:r>
            <a:r>
              <a:rPr lang="hu-HU"/>
              <a:t> 28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072BB83-2D3B-1C3E-0D1B-F858ADCFA2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E310B7-2B8C-4F2B-9825-4C83A7177AC8}" type="datetime1">
              <a:rPr lang="hu-HU" smtClean="0"/>
              <a:t>2026. 06. 11.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1068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C67BE-E6C5-3748-8A57-EAA6950DE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AD15F8-AF58-144B-89A0-5A86FC8BB7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B73B8-4699-484A-B4B1-77C3F2150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777D-59C3-4A6D-8AE3-6F43313F058D}" type="datetime1">
              <a:rPr lang="hu-HU" smtClean="0"/>
              <a:t>2026. 06. 11.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E8DA8-2CB2-4C42-BEF0-465674C28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3F5AB-2011-564C-99EE-289BE9F49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015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94427-8D26-BD4F-A857-32788A881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17C197-6689-7642-A722-9849043D8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B4624-5809-374D-BC62-719C4DB1D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E7DDD-67B5-4180-93DB-4D8D3129F3DB}" type="datetime1">
              <a:rPr lang="hu-HU" smtClean="0"/>
              <a:t>2026. 06. 11.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26FEF-0F8F-444C-AB94-675D2936D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26581-8254-A84B-9F4C-1D6E41542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654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9EE3A4-67A1-E740-8B1F-9A31BE7D34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4974DF-648D-8F49-9E38-03101F3C8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83D679-8186-5E4E-89FB-B954B8D02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82D2-7A4C-452D-9CA5-0DCFC676DECD}" type="datetime1">
              <a:rPr lang="hu-HU" smtClean="0"/>
              <a:t>2026. 06. 11.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C4F7B-9F53-8241-AA0F-51AEEFD89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738AF-D240-4A4A-B3F6-BC6DFF06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6656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ME 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AC9922F8-405F-D733-CDC7-621D6BF8B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9151F-73F1-4557-AE49-EF5E5889B98F}" type="datetime1">
              <a:rPr lang="hu-HU" smtClean="0"/>
              <a:t>2026. 06. 11.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7C7C466-E4C5-2C6F-25E8-A2A3FC12B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0CA2BFC-C430-728B-D061-913909D1F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47842-A3DE-43E0-ADB3-B558D4C98EF0}" type="slidenum">
              <a:rPr lang="hu-HU" smtClean="0"/>
              <a:t>‹#›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F01372A8-7888-3EE8-2305-ACEDB2450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963"/>
            <a:ext cx="8877300" cy="1326974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hu-HU"/>
              <a:t>Mintacím szerkesztése</a:t>
            </a:r>
          </a:p>
        </p:txBody>
      </p:sp>
      <p:pic>
        <p:nvPicPr>
          <p:cNvPr id="2" name="Kép 1" descr="A képen képernyőkép, tervezés látható&#10;&#10;Automatikusan generált leírás">
            <a:extLst>
              <a:ext uri="{FF2B5EF4-FFF2-40B4-BE49-F238E27FC236}">
                <a16:creationId xmlns:a16="http://schemas.microsoft.com/office/drawing/2014/main" id="{01D1CDED-3680-6426-E89E-88375B4EE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99" y="323097"/>
            <a:ext cx="2197581" cy="58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61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AC9922F8-405F-D733-CDC7-621D6BF8B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0CC2D-3B43-4298-A186-91DEC73BC4EF}" type="datetime1">
              <a:rPr lang="hu-HU" smtClean="0"/>
              <a:t>2026. 06. 11.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7C7C466-E4C5-2C6F-25E8-A2A3FC12B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0CA2BFC-C430-728B-D061-913909D1F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47842-A3DE-43E0-ADB3-B558D4C98EF0}" type="slidenum">
              <a:rPr lang="hu-HU" smtClean="0"/>
              <a:t>‹#›</a:t>
            </a:fld>
            <a:endParaRPr lang="hu-HU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F01372A8-7888-3EE8-2305-ACEDB2450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013"/>
            <a:ext cx="8877300" cy="1326974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hu-HU"/>
              <a:t>Mintacím szerkesztése</a:t>
            </a:r>
          </a:p>
        </p:txBody>
      </p:sp>
      <p:pic>
        <p:nvPicPr>
          <p:cNvPr id="2" name="Kép 1" descr="A képen képernyőkép, tervezés látható&#10;&#10;Automatikusan generált leírás">
            <a:extLst>
              <a:ext uri="{FF2B5EF4-FFF2-40B4-BE49-F238E27FC236}">
                <a16:creationId xmlns:a16="http://schemas.microsoft.com/office/drawing/2014/main" id="{72372E7F-7C68-763D-B6C7-927FD18190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99" y="323097"/>
            <a:ext cx="2197581" cy="58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82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DD46F22E-80BB-75E4-EF28-98629A0431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2981" y="-95347"/>
            <a:ext cx="12337961" cy="7048691"/>
          </a:xfrm>
          <a:prstGeom prst="rect">
            <a:avLst/>
          </a:prstGeom>
          <a:gradFill flip="none" rotWithShape="1">
            <a:gsLst>
              <a:gs pos="0">
                <a:srgbClr val="862633">
                  <a:shade val="30000"/>
                  <a:satMod val="115000"/>
                </a:srgbClr>
              </a:gs>
              <a:gs pos="50000">
                <a:srgbClr val="862633">
                  <a:shade val="67500"/>
                  <a:satMod val="115000"/>
                </a:srgbClr>
              </a:gs>
              <a:gs pos="100000">
                <a:srgbClr val="862633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9EEE149-96BA-44B6-F03A-AB3A98EF2B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38200" y="1627678"/>
            <a:ext cx="4982705" cy="343923"/>
          </a:xfrm>
        </p:spPr>
        <p:txBody>
          <a:bodyPr anchor="b"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r>
              <a:rPr lang="hu-HU"/>
              <a:t>Budapesti Műszaki és Gazdaságtudományi Egyetem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A14985E-F288-F71C-546E-C3432BF8B8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04644"/>
            <a:ext cx="5651090" cy="455612"/>
          </a:xfrm>
        </p:spPr>
        <p:txBody>
          <a:bodyPr>
            <a:noAutofit/>
          </a:bodyPr>
          <a:lstStyle>
            <a:lvl1pPr marL="0" indent="0" algn="l">
              <a:buNone/>
              <a:defRPr sz="40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Prezentáció címe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1AB0969-DE04-E0D2-7759-D39F81FB00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6572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F78BE1-A1A1-4CF2-B984-69C98F44D4CE}" type="datetime1">
              <a:rPr lang="hu-HU" smtClean="0"/>
              <a:t>2026. 06. 11.</a:t>
            </a:fld>
            <a:endParaRPr lang="hu-HU"/>
          </a:p>
        </p:txBody>
      </p:sp>
      <p:pic>
        <p:nvPicPr>
          <p:cNvPr id="8" name="Kép 7" descr="A képen szöveg, kör, ablak, Betűtípus látható&#10;&#10;Automatikusan generált leírás">
            <a:extLst>
              <a:ext uri="{FF2B5EF4-FFF2-40B4-BE49-F238E27FC236}">
                <a16:creationId xmlns:a16="http://schemas.microsoft.com/office/drawing/2014/main" id="{5614E940-35FD-4702-D76F-2C539491B4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6526" y="937647"/>
            <a:ext cx="5042357" cy="4982705"/>
          </a:xfrm>
          <a:prstGeom prst="rect">
            <a:avLst/>
          </a:prstGeom>
        </p:spPr>
      </p:pic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F3529C7B-6A75-CF57-0E1B-A88EF6311609}"/>
              </a:ext>
            </a:extLst>
          </p:cNvPr>
          <p:cNvCxnSpPr>
            <a:cxnSpLocks/>
          </p:cNvCxnSpPr>
          <p:nvPr userDrawn="1"/>
        </p:nvCxnSpPr>
        <p:spPr>
          <a:xfrm>
            <a:off x="838200" y="6143223"/>
            <a:ext cx="5814391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zöveg helye 14">
            <a:extLst>
              <a:ext uri="{FF2B5EF4-FFF2-40B4-BE49-F238E27FC236}">
                <a16:creationId xmlns:a16="http://schemas.microsoft.com/office/drawing/2014/main" id="{015B4D32-8B02-C87B-4FFB-FF9B33FC10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838200" y="3694626"/>
            <a:ext cx="5651500" cy="530225"/>
          </a:xfrm>
        </p:spPr>
        <p:txBody>
          <a:bodyPr>
            <a:no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hu-HU"/>
              <a:t>Alcím</a:t>
            </a:r>
          </a:p>
        </p:txBody>
      </p:sp>
    </p:spTree>
    <p:extLst>
      <p:ext uri="{BB962C8B-B14F-4D97-AF65-F5344CB8AC3E}">
        <p14:creationId xmlns:p14="http://schemas.microsoft.com/office/powerpoint/2010/main" val="661522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A295-8945-8640-A98A-F2D58BF2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068B9-62A3-5148-8677-5F008FA17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C0C14-1614-304F-B17F-210D7146B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711FA-BA8C-4355-AD56-369D4722079C}" type="datetime1">
              <a:rPr lang="hu-HU" smtClean="0"/>
              <a:t>2026. 06. 11.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C17AE-03C7-F347-8834-D0D03932B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84791-FDC6-844C-BBB1-62E914002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013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8F829-B681-AB45-944E-1606A5066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24880F-A933-6B48-9626-978E927A3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1175A-6247-E444-9983-DDB8C4FD6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3B96-0ED5-48E9-BDAF-7A7A0F6C0E91}" type="datetime1">
              <a:rPr lang="hu-HU" smtClean="0"/>
              <a:t>2026. 06. 11.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986C5-387B-3E4D-8D09-6C9E9FCC7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D1221-218F-9644-BAA1-5FAEA8E1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77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24149-594E-F041-92E2-14811CFA5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8C3C8-345D-B64C-9E1E-82131EE20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A0697D-501A-1547-8F5A-4B4795CCC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44A79-9FAA-A640-8351-B029E40F7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449-CACC-46BA-8DA4-C84326F0A90A}" type="datetime1">
              <a:rPr lang="hu-HU" smtClean="0"/>
              <a:t>2026. 06. 11.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64126-C7B2-874E-825F-3BBEDFE03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9CD2F5-A622-694B-B4F3-B30DDA7CC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511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F1E43-0765-7849-A1C8-0CD0A3CCB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386A1-1F95-6B4F-AAB3-EC901948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79C0D-97B0-3042-AF75-82045D189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162537-A084-4E44-8BE7-98ADE0774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6EC3C-5D08-C349-A068-6E0361A5FB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2933FB-9A06-3949-B127-4B245BA44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44A5-4AFA-4A13-9662-C8F217BFA937}" type="datetime1">
              <a:rPr lang="hu-HU" smtClean="0"/>
              <a:t>2026. 06. 11.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F77E61-D9BF-E748-840F-CFA2FFE6A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40397A-855C-DB47-B3BC-9A0D5D05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238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10413-298D-AA47-93BA-3CF1D6169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6AA53C-E3E2-1148-82D5-58257486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C8916-046A-4CDD-BE5D-EF9D739CCDE9}" type="datetime1">
              <a:rPr lang="hu-HU" smtClean="0"/>
              <a:t>2026. 06. 11.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AFC8BE-4A6D-2041-BEAE-1C5884EC2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D5C54-B50E-4248-BDBD-5759D4321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8177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02888D-A3E6-7048-A0E3-4A903781D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CACE-C338-4233-979E-4CB12561CD32}" type="datetime1">
              <a:rPr lang="hu-HU" smtClean="0"/>
              <a:t>2026. 06. 11.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EE1C61-C786-1340-BE74-57820AEF7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81B464-7AB4-0244-9E28-F34069D8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718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ECD40-8B3E-0945-A0A1-D37111F30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F5595-B1A0-4242-86B9-3C3F715B6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84C2F-5814-9B43-B5C5-DBF4BB03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71FA8F-3E77-EE4B-BA4D-A7456855A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5413-EE20-45CB-B73B-241B0BBF6830}" type="datetime1">
              <a:rPr lang="hu-HU" smtClean="0"/>
              <a:t>2026. 06. 11.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D1848A-5F08-174A-9D7B-E4EBB6ADA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D16B12-C41C-3945-AC7B-C6EE89C5F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691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217AD-46FA-7348-93AF-A7F44B62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7931F7-A6B3-6E47-A531-42DD0F8765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FC9BA-DC93-9F40-A1EA-9996388EFB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C7F2E-8C3D-EE42-9CDF-D5931ADC6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8822-13F1-446F-8A82-C5683BA54839}" type="datetime1">
              <a:rPr lang="hu-HU" smtClean="0"/>
              <a:t>2026. 06. 11.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E6E802-0C72-F34F-8F4B-CB16F8C53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8E751-8F19-E540-8970-295D66D0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493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55E922-E8AA-3B4D-8883-A2AD0C161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61CD0B-84DF-2948-BB28-CFAA173CC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8877D-9D7C-084D-A83D-2F754335A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85F86-DF89-4B45-B804-A0BE3B7FDFF1}" type="datetime1">
              <a:rPr lang="hu-HU" smtClean="0"/>
              <a:t>2026. 06. 11.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3D21A-4CEA-AA49-AE45-41B962AC8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4FF93-BEAE-A242-BF6A-5110E30867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7C73F-91D2-C74D-BD19-6CBB5D1569C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5568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traffic.bme.h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3297357-09E2-2047-8FE3-293E8C8D71F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925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highlight>
                <a:srgbClr val="FF0000"/>
              </a:highligh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F44069-D4F8-2642-A5AC-9EF509A10B63}"/>
              </a:ext>
            </a:extLst>
          </p:cNvPr>
          <p:cNvSpPr txBox="1"/>
          <p:nvPr/>
        </p:nvSpPr>
        <p:spPr>
          <a:xfrm>
            <a:off x="3749441" y="4838145"/>
            <a:ext cx="469311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pc="200">
                <a:solidFill>
                  <a:schemeClr val="bg1"/>
                </a:solidFill>
                <a:latin typeface="Montserrat Light"/>
              </a:rPr>
              <a:t>Dr. Varga Balázs</a:t>
            </a:r>
            <a:endParaRPr lang="hu-HU" spc="200">
              <a:solidFill>
                <a:schemeClr val="bg1"/>
              </a:solidFill>
              <a:latin typeface="Montserrat Light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110DB82-4FAF-EE48-A35B-67D50F9A0E24}"/>
              </a:ext>
            </a:extLst>
          </p:cNvPr>
          <p:cNvSpPr txBox="1">
            <a:spLocks/>
          </p:cNvSpPr>
          <p:nvPr/>
        </p:nvSpPr>
        <p:spPr>
          <a:xfrm>
            <a:off x="3840905" y="5473297"/>
            <a:ext cx="4510187" cy="284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sz="1100" spc="200">
                <a:solidFill>
                  <a:schemeClr val="bg1">
                    <a:lumMod val="95000"/>
                  </a:schemeClr>
                </a:solidFill>
                <a:latin typeface="Montserrat Light"/>
              </a:rPr>
              <a:t>BUDAPEST—202</a:t>
            </a:r>
            <a:r>
              <a:rPr lang="hu-HU" sz="1100" spc="200">
                <a:solidFill>
                  <a:schemeClr val="bg1">
                    <a:lumMod val="95000"/>
                  </a:schemeClr>
                </a:solidFill>
                <a:latin typeface="Montserrat Light"/>
              </a:rPr>
              <a:t>6</a:t>
            </a:r>
            <a:r>
              <a:rPr lang="en" sz="1100" spc="200">
                <a:solidFill>
                  <a:schemeClr val="bg1">
                    <a:lumMod val="95000"/>
                  </a:schemeClr>
                </a:solidFill>
                <a:latin typeface="Montserrat Light"/>
              </a:rPr>
              <a:t>—</a:t>
            </a:r>
            <a:r>
              <a:rPr lang="hu-HU" sz="1100" spc="200">
                <a:solidFill>
                  <a:schemeClr val="bg1">
                    <a:lumMod val="95000"/>
                  </a:schemeClr>
                </a:solidFill>
                <a:latin typeface="Montserrat Light"/>
              </a:rPr>
              <a:t>06</a:t>
            </a:r>
            <a:r>
              <a:rPr lang="en" sz="1100" spc="200">
                <a:solidFill>
                  <a:schemeClr val="bg1">
                    <a:lumMod val="95000"/>
                  </a:schemeClr>
                </a:solidFill>
                <a:latin typeface="Montserrat Light"/>
              </a:rPr>
              <a:t>—10</a:t>
            </a:r>
            <a:endParaRPr lang="hu-HU" sz="1100" spc="200">
              <a:solidFill>
                <a:schemeClr val="bg1">
                  <a:lumMod val="95000"/>
                </a:schemeClr>
              </a:solidFill>
              <a:latin typeface="Montserrat Light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3A3F76-43C9-AC43-9526-7F55679A0EB6}"/>
              </a:ext>
            </a:extLst>
          </p:cNvPr>
          <p:cNvCxnSpPr/>
          <p:nvPr/>
        </p:nvCxnSpPr>
        <p:spPr>
          <a:xfrm>
            <a:off x="4852144" y="5333626"/>
            <a:ext cx="248770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E75D188-3950-0A4F-A85E-DAE6ECF6CF13}"/>
              </a:ext>
            </a:extLst>
          </p:cNvPr>
          <p:cNvSpPr txBox="1">
            <a:spLocks/>
          </p:cNvSpPr>
          <p:nvPr/>
        </p:nvSpPr>
        <p:spPr>
          <a:xfrm>
            <a:off x="239444" y="3297670"/>
            <a:ext cx="11713108" cy="13755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bg1"/>
                </a:solidFill>
                <a:latin typeface="Huni_Quorum Medium BT" panose="020E06030305050204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algn="ctr"/>
            <a:r>
              <a:rPr lang="hu-HU" sz="1800" b="0" err="1">
                <a:latin typeface="Montserrat" panose="00000500000000000000" pitchFamily="2" charset="-18"/>
              </a:rPr>
              <a:t>Jövőtervező.BME</a:t>
            </a:r>
            <a:r>
              <a:rPr lang="hu-HU" sz="1800" b="0">
                <a:latin typeface="Montserrat" panose="00000500000000000000" pitchFamily="2" charset="-18"/>
              </a:rPr>
              <a:t> - Mobilitás 4.0: A közlekedés jövője</a:t>
            </a:r>
            <a:endParaRPr lang="hu-HU" sz="1800" b="0" i="0">
              <a:effectLst/>
              <a:latin typeface="Montserrat" panose="00000500000000000000" pitchFamily="2" charset="-18"/>
            </a:endParaRPr>
          </a:p>
          <a:p>
            <a:pPr algn="ctr"/>
            <a:endParaRPr lang="hu-HU" sz="1800" b="0">
              <a:latin typeface="Montserrat" panose="00000500000000000000" pitchFamily="2" charset="-18"/>
            </a:endParaRPr>
          </a:p>
          <a:p>
            <a:pPr algn="ctr"/>
            <a:endParaRPr lang="hu-HU" sz="1800" b="0" i="0">
              <a:effectLst/>
              <a:latin typeface="Montserrat" panose="00000500000000000000" pitchFamily="2" charset="-1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F27A65-136D-B8BA-CF9C-608DC164F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512" y="288531"/>
            <a:ext cx="3647638" cy="18238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20B0FC-AE29-955B-208B-5BD4E024402F}"/>
              </a:ext>
            </a:extLst>
          </p:cNvPr>
          <p:cNvSpPr txBox="1">
            <a:spLocks/>
          </p:cNvSpPr>
          <p:nvPr/>
        </p:nvSpPr>
        <p:spPr>
          <a:xfrm>
            <a:off x="319264" y="2507457"/>
            <a:ext cx="11553476" cy="13191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bg1"/>
                </a:solidFill>
                <a:latin typeface="Huni_Quorum Medium BT" panose="020E06030305050204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algn="ctr"/>
            <a:r>
              <a:rPr lang="hu-HU" sz="4000" b="0" cap="all">
                <a:latin typeface="Montserrat" panose="00000500000000000000" pitchFamily="2" charset="-18"/>
              </a:rPr>
              <a:t>Mesterséges intelligencia a forgalomirányításban</a:t>
            </a:r>
            <a:endParaRPr lang="hu-HU" sz="4000" b="0" i="0" cap="all"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21966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25280-82C6-1D68-650C-8F30BB102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A44A165-CF35-0174-E939-184DFD7723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Mesterséges</a:t>
            </a:r>
            <a:r>
              <a:rPr lang="en-GB" sz="2800" b="1">
                <a:solidFill>
                  <a:srgbClr val="792530"/>
                </a:solidFill>
                <a:latin typeface="Montserrat Light"/>
              </a:rPr>
              <a:t>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intelligencia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851B46AA-21EA-0DF6-5BD5-80A5E6AC1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A6527407-2BA3-C358-6B46-B7A1EFB1C783}"/>
              </a:ext>
            </a:extLst>
          </p:cNvPr>
          <p:cNvSpPr txBox="1"/>
          <p:nvPr/>
        </p:nvSpPr>
        <p:spPr>
          <a:xfrm>
            <a:off x="792480" y="1192046"/>
            <a:ext cx="109728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Miért van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szükség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a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mesterséges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intelligenciára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? </a:t>
            </a:r>
            <a:endParaRPr sz="3600">
              <a:solidFill>
                <a:srgbClr val="792530"/>
              </a:solidFill>
              <a:latin typeface="Montserrat SemiBold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2CEA36B-F37F-667D-1514-EA2AFD109F90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3A42F42E-B98A-4F33-6AAB-628820012E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A88F480B-ABB5-A0E1-E263-9CE64B88D3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473A56B2-C9E1-5E88-1554-F32AAA5D81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FEA85B4D-1ED2-DF87-1C4C-E687C20ED9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Google Shape;154;p3">
            <a:extLst>
              <a:ext uri="{FF2B5EF4-FFF2-40B4-BE49-F238E27FC236}">
                <a16:creationId xmlns:a16="http://schemas.microsoft.com/office/drawing/2014/main" id="{0A49E1D6-5436-542F-34D6-B5BDEAE1A22B}"/>
              </a:ext>
            </a:extLst>
          </p:cNvPr>
          <p:cNvSpPr txBox="1"/>
          <p:nvPr/>
        </p:nvSpPr>
        <p:spPr>
          <a:xfrm>
            <a:off x="792480" y="2313132"/>
            <a:ext cx="10607040" cy="337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indent="-457200">
              <a:lnSpc>
                <a:spcPct val="135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457200" indent="-457200">
              <a:lnSpc>
                <a:spcPct val="135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valósidejű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döntésekhez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valósidejű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adatra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van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szükség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.</a:t>
            </a:r>
          </a:p>
          <a:p>
            <a:pPr marL="457200" indent="-457200">
              <a:lnSpc>
                <a:spcPct val="135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jó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döntéshez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tudni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kell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hogy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több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millió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utas,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több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százezer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jármű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egy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folyamatosan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változó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környezetben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hogyan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fog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viselkedni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</a:t>
            </a:r>
            <a:endParaRPr lang="en-GB" sz="2000" kern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457200" indent="-457200">
              <a:lnSpc>
                <a:spcPct val="135000"/>
              </a:lnSpc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spcAft>
                <a:spcPts val="600"/>
              </a:spcAft>
              <a:buClr>
                <a:srgbClr val="000000"/>
              </a:buClr>
            </a:pP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emberi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agy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képtelen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ilyen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méretű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problémákat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gyorsa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n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átlátni</a:t>
            </a:r>
            <a:endParaRPr lang="en-GB" sz="2000" kern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spcAft>
                <a:spcPts val="600"/>
              </a:spcAft>
              <a:buClr>
                <a:srgbClr val="000000"/>
              </a:buClr>
            </a:pP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klasszikus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matematikai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módszerek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ekkora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problémákra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 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gyakran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 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túl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lassúak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 </a:t>
            </a:r>
            <a:endParaRPr lang="en-GB" sz="2000" kern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7877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F3FF4-7DB9-29A9-1FC4-BB2DDCCF2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AAA3C8-2ED7-5AAD-FB97-0D39912E17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Mesterséges</a:t>
            </a:r>
            <a:r>
              <a:rPr lang="en-GB" sz="2800" b="1">
                <a:solidFill>
                  <a:srgbClr val="792530"/>
                </a:solidFill>
                <a:latin typeface="Montserrat Light"/>
              </a:rPr>
              <a:t>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intelligencia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6ABF0466-610C-CA38-853F-AA645E59B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9FD99270-9680-0E34-5669-B023E998383E}"/>
              </a:ext>
            </a:extLst>
          </p:cNvPr>
          <p:cNvSpPr txBox="1"/>
          <p:nvPr/>
        </p:nvSpPr>
        <p:spPr>
          <a:xfrm>
            <a:off x="792480" y="1192046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Egyáltalán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mi a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mesterséges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intelligencia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?</a:t>
            </a:r>
            <a:endParaRPr sz="3600">
              <a:solidFill>
                <a:srgbClr val="792530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44A10BE-A79A-9099-33D7-81A3E74C669F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A5783AD6-C3FE-FFD3-2790-25C752D6C0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685EC458-D630-3103-FDF9-A98C6AFA77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22DE7801-5309-7D4C-2D0A-185CBABC0B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9DE88EE8-E32C-7CAF-BFC9-9159BAFB0B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Google Shape;154;p3">
            <a:extLst>
              <a:ext uri="{FF2B5EF4-FFF2-40B4-BE49-F238E27FC236}">
                <a16:creationId xmlns:a16="http://schemas.microsoft.com/office/drawing/2014/main" id="{339C45E6-9831-29E2-B495-37F09B711AC6}"/>
              </a:ext>
            </a:extLst>
          </p:cNvPr>
          <p:cNvSpPr txBox="1"/>
          <p:nvPr/>
        </p:nvSpPr>
        <p:spPr>
          <a:xfrm>
            <a:off x="792480" y="2313132"/>
            <a:ext cx="10607040" cy="492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indent="-457200">
              <a:lnSpc>
                <a:spcPct val="135000"/>
              </a:lnSpc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hu-HU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Az MI nem egyetlen program, hanem egy óriási tudományterület. Célja, hogy a gép olyan feladatokat oldjon meg, amikhez korábban emberi intelligencia kellett.</a:t>
            </a:r>
            <a:r>
              <a:rPr lang="en-GB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 Nem csak neurális hálók. 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  <a:p>
            <a:pPr marL="457200" indent="-457200">
              <a:lnSpc>
                <a:spcPct val="135000"/>
              </a:lnSpc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Korábban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ezeket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adatvezérelt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módszereknek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hívtuk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 Ez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beszédesebb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elnevezés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 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457200" indent="-457200">
              <a:lnSpc>
                <a:spcPct val="135000"/>
              </a:lnSpc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hu-HU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Nem "gondolkodik", hanem óriási mennyiségű adatban keres matematikai összefüggéseket</a:t>
            </a:r>
            <a:endParaRPr lang="en-GB" sz="2000" kern="0" noProof="1">
              <a:solidFill>
                <a:srgbClr val="792530"/>
              </a:solidFill>
              <a:latin typeface="Montserrat Light"/>
              <a:ea typeface="Calibri"/>
              <a:cs typeface="Calibri"/>
              <a:sym typeface="Inter"/>
            </a:endParaRPr>
          </a:p>
          <a:p>
            <a:pPr marL="914400" lvl="1" indent="-457200">
              <a:lnSpc>
                <a:spcPct val="135000"/>
              </a:lnSpc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De nem is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szabályalapú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(pl. ha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piros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lámpa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meg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kell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állni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914400" lvl="1" indent="-457200">
              <a:lnSpc>
                <a:spcPct val="135000"/>
              </a:lnSpc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Hanem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adatokból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jön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rá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szabályokra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(pl.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büntetést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kap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ha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átmegy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piroson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pont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mint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ahogy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egy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kisgyerek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tanul</a:t>
            </a:r>
            <a:endParaRPr lang="en-GB" sz="2000" kern="0" dirty="0" err="1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1109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C830B-2EBF-25A5-8895-50D9C76AA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3E5097-CB22-1570-B157-02A85CE79E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Mesterséges</a:t>
            </a:r>
            <a:r>
              <a:rPr lang="en-GB" sz="2800" b="1">
                <a:solidFill>
                  <a:srgbClr val="792530"/>
                </a:solidFill>
                <a:latin typeface="Montserrat Light"/>
              </a:rPr>
              <a:t>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intelligencia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8ACD8939-55C9-8AF3-DF64-ED5E3DED9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Google Shape;153;p3">
                <a:extLst>
                  <a:ext uri="{FF2B5EF4-FFF2-40B4-BE49-F238E27FC236}">
                    <a16:creationId xmlns:a16="http://schemas.microsoft.com/office/drawing/2014/main" id="{D8DE1DB1-9871-2E2C-5CBE-52A8631D40E9}"/>
                  </a:ext>
                </a:extLst>
              </p:cNvPr>
              <p:cNvSpPr txBox="1"/>
              <p:nvPr/>
            </p:nvSpPr>
            <p:spPr>
              <a:xfrm>
                <a:off x="792480" y="1192046"/>
                <a:ext cx="10972800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3600">
                    <a:solidFill>
                      <a:srgbClr val="792530"/>
                    </a:solidFill>
                    <a:latin typeface="Montserrat SemiBold" panose="00000700000000000000" pitchFamily="2" charset="-18"/>
                    <a:sym typeface="Georgia"/>
                  </a:rPr>
                  <a:t>MI </a:t>
                </a:r>
                <a14:m>
                  <m:oMath xmlns:m="http://schemas.openxmlformats.org/officeDocument/2006/math">
                    <m:r>
                      <a:rPr lang="en-GB" sz="3600" i="1" smtClean="0">
                        <a:solidFill>
                          <a:srgbClr val="79253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Georgia"/>
                      </a:rPr>
                      <m:t>≠</m:t>
                    </m:r>
                    <m:r>
                      <a:rPr lang="en-GB" sz="3600" b="0" i="1" smtClean="0">
                        <a:solidFill>
                          <a:srgbClr val="79253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Georgia"/>
                      </a:rPr>
                      <m:t> </m:t>
                    </m:r>
                  </m:oMath>
                </a14:m>
                <a:r>
                  <a:rPr lang="en-GB" sz="3600">
                    <a:solidFill>
                      <a:srgbClr val="792530"/>
                    </a:solidFill>
                    <a:latin typeface="Montserrat SemiBold" panose="00000700000000000000" pitchFamily="2" charset="-18"/>
                  </a:rPr>
                  <a:t>ChatGPT (</a:t>
                </a:r>
                <a:r>
                  <a:rPr lang="en-GB" sz="3600" err="1">
                    <a:solidFill>
                      <a:srgbClr val="792530"/>
                    </a:solidFill>
                    <a:latin typeface="Montserrat SemiBold" panose="00000700000000000000" pitchFamily="2" charset="-18"/>
                  </a:rPr>
                  <a:t>nyelvi</a:t>
                </a:r>
                <a:r>
                  <a:rPr lang="en-GB" sz="3600">
                    <a:solidFill>
                      <a:srgbClr val="792530"/>
                    </a:solidFill>
                    <a:latin typeface="Montserrat SemiBold" panose="00000700000000000000" pitchFamily="2" charset="-18"/>
                  </a:rPr>
                  <a:t> </a:t>
                </a:r>
                <a:r>
                  <a:rPr lang="en-GB" sz="3600" err="1">
                    <a:solidFill>
                      <a:srgbClr val="792530"/>
                    </a:solidFill>
                    <a:latin typeface="Montserrat SemiBold" panose="00000700000000000000" pitchFamily="2" charset="-18"/>
                  </a:rPr>
                  <a:t>modellek</a:t>
                </a:r>
                <a:r>
                  <a:rPr lang="en-GB" sz="3600">
                    <a:solidFill>
                      <a:srgbClr val="792530"/>
                    </a:solidFill>
                    <a:latin typeface="Montserrat SemiBold" panose="00000700000000000000" pitchFamily="2" charset="-18"/>
                  </a:rPr>
                  <a:t>)</a:t>
                </a:r>
                <a:endParaRPr sz="3600">
                  <a:solidFill>
                    <a:srgbClr val="792530"/>
                  </a:solidFill>
                  <a:latin typeface="Montserrat SemiBold" panose="00000700000000000000" pitchFamily="2" charset="-18"/>
                </a:endParaRPr>
              </a:p>
            </p:txBody>
          </p:sp>
        </mc:Choice>
        <mc:Fallback xmlns="">
          <p:sp>
            <p:nvSpPr>
              <p:cNvPr id="21" name="Google Shape;153;p3">
                <a:extLst>
                  <a:ext uri="{FF2B5EF4-FFF2-40B4-BE49-F238E27FC236}">
                    <a16:creationId xmlns:a16="http://schemas.microsoft.com/office/drawing/2014/main" id="{D8DE1DB1-9871-2E2C-5CBE-52A8631D4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" y="1192046"/>
                <a:ext cx="10972800" cy="553998"/>
              </a:xfrm>
              <a:prstGeom prst="rect">
                <a:avLst/>
              </a:prstGeom>
              <a:blipFill>
                <a:blip r:embed="rId4"/>
                <a:stretch>
                  <a:fillRect l="-2500" t="-25556" b="-5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4">
            <a:extLst>
              <a:ext uri="{FF2B5EF4-FFF2-40B4-BE49-F238E27FC236}">
                <a16:creationId xmlns:a16="http://schemas.microsoft.com/office/drawing/2014/main" id="{E73E27B6-024C-08E9-3542-F7E01E7A1BB6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FEE28D0A-4E17-E1A6-13AF-938787DD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8EF1F4E2-D5D7-80D7-940E-718CE0249F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5FC6C3AE-7385-92B1-53B1-17399D84FD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7ED9FF3D-7089-8498-49FB-07E4EDC8FD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Google Shape;154;p3">
            <a:extLst>
              <a:ext uri="{FF2B5EF4-FFF2-40B4-BE49-F238E27FC236}">
                <a16:creationId xmlns:a16="http://schemas.microsoft.com/office/drawing/2014/main" id="{C03E7AC3-9F72-E5E0-4FB4-73E793A55F29}"/>
              </a:ext>
            </a:extLst>
          </p:cNvPr>
          <p:cNvSpPr txBox="1"/>
          <p:nvPr/>
        </p:nvSpPr>
        <p:spPr>
          <a:xfrm>
            <a:off x="792480" y="2313132"/>
            <a:ext cx="10607040" cy="4175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nyelvi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modellek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leegyszerűsítve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 </a:t>
            </a:r>
            <a:r>
              <a:rPr lang="hu-HU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valószínűségi alapon szöveget jósol</a:t>
            </a:r>
            <a:r>
              <a:rPr lang="en-GB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nak</a:t>
            </a:r>
            <a:r>
              <a:rPr lang="hu-HU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. Megtippeli, mi a legvalószínűbb következő szó.</a:t>
            </a:r>
            <a:endParaRPr lang="en-GB" sz="2000" kern="0" noProof="1">
              <a:solidFill>
                <a:srgbClr val="792530"/>
              </a:solidFill>
              <a:latin typeface="Montserrat Light"/>
              <a:ea typeface="Calibri"/>
              <a:cs typeface="Calibri"/>
              <a:sym typeface="Inter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hu-HU" sz="1000" kern="0" noProof="1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A forgalomban nem szöveget használunk</a:t>
            </a:r>
            <a:endParaRPr lang="en-GB" sz="2000" kern="0" noProof="1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Szenzoradatok</a:t>
            </a:r>
            <a:endParaRPr lang="en-GB" sz="2000" kern="0" noProof="1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Koordináták</a:t>
            </a:r>
            <a:endParaRPr lang="en-GB" sz="2000" kern="0" noProof="1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Kapacitások</a:t>
            </a:r>
            <a:endParaRPr lang="en-GB" sz="2000" kern="0" noProof="1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noProof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Inter"/>
              </a:rPr>
              <a:t>Forgalmi hálózatok matematikai reprezentációja (gráfok)</a:t>
            </a:r>
            <a:endParaRPr lang="en-GB" sz="2000" kern="0" noProof="1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1000" kern="0" noProof="1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Szöveget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generálni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lassabb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és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nagyobb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hibázás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valószínűsége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hallucináció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). </a:t>
            </a:r>
            <a:br>
              <a:rPr lang="en-GB" sz="2000" kern="0" dirty="0">
                <a:latin typeface="Montserrat Light" panose="00000400000000000000" pitchFamily="2" charset="-18"/>
                <a:ea typeface="Calibri"/>
                <a:cs typeface="Calibri"/>
              </a:rPr>
            </a:b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közlekedésben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egyik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sem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engedhető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meg. 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99CA13-16F3-3F71-4889-A159F188E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3087" y="2864612"/>
            <a:ext cx="3826476" cy="209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462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EEC7E-FD1C-A1FA-A4CE-609EC815C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40F106-2629-F228-45DE-8A0DC62313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Mesterséges</a:t>
            </a:r>
            <a:r>
              <a:rPr lang="en-GB" sz="2800" b="1">
                <a:solidFill>
                  <a:srgbClr val="792530"/>
                </a:solidFill>
                <a:latin typeface="Montserrat Light"/>
              </a:rPr>
              <a:t>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intelligencia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BFB765B0-210B-B37B-368E-BBAC121C5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C7487C3B-E5BA-DB89-AE74-B760875FC777}"/>
              </a:ext>
            </a:extLst>
          </p:cNvPr>
          <p:cNvSpPr txBox="1"/>
          <p:nvPr/>
        </p:nvSpPr>
        <p:spPr>
          <a:xfrm>
            <a:off x="792480" y="1192046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Milyen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problémákat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old meg?</a:t>
            </a:r>
            <a:endParaRPr sz="3600">
              <a:solidFill>
                <a:srgbClr val="792530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3C95A2C3-BFF7-0D31-D149-869A8D284684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AF2D96DA-4E03-7D1D-0A18-B47D5BB5D6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9290DF5F-A182-EE3B-D06B-696E75AE16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73EB102A-C200-35DD-DD91-2A2BA79100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AB0651E5-B5A0-E1A8-5D89-DCABD94A84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Google Shape;154;p3">
            <a:extLst>
              <a:ext uri="{FF2B5EF4-FFF2-40B4-BE49-F238E27FC236}">
                <a16:creationId xmlns:a16="http://schemas.microsoft.com/office/drawing/2014/main" id="{4E692873-F8E7-1C23-EBC0-254A2BD928FF}"/>
              </a:ext>
            </a:extLst>
          </p:cNvPr>
          <p:cNvSpPr txBox="1"/>
          <p:nvPr/>
        </p:nvSpPr>
        <p:spPr>
          <a:xfrm>
            <a:off x="792480" y="2313132"/>
            <a:ext cx="10607040" cy="455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5000"/>
              </a:lnSpc>
              <a:spcAft>
                <a:spcPts val="1800"/>
              </a:spcAft>
              <a:buClr>
                <a:srgbClr val="000000"/>
              </a:buClr>
              <a:buFont typeface="Arial"/>
              <a:buNone/>
            </a:pPr>
            <a:r>
              <a:rPr lang="en-GB" sz="2800" b="1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Forgalombecslés</a:t>
            </a:r>
            <a:r>
              <a:rPr lang="en-GB" sz="2800" b="1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800" b="1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és</a:t>
            </a:r>
            <a:r>
              <a:rPr lang="en-GB" sz="2800" b="1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800" b="1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előrejelzés</a:t>
            </a:r>
            <a:endParaRPr lang="en-GB" sz="2800" b="1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Hiányos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vagy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másodlagos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adatokból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akarjuk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megmondani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,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hogy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hol</a:t>
            </a:r>
            <a:b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</a:b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mekkora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(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lesz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) a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forgalom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(pl. Waze, Google Maps)</a:t>
            </a: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Adatfúzió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:</a:t>
            </a: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Keresztmetszeti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mérések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(pl.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kamera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</a:t>
            </a:r>
            <a:endParaRPr lang="en-GB" sz="2000" kern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Úszókocsis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adatok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(pl. taxi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flotta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)</a:t>
            </a: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Másodlagos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adatok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:</a:t>
            </a:r>
          </a:p>
          <a:p>
            <a:pPr marL="1257300" lvl="2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Mobilhálózati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cella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adatok</a:t>
            </a:r>
            <a:endParaRPr lang="en-GB" sz="2000" kern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  <a:p>
            <a:pPr marL="1257300" lvl="2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Bluetooth </a:t>
            </a:r>
          </a:p>
          <a:p>
            <a:pPr marL="1257300" lvl="2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Google Popular Times (Points of Interest)</a:t>
            </a:r>
            <a:endParaRPr lang="hu-HU" sz="2000" kern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FADC40A9-AA3A-B846-6311-26FCAD8C8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467" y="2665650"/>
            <a:ext cx="2235053" cy="357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008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F9FA1-8DC9-9A7E-5305-7CF4BBF64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913D6F-6A13-1717-E344-C82F8F08AE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Közlekedési</a:t>
            </a:r>
            <a:r>
              <a:rPr lang="en-GB" sz="2800" b="1">
                <a:solidFill>
                  <a:srgbClr val="792530"/>
                </a:solidFill>
                <a:latin typeface="Montserrat Light"/>
              </a:rPr>
              <a:t> MI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példák</a:t>
            </a:r>
            <a:endParaRPr lang="en-US" err="1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305B040E-D7DA-49C2-5660-0C9B55879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EA7710CE-C6A1-F966-6589-CF14C4995208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02F0F82F-89B6-1E7E-16CC-774167D03A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2ECFBAA5-5910-BCA1-6015-5B99E04B89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476C84A1-22BE-769D-760A-BDD926B72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2EFC4E2A-7A83-C996-F9CF-428043B697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Google Shape;153;p3">
            <a:extLst>
              <a:ext uri="{FF2B5EF4-FFF2-40B4-BE49-F238E27FC236}">
                <a16:creationId xmlns:a16="http://schemas.microsoft.com/office/drawing/2014/main" id="{221CB1F0-B726-F4E2-EB2C-71E08D200840}"/>
              </a:ext>
            </a:extLst>
          </p:cNvPr>
          <p:cNvSpPr txBox="1"/>
          <p:nvPr/>
        </p:nvSpPr>
        <p:spPr>
          <a:xfrm>
            <a:off x="792480" y="1192046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Társadalmi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aktivitási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 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adat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(PoI)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alkalmazása</a:t>
            </a:r>
            <a:endParaRPr lang="en-GB" sz="3600" err="1">
              <a:solidFill>
                <a:srgbClr val="792530"/>
              </a:solidFill>
              <a:latin typeface="Montserrat SemiBold"/>
            </a:endParaRPr>
          </a:p>
        </p:txBody>
      </p:sp>
      <p:sp>
        <p:nvSpPr>
          <p:cNvPr id="17" name="Google Shape;154;p3">
            <a:extLst>
              <a:ext uri="{FF2B5EF4-FFF2-40B4-BE49-F238E27FC236}">
                <a16:creationId xmlns:a16="http://schemas.microsoft.com/office/drawing/2014/main" id="{1950E37F-EAE4-05E8-1349-C17483CD650F}"/>
              </a:ext>
            </a:extLst>
          </p:cNvPr>
          <p:cNvSpPr txBox="1"/>
          <p:nvPr/>
        </p:nvSpPr>
        <p:spPr>
          <a:xfrm>
            <a:off x="242948" y="2077410"/>
            <a:ext cx="46467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Kapcsolat van a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a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PoI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aktivitás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és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a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közúti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forgalom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között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,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amit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MI-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vel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tudunk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hatékonyan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megkeresni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.</a:t>
            </a:r>
            <a:endParaRPr lang="en-GB" sz="2000" kern="0">
              <a:solidFill>
                <a:srgbClr val="792530"/>
              </a:solidFill>
              <a:ea typeface="Calibri"/>
              <a:cs typeface="Calibri"/>
            </a:endParaRPr>
          </a:p>
        </p:txBody>
      </p:sp>
      <p:sp>
        <p:nvSpPr>
          <p:cNvPr id="18" name="Google Shape;154;p3">
            <a:extLst>
              <a:ext uri="{FF2B5EF4-FFF2-40B4-BE49-F238E27FC236}">
                <a16:creationId xmlns:a16="http://schemas.microsoft.com/office/drawing/2014/main" id="{2B77208B-BE53-8C17-9B0B-357C6C9CCFA8}"/>
              </a:ext>
            </a:extLst>
          </p:cNvPr>
          <p:cNvSpPr txBox="1"/>
          <p:nvPr/>
        </p:nvSpPr>
        <p:spPr>
          <a:xfrm>
            <a:off x="6168894" y="2115596"/>
            <a:ext cx="546093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Megfelelően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szelektált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PoI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foglaltságok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és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egy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adott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útszakasz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átlagsebessége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közötti</a:t>
            </a:r>
            <a:r>
              <a:rPr lang="en-GB" sz="2000" kern="0">
                <a:solidFill>
                  <a:srgbClr val="792530"/>
                </a:solidFill>
                <a:ea typeface="+mn-lt"/>
                <a:cs typeface="+mn-lt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ea typeface="+mn-lt"/>
                <a:cs typeface="+mn-lt"/>
                <a:sym typeface="Calibri"/>
              </a:rPr>
              <a:t>összefüggés</a:t>
            </a:r>
            <a:endParaRPr lang="en-US" err="1"/>
          </a:p>
        </p:txBody>
      </p:sp>
      <p:pic>
        <p:nvPicPr>
          <p:cNvPr id="10" name="Picture 9" descr="A screenshot of a phone&#10;&#10;AI-generated content may be incorrect.">
            <a:extLst>
              <a:ext uri="{FF2B5EF4-FFF2-40B4-BE49-F238E27FC236}">
                <a16:creationId xmlns:a16="http://schemas.microsoft.com/office/drawing/2014/main" id="{8104D759-0866-35F4-73EC-2008E39DA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27" y="3279363"/>
            <a:ext cx="5287389" cy="2474680"/>
          </a:xfrm>
          <a:prstGeom prst="rect">
            <a:avLst/>
          </a:prstGeom>
        </p:spPr>
      </p:pic>
      <p:pic>
        <p:nvPicPr>
          <p:cNvPr id="8" name="Picture 7" descr="A graph with a red line and a red line&#10;&#10;AI-generated content may be incorrect.">
            <a:extLst>
              <a:ext uri="{FF2B5EF4-FFF2-40B4-BE49-F238E27FC236}">
                <a16:creationId xmlns:a16="http://schemas.microsoft.com/office/drawing/2014/main" id="{3E574C4B-18AE-6919-7B34-82C856CCE10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684" r="7209" b="232"/>
          <a:stretch>
            <a:fillRect/>
          </a:stretch>
        </p:blipFill>
        <p:spPr>
          <a:xfrm>
            <a:off x="5536556" y="3006440"/>
            <a:ext cx="6337107" cy="301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64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74EC7-2093-7BC7-BC5C-A2B645BCE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9D65F0-2130-C071-FB44-550155309A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Mesterséges</a:t>
            </a:r>
            <a:r>
              <a:rPr lang="en-GB" sz="2800" b="1">
                <a:solidFill>
                  <a:srgbClr val="792530"/>
                </a:solidFill>
                <a:latin typeface="Montserrat Light"/>
              </a:rPr>
              <a:t>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intelligencia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83B466B2-3529-ED2D-9970-0747D4531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0F70A3B3-2046-8E80-C7B1-39C3FB8ADAE5}"/>
              </a:ext>
            </a:extLst>
          </p:cNvPr>
          <p:cNvSpPr txBox="1"/>
          <p:nvPr/>
        </p:nvSpPr>
        <p:spPr>
          <a:xfrm>
            <a:off x="792480" y="1192046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Milyen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problémákat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old meg?</a:t>
            </a:r>
            <a:endParaRPr sz="3600">
              <a:solidFill>
                <a:srgbClr val="792530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B6D9E277-D988-1085-AADE-A839FB1FCB22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E832D2C5-C134-3D48-A4BE-082E6FF07E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AE3B8568-7381-F07D-320E-29BFC9F8A8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F48F0CE0-F5C4-0B45-6B2D-66E8135A9B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738E5894-3B82-2FE1-F65E-ADD0F316F2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Google Shape;154;p3">
            <a:extLst>
              <a:ext uri="{FF2B5EF4-FFF2-40B4-BE49-F238E27FC236}">
                <a16:creationId xmlns:a16="http://schemas.microsoft.com/office/drawing/2014/main" id="{956080F9-7593-DF21-2E96-E7DF2A358099}"/>
              </a:ext>
            </a:extLst>
          </p:cNvPr>
          <p:cNvSpPr txBox="1"/>
          <p:nvPr/>
        </p:nvSpPr>
        <p:spPr>
          <a:xfrm>
            <a:off x="792480" y="2313132"/>
            <a:ext cx="8215596" cy="289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5000"/>
              </a:lnSpc>
              <a:spcAft>
                <a:spcPts val="1800"/>
              </a:spcAft>
              <a:buClr>
                <a:srgbClr val="000000"/>
              </a:buClr>
            </a:pPr>
            <a:r>
              <a:rPr lang="en-GB" sz="2800" b="1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Nagyméretű</a:t>
            </a:r>
            <a:r>
              <a:rPr lang="en-GB" sz="2800" b="1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hu-HU" sz="2800" b="1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útvonal-tervezési problémák </a:t>
            </a:r>
            <a:endParaRPr lang="en-GB" sz="2800" b="1" kern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Nincs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hatékony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matematikai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módszertan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endParaRPr lang="en-GB" sz="2000" kern="0" dirty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Megfelelő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közelítés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MI-vel. 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Sok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klasszikus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probléma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felírható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  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Elosztási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problémák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Kapacitáskihasználási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problémák</a:t>
            </a:r>
            <a:endParaRPr lang="en-GB" sz="2000" kern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</p:txBody>
      </p:sp>
      <p:pic>
        <p:nvPicPr>
          <p:cNvPr id="9" name="Picture 8" descr="A map with red dots and green lines&#10;&#10;AI-generated content may be incorrect.">
            <a:extLst>
              <a:ext uri="{FF2B5EF4-FFF2-40B4-BE49-F238E27FC236}">
                <a16:creationId xmlns:a16="http://schemas.microsoft.com/office/drawing/2014/main" id="{C9E7D944-356B-732B-2E7E-297057275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3937" y="2009775"/>
            <a:ext cx="3296285" cy="406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05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3E27B-9396-3B7C-A049-51B1EC5FD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73DBAEF-54A4-D405-661B-795B36303F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Mesterséges</a:t>
            </a:r>
            <a:r>
              <a:rPr lang="en-GB" sz="2800" b="1">
                <a:solidFill>
                  <a:srgbClr val="792530"/>
                </a:solidFill>
                <a:latin typeface="Montserrat Light"/>
              </a:rPr>
              <a:t>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intelligencia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F9DB68D7-8A11-4BB8-42CE-AB93B164A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730447E1-62A2-C9A8-F9E0-55B33F63E131}"/>
              </a:ext>
            </a:extLst>
          </p:cNvPr>
          <p:cNvSpPr txBox="1"/>
          <p:nvPr/>
        </p:nvSpPr>
        <p:spPr>
          <a:xfrm>
            <a:off x="792480" y="1192046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Milyen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problémákat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old meg?</a:t>
            </a:r>
            <a:endParaRPr sz="3600">
              <a:solidFill>
                <a:srgbClr val="792530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8CBFC79-9137-1D97-44E5-DC780DF4C5E7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7A0DF620-2133-A181-DCAE-A869BB8A9E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54EC302A-7B77-3975-6E2B-70ED97B469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FC5CF4FC-55AC-7FC8-8C7E-7F66F4BDD8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7AD82CD9-CF67-EABB-8AFF-19A7658E85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Google Shape;154;p3">
            <a:extLst>
              <a:ext uri="{FF2B5EF4-FFF2-40B4-BE49-F238E27FC236}">
                <a16:creationId xmlns:a16="http://schemas.microsoft.com/office/drawing/2014/main" id="{90D140B0-0EB9-9B0D-5795-038DC5428BF6}"/>
              </a:ext>
            </a:extLst>
          </p:cNvPr>
          <p:cNvSpPr txBox="1"/>
          <p:nvPr/>
        </p:nvSpPr>
        <p:spPr>
          <a:xfrm>
            <a:off x="792480" y="2313132"/>
            <a:ext cx="7284720" cy="455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5000"/>
              </a:lnSpc>
              <a:spcAft>
                <a:spcPts val="1800"/>
              </a:spcAft>
              <a:buClr>
                <a:srgbClr val="000000"/>
              </a:buClr>
            </a:pPr>
            <a:r>
              <a:rPr lang="en-GB" sz="2800" b="1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Jelzőlámpás</a:t>
            </a:r>
            <a:r>
              <a:rPr lang="en-GB" sz="2800" b="1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800" b="1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irányítás</a:t>
            </a:r>
            <a:endParaRPr lang="en-GB" sz="2800" b="1" kern="0" dirty="0" err="1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Adaptív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irányítás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: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régóta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létező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terület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br>
              <a:rPr lang="en-US" dirty="0"/>
            </a:b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(Siemens, BP V.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kerület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80-as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évek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, de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kikapcsolva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)</a:t>
            </a: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Szenzorigényes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Biztonságkritikus</a:t>
            </a:r>
            <a:endParaRPr lang="en-GB" sz="2000" kern="0" dirty="0" err="1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MI-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hez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sok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adat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kell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drága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kialakítani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; nem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mindenhol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célszerű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kialakítani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.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Fejlesztési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irány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: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kooperatív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jelzőlámpa-rendszerek</a:t>
            </a: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800100" lvl="1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</p:txBody>
      </p:sp>
      <p:pic>
        <p:nvPicPr>
          <p:cNvPr id="14338" name="Picture 2" descr="The History of Traffic Lights | Sellectronics">
            <a:extLst>
              <a:ext uri="{FF2B5EF4-FFF2-40B4-BE49-F238E27FC236}">
                <a16:creationId xmlns:a16="http://schemas.microsoft.com/office/drawing/2014/main" id="{E335C473-7934-DB57-3F7F-7AE993F02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89" y="1963840"/>
            <a:ext cx="3406346" cy="191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Vehicle-to-Infrastructure (V2I) Communication Market 2022">
            <a:extLst>
              <a:ext uri="{FF2B5EF4-FFF2-40B4-BE49-F238E27FC236}">
                <a16:creationId xmlns:a16="http://schemas.microsoft.com/office/drawing/2014/main" id="{9CAEC34F-C081-1B2E-DB6F-ED59BD8C8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1040" y="3878326"/>
            <a:ext cx="3403600" cy="22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58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3297357-09E2-2047-8FE3-293E8C8D71F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925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highlight>
                <a:srgbClr val="FF0000"/>
              </a:highlight>
            </a:endParaRPr>
          </a:p>
        </p:txBody>
      </p:sp>
      <p:pic>
        <p:nvPicPr>
          <p:cNvPr id="4" name="Picture 19">
            <a:extLst>
              <a:ext uri="{FF2B5EF4-FFF2-40B4-BE49-F238E27FC236}">
                <a16:creationId xmlns:a16="http://schemas.microsoft.com/office/drawing/2014/main" id="{48735E0F-BF83-474C-47D3-D54C46E82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873" y="502951"/>
            <a:ext cx="1888254" cy="1888254"/>
          </a:xfrm>
          <a:prstGeom prst="rect">
            <a:avLst/>
          </a:prstGeom>
        </p:spPr>
      </p:pic>
      <p:sp>
        <p:nvSpPr>
          <p:cNvPr id="5" name="Google Shape;185;p4">
            <a:extLst>
              <a:ext uri="{FF2B5EF4-FFF2-40B4-BE49-F238E27FC236}">
                <a16:creationId xmlns:a16="http://schemas.microsoft.com/office/drawing/2014/main" id="{C3FBC3FB-01A8-4C7E-3BBB-1D182BCFC128}"/>
              </a:ext>
            </a:extLst>
          </p:cNvPr>
          <p:cNvSpPr txBox="1"/>
          <p:nvPr/>
        </p:nvSpPr>
        <p:spPr>
          <a:xfrm>
            <a:off x="467276" y="3210087"/>
            <a:ext cx="1110187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b="1" u="none" strike="noStrike" cap="none">
                <a:solidFill>
                  <a:srgbClr val="FFFFFF"/>
                </a:solidFill>
                <a:latin typeface="Montserrat Light" panose="00000400000000000000" pitchFamily="2" charset="-18"/>
                <a:ea typeface="Georgia"/>
                <a:cs typeface="Georgia"/>
                <a:sym typeface="Georgia"/>
              </a:rPr>
              <a:t>KÖSZÖNÖM A FIGYELMET!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9CF20A-F706-3A4E-854F-CF9D425281C3}"/>
              </a:ext>
            </a:extLst>
          </p:cNvPr>
          <p:cNvSpPr txBox="1">
            <a:spLocks/>
          </p:cNvSpPr>
          <p:nvPr/>
        </p:nvSpPr>
        <p:spPr>
          <a:xfrm>
            <a:off x="3840906" y="5610154"/>
            <a:ext cx="4510187" cy="284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sz="1100" spc="200">
                <a:solidFill>
                  <a:schemeClr val="bg1">
                    <a:lumMod val="95000"/>
                  </a:schemeClr>
                </a:solidFill>
                <a:latin typeface="Montserrat Light" panose="00000400000000000000" pitchFamily="2" charset="-18"/>
                <a:cs typeface="Arial" panose="020B0604020202020204" pitchFamily="34" charset="0"/>
              </a:rPr>
              <a:t>BUDAPEST</a:t>
            </a:r>
            <a:r>
              <a:rPr lang="hu-HU" sz="1100" spc="200">
                <a:solidFill>
                  <a:schemeClr val="bg1">
                    <a:lumMod val="95000"/>
                  </a:schemeClr>
                </a:solidFill>
                <a:latin typeface="Montserrat Light" panose="00000400000000000000" pitchFamily="2" charset="-18"/>
                <a:cs typeface="Arial" panose="020B0604020202020204" pitchFamily="34" charset="0"/>
              </a:rPr>
              <a:t>, </a:t>
            </a:r>
            <a:r>
              <a:rPr lang="en" sz="1100" spc="200">
                <a:solidFill>
                  <a:schemeClr val="bg1">
                    <a:lumMod val="95000"/>
                  </a:schemeClr>
                </a:solidFill>
                <a:latin typeface="Montserrat Light" panose="00000400000000000000" pitchFamily="2" charset="-18"/>
                <a:cs typeface="Arial" panose="020B0604020202020204" pitchFamily="34" charset="0"/>
              </a:rPr>
              <a:t>2025</a:t>
            </a:r>
            <a:r>
              <a:rPr lang="hu-HU" sz="1100" spc="200">
                <a:solidFill>
                  <a:schemeClr val="bg1">
                    <a:lumMod val="95000"/>
                  </a:schemeClr>
                </a:solidFill>
                <a:latin typeface="Montserrat Light" panose="00000400000000000000" pitchFamily="2" charset="-18"/>
                <a:cs typeface="Arial" panose="020B0604020202020204" pitchFamily="34" charset="0"/>
              </a:rPr>
              <a:t>. május 7.</a:t>
            </a:r>
            <a:endParaRPr lang="en" sz="1100" spc="200">
              <a:solidFill>
                <a:schemeClr val="bg1">
                  <a:lumMod val="95000"/>
                </a:schemeClr>
              </a:solidFill>
              <a:latin typeface="Montserrat Light" panose="00000400000000000000" pitchFamily="2" charset="-18"/>
              <a:cs typeface="Arial" panose="020B0604020202020204" pitchFamily="34" charset="0"/>
            </a:endParaRPr>
          </a:p>
        </p:txBody>
      </p:sp>
      <p:cxnSp>
        <p:nvCxnSpPr>
          <p:cNvPr id="7" name="Straight Connector 22">
            <a:extLst>
              <a:ext uri="{FF2B5EF4-FFF2-40B4-BE49-F238E27FC236}">
                <a16:creationId xmlns:a16="http://schemas.microsoft.com/office/drawing/2014/main" id="{54D0714E-9509-9692-1FB2-E063E58F0321}"/>
              </a:ext>
            </a:extLst>
          </p:cNvPr>
          <p:cNvCxnSpPr>
            <a:cxnSpLocks/>
          </p:cNvCxnSpPr>
          <p:nvPr/>
        </p:nvCxnSpPr>
        <p:spPr>
          <a:xfrm>
            <a:off x="4570470" y="5520914"/>
            <a:ext cx="3051058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03A9F302-2370-6081-E28A-9E237774E45D}"/>
              </a:ext>
            </a:extLst>
          </p:cNvPr>
          <p:cNvSpPr txBox="1">
            <a:spLocks/>
          </p:cNvSpPr>
          <p:nvPr/>
        </p:nvSpPr>
        <p:spPr>
          <a:xfrm>
            <a:off x="3840906" y="5127975"/>
            <a:ext cx="4510187" cy="284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100" spc="200">
                <a:solidFill>
                  <a:schemeClr val="bg1">
                    <a:lumMod val="95000"/>
                  </a:schemeClr>
                </a:solidFill>
                <a:latin typeface="Montserrat Light" panose="00000400000000000000" pitchFamily="2" charset="-18"/>
                <a:cs typeface="Arial" panose="020B0604020202020204" pitchFamily="34" charset="0"/>
              </a:rPr>
              <a:t>Dr. Varga Balázs</a:t>
            </a:r>
            <a:endParaRPr lang="en" sz="1100" spc="200">
              <a:solidFill>
                <a:schemeClr val="bg1">
                  <a:lumMod val="95000"/>
                </a:schemeClr>
              </a:solidFill>
              <a:latin typeface="Montserrat Light" panose="00000400000000000000" pitchFamily="2" charset="-18"/>
              <a:cs typeface="Arial" panose="020B0604020202020204" pitchFamily="34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DAC4823D-B408-6C00-BE9F-CDCB13832543}"/>
              </a:ext>
            </a:extLst>
          </p:cNvPr>
          <p:cNvSpPr txBox="1"/>
          <p:nvPr/>
        </p:nvSpPr>
        <p:spPr>
          <a:xfrm>
            <a:off x="3054263" y="4031727"/>
            <a:ext cx="608347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b="1" err="1">
                <a:solidFill>
                  <a:srgbClr val="FEFFFF"/>
                </a:solidFill>
                <a:latin typeface="Montserrat Light" panose="00000400000000000000" pitchFamily="2" charset="-18"/>
                <a:ea typeface="Noto Sans"/>
                <a:cs typeface="Arial" panose="020B0604020202020204" pitchFamily="34" charset="0"/>
              </a:rPr>
              <a:t>varga.balazs</a:t>
            </a:r>
            <a:r>
              <a:rPr lang="hu-HU" sz="2400" b="1">
                <a:solidFill>
                  <a:srgbClr val="FEFFFF"/>
                </a:solidFill>
                <a:latin typeface="Montserrat Light" panose="00000400000000000000" pitchFamily="2" charset="-18"/>
                <a:ea typeface="Noto Sans"/>
                <a:cs typeface="Arial" panose="020B0604020202020204" pitchFamily="34" charset="0"/>
              </a:rPr>
              <a:t>@</a:t>
            </a:r>
            <a:r>
              <a:rPr lang="en-GB" sz="2400" b="1" err="1">
                <a:solidFill>
                  <a:srgbClr val="FEFFFF"/>
                </a:solidFill>
                <a:latin typeface="Montserrat Light" panose="00000400000000000000" pitchFamily="2" charset="-18"/>
                <a:ea typeface="Noto Sans"/>
                <a:cs typeface="Arial" panose="020B0604020202020204" pitchFamily="34" charset="0"/>
              </a:rPr>
              <a:t>kjk</a:t>
            </a:r>
            <a:r>
              <a:rPr lang="en-GB" sz="2400" b="1">
                <a:solidFill>
                  <a:srgbClr val="FEFFFF"/>
                </a:solidFill>
                <a:latin typeface="Montserrat Light" panose="00000400000000000000" pitchFamily="2" charset="-18"/>
                <a:ea typeface="Noto Sans"/>
                <a:cs typeface="Arial" panose="020B0604020202020204" pitchFamily="34" charset="0"/>
              </a:rPr>
              <a:t>.</a:t>
            </a:r>
            <a:r>
              <a:rPr lang="hu-HU" sz="2400" b="1">
                <a:solidFill>
                  <a:srgbClr val="FEFFFF"/>
                </a:solidFill>
                <a:latin typeface="Montserrat Light" panose="00000400000000000000" pitchFamily="2" charset="-18"/>
                <a:ea typeface="Noto Sans"/>
                <a:cs typeface="Arial" panose="020B0604020202020204" pitchFamily="34" charset="0"/>
              </a:rPr>
              <a:t>bme.hu</a:t>
            </a:r>
            <a:r>
              <a:rPr lang="hu-HU" sz="2400" b="1">
                <a:solidFill>
                  <a:srgbClr val="000000"/>
                </a:solidFill>
                <a:latin typeface="Montserrat Light" panose="00000400000000000000" pitchFamily="2" charset="-18"/>
                <a:ea typeface="Noto Sans"/>
                <a:cs typeface="Arial" panose="020B0604020202020204" pitchFamily="34" charset="0"/>
              </a:rPr>
              <a:t>​ </a:t>
            </a:r>
          </a:p>
          <a:p>
            <a:pPr algn="ctr"/>
            <a:r>
              <a:rPr lang="hu-HU" sz="2400" b="1">
                <a:solidFill>
                  <a:srgbClr val="000000"/>
                </a:solidFill>
                <a:latin typeface="Montserrat Light"/>
                <a:ea typeface="Noto Sans"/>
                <a:cs typeface="Arial"/>
                <a:hlinkClick r:id="rId4"/>
              </a:rPr>
              <a:t>www.traffic.bme.hu</a:t>
            </a:r>
            <a:r>
              <a:rPr lang="hu-HU" sz="2400" b="1">
                <a:solidFill>
                  <a:srgbClr val="000000"/>
                </a:solidFill>
                <a:latin typeface="Montserrat Light"/>
                <a:ea typeface="Noto Sans"/>
                <a:cs typeface="Arial"/>
              </a:rPr>
              <a:t> </a:t>
            </a:r>
            <a:endParaRPr lang="hu-HU" sz="2400" b="1">
              <a:solidFill>
                <a:srgbClr val="000000"/>
              </a:solidFill>
              <a:latin typeface="Montserrat Light" panose="00000400000000000000" pitchFamily="2" charset="-18"/>
              <a:ea typeface="Noto San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553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C3C73-EB77-A386-08E5-ADB4A2596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7F4AB4-00BE-BE21-0D79-5F7281CEAA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>
                <a:solidFill>
                  <a:srgbClr val="792530"/>
                </a:solidFill>
                <a:latin typeface="Montserrat Light"/>
              </a:rPr>
              <a:t>Az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utópia</a:t>
            </a:r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906D9672-DA7A-9071-644A-CF81C309DF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02F00D3F-E54F-1B46-261D-44D6BDF7D7C4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6823E334-7654-5F18-228A-12E0AD9B93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0E048A6B-1DF9-B9CF-0F9B-9772818EAB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296D4AE8-0D17-B6C2-6098-41559DDDD5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3FAB55DA-353B-BDCF-CECD-E7E41610DD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MIT researchers plan death of the traffic light with smart intersections - Dezeen (1080p)">
            <a:hlinkClick r:id="" action="ppaction://media"/>
            <a:extLst>
              <a:ext uri="{FF2B5EF4-FFF2-40B4-BE49-F238E27FC236}">
                <a16:creationId xmlns:a16="http://schemas.microsoft.com/office/drawing/2014/main" id="{C49F8936-C4A9-B1FB-73C1-018467E0D9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3177" y="1082199"/>
            <a:ext cx="9345646" cy="525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4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3539C-8CDE-46EC-1B12-BED82838D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A5D76A-AF3D-E81D-03B3-FF9F4D2638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>
                <a:solidFill>
                  <a:srgbClr val="792530"/>
                </a:solidFill>
                <a:latin typeface="Montserrat Light"/>
              </a:rPr>
              <a:t>De mi a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jelen</a:t>
            </a:r>
            <a:r>
              <a:rPr lang="en-GB" sz="2800" b="1">
                <a:solidFill>
                  <a:srgbClr val="792530"/>
                </a:solidFill>
                <a:latin typeface="Montserrat Light"/>
              </a:rPr>
              <a:t>?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44CC3E4C-94EA-C8DE-400F-C4434D72D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599FACD7-589A-0213-8C69-DF47148198B5}"/>
              </a:ext>
            </a:extLst>
          </p:cNvPr>
          <p:cNvSpPr txBox="1"/>
          <p:nvPr/>
        </p:nvSpPr>
        <p:spPr>
          <a:xfrm>
            <a:off x="792480" y="1192046"/>
            <a:ext cx="109728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Mindenki</a:t>
            </a:r>
            <a:r>
              <a:rPr lang="en-GB" sz="40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sz="40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közlekedik</a:t>
            </a:r>
            <a:r>
              <a:rPr lang="en-GB" sz="40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…   </a:t>
            </a:r>
            <a:r>
              <a:rPr lang="en-GB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(</a:t>
            </a:r>
            <a:r>
              <a:rPr lang="en-GB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és</a:t>
            </a:r>
            <a:r>
              <a:rPr lang="en-GB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mindenki</a:t>
            </a:r>
            <a:r>
              <a:rPr lang="en-GB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pont</a:t>
            </a:r>
            <a:r>
              <a:rPr lang="en-GB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akkor</a:t>
            </a:r>
            <a:r>
              <a:rPr lang="en-GB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amikor</a:t>
            </a:r>
            <a:r>
              <a:rPr lang="en-GB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én</a:t>
            </a:r>
            <a:r>
              <a:rPr lang="en-GB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is)</a:t>
            </a:r>
            <a:endParaRPr sz="4000">
              <a:solidFill>
                <a:srgbClr val="792530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23" name="Google Shape;154;p3">
            <a:extLst>
              <a:ext uri="{FF2B5EF4-FFF2-40B4-BE49-F238E27FC236}">
                <a16:creationId xmlns:a16="http://schemas.microsoft.com/office/drawing/2014/main" id="{AE32B1AD-A7A6-2ECB-315B-06E64DD7BE89}"/>
              </a:ext>
            </a:extLst>
          </p:cNvPr>
          <p:cNvSpPr txBox="1"/>
          <p:nvPr/>
        </p:nvSpPr>
        <p:spPr>
          <a:xfrm>
            <a:off x="792480" y="2313132"/>
            <a:ext cx="11272584" cy="4238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5000"/>
              </a:lnSpc>
              <a:buClr>
                <a:srgbClr val="000000"/>
              </a:buClr>
              <a:buFont typeface="Arial"/>
              <a:buNone/>
            </a:pPr>
            <a:r>
              <a:rPr lang="en-GB" sz="2000" kern="0" dirty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Mindenki</a:t>
            </a:r>
            <a:r>
              <a:rPr lang="en-GB" sz="2000" kern="0" dirty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tapasztalt</a:t>
            </a:r>
            <a:r>
              <a:rPr lang="en-GB" sz="2000" kern="0" dirty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már</a:t>
            </a:r>
            <a:endParaRPr lang="en-GB" sz="2000" kern="0" dirty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késéseket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</a:t>
            </a:r>
            <a:endParaRPr lang="en-GB" sz="2000" kern="0" dirty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forgalmi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dugókat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</a:t>
            </a: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egyéb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váratlan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eseményeket</a:t>
            </a:r>
            <a:r>
              <a:rPr lang="hu-HU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endParaRPr lang="hu-HU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  <a:buFont typeface="Arial"/>
              <a:buNone/>
            </a:pPr>
            <a:endParaRPr lang="hu-HU" sz="2000" kern="0" dirty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2400" b="1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Ezek</a:t>
            </a:r>
            <a:r>
              <a:rPr lang="en-GB" sz="2400" b="1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400" b="1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nem</a:t>
            </a:r>
            <a:r>
              <a:rPr lang="en-GB" sz="2400" b="1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400" b="1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véletlenszerűek</a:t>
            </a:r>
            <a:r>
              <a:rPr lang="en-GB" sz="2400" b="1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</a:t>
            </a:r>
            <a:endParaRPr lang="en-GB" sz="2400" b="1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  <a:buFont typeface="Arial"/>
              <a:buNone/>
            </a:pPr>
            <a:endParaRPr lang="en-GB" sz="2000" kern="0" dirty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buFont typeface="Arial"/>
            </a:pP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közlekedés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egy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társasjáték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 </a:t>
            </a:r>
            <a:endParaRPr lang="hu-HU" sz="2000" kern="0" dirty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buFont typeface="Arial"/>
              <a:buNone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egyéni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döntések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eredője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adja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meg 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forgalom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mintázatát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 </a:t>
            </a:r>
            <a:endParaRPr lang="hu-HU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3CD7365C-2B11-B3CD-F646-65DBD2ECE848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3EC8060F-897E-2E71-016F-A99E66B98B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D3A859F0-44BE-821F-7B0A-959DB2BB16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F3735D21-7D52-87BF-5E4B-AE50A9D86B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980EA128-08CF-E560-802E-47D290692B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Traffic Shockwaves - Real Life Traffic Wave - Phantom Jam Timelapse - Joe Miroe - Traffic Waves (1080p)">
            <a:hlinkClick r:id="" action="ppaction://media"/>
            <a:extLst>
              <a:ext uri="{FF2B5EF4-FFF2-40B4-BE49-F238E27FC236}">
                <a16:creationId xmlns:a16="http://schemas.microsoft.com/office/drawing/2014/main" id="{EACDC931-6233-8F2D-EBA8-E1DAED4EE2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42320" y="2051617"/>
            <a:ext cx="6522960" cy="366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1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4B691-4066-33F0-5D0D-D4752EF4E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08506F-1F25-F8A2-5DE1-C45E10DB9D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Problémafelvetés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7A233A07-51B3-D738-0B06-090C6DB3C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AA5B9CD2-502F-F6D0-E507-CE1279682BCE}"/>
              </a:ext>
            </a:extLst>
          </p:cNvPr>
          <p:cNvSpPr txBox="1"/>
          <p:nvPr/>
        </p:nvSpPr>
        <p:spPr>
          <a:xfrm>
            <a:off x="792480" y="1192046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A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közlekedés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 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egy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 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kereslet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–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kínálat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probléma</a:t>
            </a:r>
            <a:endParaRPr sz="3600">
              <a:solidFill>
                <a:srgbClr val="792530"/>
              </a:solidFill>
              <a:latin typeface="Montserrat SemiBold"/>
            </a:endParaRPr>
          </a:p>
        </p:txBody>
      </p:sp>
      <p:sp>
        <p:nvSpPr>
          <p:cNvPr id="23" name="Google Shape;154;p3">
            <a:extLst>
              <a:ext uri="{FF2B5EF4-FFF2-40B4-BE49-F238E27FC236}">
                <a16:creationId xmlns:a16="http://schemas.microsoft.com/office/drawing/2014/main" id="{CB605050-EC0A-7BFB-0462-F196EEB5F1C2}"/>
              </a:ext>
            </a:extLst>
          </p:cNvPr>
          <p:cNvSpPr txBox="1"/>
          <p:nvPr/>
        </p:nvSpPr>
        <p:spPr>
          <a:xfrm>
            <a:off x="792480" y="2313132"/>
            <a:ext cx="10607040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Kínálat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: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infrastruktúra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járművek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  <a:buFont typeface="Arial"/>
              <a:buNone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Kereslet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: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utazási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igények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br>
              <a:rPr lang="en-GB" sz="2000" kern="0" dirty="0">
                <a:latin typeface="Montserrat Light" panose="00000400000000000000" pitchFamily="2" charset="-18"/>
                <a:ea typeface="Calibri"/>
                <a:cs typeface="Calibri"/>
              </a:rPr>
            </a:b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honnan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hová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mikor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mivel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</a:t>
            </a:r>
            <a:endParaRPr lang="hu-HU" sz="2000" kern="0" dirty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FE7A9063-369B-C295-F9FA-E13E3AFB606E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83C1E488-30F8-FB15-FDC4-65BD9970A2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979D1810-40DF-BCA1-34CF-4BAC4D89A7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550FD495-957C-3584-9948-58241F850D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B2FDF9A8-E84C-6567-B8BB-6F43B86965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DAE4A451-5B19-D3C6-83B1-354F89B87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02" y="3821343"/>
            <a:ext cx="2773881" cy="208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55ED7E5-347F-9649-EACD-359AB297A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332" y="2303940"/>
            <a:ext cx="3019551" cy="169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urópai Uniós pénzből épülnek kerékpársávok a Nagykörúton, a főpolgármester elmondta mikor kezdődik az átalakítás">
            <a:extLst>
              <a:ext uri="{FF2B5EF4-FFF2-40B4-BE49-F238E27FC236}">
                <a16:creationId xmlns:a16="http://schemas.microsoft.com/office/drawing/2014/main" id="{49A6FC0D-7F13-0323-3E8F-19C1FC266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483" y="4793691"/>
            <a:ext cx="2684905" cy="161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E32B17-38E3-D977-45B2-6541D50B4833}"/>
              </a:ext>
            </a:extLst>
          </p:cNvPr>
          <p:cNvSpPr txBox="1"/>
          <p:nvPr/>
        </p:nvSpPr>
        <p:spPr>
          <a:xfrm>
            <a:off x="550912" y="5940040"/>
            <a:ext cx="2844140" cy="369332"/>
          </a:xfrm>
          <a:prstGeom prst="rect">
            <a:avLst/>
          </a:prstGeom>
          <a:solidFill>
            <a:schemeClr val="lt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Közösség</a:t>
            </a:r>
            <a:r>
              <a:rPr lang="en-GB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i</a:t>
            </a:r>
            <a:r>
              <a:rPr lang="en-GB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közlekedés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238F8DC-031B-FAAE-F34C-F32FD37E25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7788" y="2635012"/>
            <a:ext cx="3605641" cy="27709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6539D65-168D-2989-A0C0-902029B8DD86}"/>
              </a:ext>
            </a:extLst>
          </p:cNvPr>
          <p:cNvSpPr txBox="1"/>
          <p:nvPr/>
        </p:nvSpPr>
        <p:spPr>
          <a:xfrm>
            <a:off x="4821211" y="6425458"/>
            <a:ext cx="3743248" cy="369332"/>
          </a:xfrm>
          <a:prstGeom prst="rect">
            <a:avLst/>
          </a:prstGeom>
          <a:solidFill>
            <a:schemeClr val="lt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Útfelület</a:t>
            </a:r>
            <a:r>
              <a:rPr lang="en-GB" sz="18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igazságos</a:t>
            </a:r>
            <a:r>
              <a:rPr lang="en-GB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f</a:t>
            </a:r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elosztása</a:t>
            </a:r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36F4E5-45E1-8A03-520D-DF8B62A7035F}"/>
              </a:ext>
            </a:extLst>
          </p:cNvPr>
          <p:cNvSpPr txBox="1"/>
          <p:nvPr/>
        </p:nvSpPr>
        <p:spPr>
          <a:xfrm>
            <a:off x="4932971" y="3932804"/>
            <a:ext cx="3391666" cy="646331"/>
          </a:xfrm>
          <a:prstGeom prst="rect">
            <a:avLst/>
          </a:prstGeom>
          <a:solidFill>
            <a:schemeClr val="lt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Úktereszteződések</a:t>
            </a:r>
            <a:r>
              <a:rPr lang="en-GB" sz="18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(</a:t>
            </a:r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zöldidő</a:t>
            </a:r>
            <a:r>
              <a:rPr lang="en-GB" sz="18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igazságos</a:t>
            </a:r>
            <a:r>
              <a:rPr lang="en-GB" sz="18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szétosztása</a:t>
            </a:r>
            <a:r>
              <a:rPr lang="en-GB" sz="18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)</a:t>
            </a:r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B6BB3E-FE2E-31F8-294C-D23954736E25}"/>
              </a:ext>
            </a:extLst>
          </p:cNvPr>
          <p:cNvSpPr txBox="1"/>
          <p:nvPr/>
        </p:nvSpPr>
        <p:spPr>
          <a:xfrm>
            <a:off x="9171387" y="5463169"/>
            <a:ext cx="2560008" cy="369332"/>
          </a:xfrm>
          <a:prstGeom prst="rect">
            <a:avLst/>
          </a:prstGeom>
          <a:solidFill>
            <a:schemeClr val="lt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Úthálózat</a:t>
            </a:r>
            <a:r>
              <a:rPr lang="en-GB" sz="18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kapacitása</a:t>
            </a:r>
            <a:endParaRPr lang="en-GB"/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BB256FA8-7CB3-DB74-8512-18FF5DB6B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509" y="4220290"/>
            <a:ext cx="1335245" cy="200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569EB85-E7AA-49F0-B6D8-8D6535AF93F3}"/>
              </a:ext>
            </a:extLst>
          </p:cNvPr>
          <p:cNvSpPr txBox="1"/>
          <p:nvPr/>
        </p:nvSpPr>
        <p:spPr>
          <a:xfrm>
            <a:off x="3572339" y="6309372"/>
            <a:ext cx="1208058" cy="369332"/>
          </a:xfrm>
          <a:prstGeom prst="rect">
            <a:avLst/>
          </a:prstGeom>
          <a:solidFill>
            <a:schemeClr val="lt1"/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Parkolás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029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3929C-0E10-6349-AC41-B3A55191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54432E-8541-3855-92FC-90C3FBC67B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Problémafelvetés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0B87D376-F8B2-C613-A119-AB1D2DA53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215DFCD6-6E10-9B0F-AD3D-A6BB8D445AA0}"/>
              </a:ext>
            </a:extLst>
          </p:cNvPr>
          <p:cNvSpPr txBox="1"/>
          <p:nvPr/>
        </p:nvSpPr>
        <p:spPr>
          <a:xfrm>
            <a:off x="792480" y="1192046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A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közlekedés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egy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kereslet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–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kínálat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probléma</a:t>
            </a:r>
            <a:endParaRPr sz="3600">
              <a:solidFill>
                <a:srgbClr val="792530"/>
              </a:solidFill>
              <a:latin typeface="Montserrat SemiBold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934E358C-E6BB-251A-C28E-F0128A25EDDC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6EE3A120-6E25-8E66-08D2-6BF7380E1E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B273AF2C-A73A-F1D4-D04C-37F8265F12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1C9F86D0-EC67-A65F-87E0-B985B4F235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45A6A8AA-D54E-DDDB-3280-A8A1430609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Google Shape;154;p3">
            <a:extLst>
              <a:ext uri="{FF2B5EF4-FFF2-40B4-BE49-F238E27FC236}">
                <a16:creationId xmlns:a16="http://schemas.microsoft.com/office/drawing/2014/main" id="{F825093C-95C6-D53A-704D-69654C8AB30D}"/>
              </a:ext>
            </a:extLst>
          </p:cNvPr>
          <p:cNvSpPr txBox="1"/>
          <p:nvPr/>
        </p:nvSpPr>
        <p:spPr>
          <a:xfrm>
            <a:off x="792480" y="2313132"/>
            <a:ext cx="10607040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Urbanizáció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mindenki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vidékről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nagyvárosokba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költözik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Szuburbanizáció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aztán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ki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agglomerációba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Motorizáció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mindenki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autóval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akar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bejönni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városba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285750" indent="-28575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000" kern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Font typeface="Arial,Sans-Serif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Megjelennek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új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típusú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járművek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egyre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több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kerékpár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rollerek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)</a:t>
            </a:r>
            <a:endParaRPr lang="en-US" sz="2000" kern="0" dirty="0">
              <a:solidFill>
                <a:srgbClr val="00000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Font typeface="Arial,Sans-Serif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Ezeknek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is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hely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kell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, de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ez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 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csak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 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mások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 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kárára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lehetséges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. </a:t>
            </a:r>
          </a:p>
          <a:p>
            <a:pPr marL="342900" indent="-342900">
              <a:lnSpc>
                <a:spcPct val="135000"/>
              </a:lnSpc>
              <a:buFont typeface="Arial,Sans-Serif" panose="020B0604020202020204" pitchFamily="34" charset="0"/>
              <a:buChar char="•"/>
            </a:pP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Font typeface="Arial,Sans-Serif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</a:rPr>
              <a:t>Az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autók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az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idő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legalább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 90%-ban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parkolnak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 panose="020F0502020204030204"/>
                <a:cs typeface="Calibri" panose="020F0502020204030204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183262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D28FD-B513-6106-F8A3-0C458E31E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E9273E-95A0-277C-C64D-E6B528E4F9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Problémafelvetés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D5E870D9-04B9-B616-4621-552395E7C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398AEFD1-4CF1-6C6E-B749-782AC57196D2}"/>
              </a:ext>
            </a:extLst>
          </p:cNvPr>
          <p:cNvSpPr txBox="1"/>
          <p:nvPr/>
        </p:nvSpPr>
        <p:spPr>
          <a:xfrm>
            <a:off x="792480" y="1192046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Egyéni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vs.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társadalmi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optimum</a:t>
            </a:r>
            <a:endParaRPr sz="3600">
              <a:solidFill>
                <a:srgbClr val="792530"/>
              </a:solidFill>
              <a:latin typeface="Montserrat SemiBold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7C684079-B773-57E3-C3B1-2D953FF0DC07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EFFFE6BE-C0B6-5A81-A6D7-B63122432E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0196811E-0AAE-6156-CA11-3FD635E77E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9383596D-45B3-904E-EAB9-8339E17C2B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B1E794A1-D53A-7F28-97EB-B61E483E61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Google Shape;154;p3">
            <a:extLst>
              <a:ext uri="{FF2B5EF4-FFF2-40B4-BE49-F238E27FC236}">
                <a16:creationId xmlns:a16="http://schemas.microsoft.com/office/drawing/2014/main" id="{CEBB99C4-33EE-8FF8-D948-DAFFFEEDB3B4}"/>
              </a:ext>
            </a:extLst>
          </p:cNvPr>
          <p:cNvSpPr txBox="1"/>
          <p:nvPr/>
        </p:nvSpPr>
        <p:spPr>
          <a:xfrm>
            <a:off x="792480" y="2069292"/>
            <a:ext cx="10607040" cy="4861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2800" b="1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Nem </a:t>
            </a:r>
            <a:r>
              <a:rPr lang="en-GB" sz="2800" b="1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csak</a:t>
            </a:r>
            <a:r>
              <a:rPr lang="en-GB" sz="2800" b="1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800" b="1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túlterheljük</a:t>
            </a:r>
            <a:r>
              <a:rPr lang="en-GB" sz="2800" b="1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a </a:t>
            </a:r>
            <a:r>
              <a:rPr lang="en-GB" sz="2800" b="1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rendszert</a:t>
            </a:r>
            <a:r>
              <a:rPr lang="en-GB" sz="2800" b="1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, </a:t>
            </a:r>
            <a:r>
              <a:rPr lang="en-GB" sz="2800" b="1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rosszul</a:t>
            </a:r>
            <a:r>
              <a:rPr lang="en-GB" sz="2800" b="1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is </a:t>
            </a:r>
            <a:br>
              <a:rPr lang="en-GB" sz="2800" b="1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</a:br>
            <a:r>
              <a:rPr lang="en-GB" sz="2800" b="1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használjuk</a:t>
            </a:r>
            <a:r>
              <a:rPr lang="en-GB" sz="2800" b="1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. </a:t>
            </a:r>
          </a:p>
          <a:p>
            <a:pPr>
              <a:lnSpc>
                <a:spcPct val="135000"/>
              </a:lnSpc>
              <a:buClr>
                <a:srgbClr val="000000"/>
              </a:buClr>
            </a:pP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Mindenki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maga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választja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meg,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hogy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endParaRPr lang="en-GB" sz="2000" kern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mikor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</a:t>
            </a: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milyen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módon</a:t>
            </a:r>
            <a:r>
              <a:rPr lang="en-GB" sz="2000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</a:t>
            </a: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és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milyen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útvonalon</a:t>
            </a: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közlekedik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.</a:t>
            </a:r>
          </a:p>
          <a:p>
            <a:pPr>
              <a:lnSpc>
                <a:spcPct val="135000"/>
              </a:lnSpc>
              <a:buClr>
                <a:srgbClr val="000000"/>
              </a:buClr>
            </a:pPr>
            <a:endParaRPr lang="en-GB" b="1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És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mindenki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a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saját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szempontjából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legjobb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döntést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hozza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meg.</a:t>
            </a:r>
          </a:p>
          <a:p>
            <a:pPr>
              <a:lnSpc>
                <a:spcPct val="135000"/>
              </a:lnSpc>
              <a:buClr>
                <a:srgbClr val="000000"/>
              </a:buClr>
            </a:pP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1B74E4E-3026-2411-2DBD-063ED1DB6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14" y="1470366"/>
            <a:ext cx="2144306" cy="452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535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52947-3A99-B160-50C5-30FADD2A1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D40F81-8AD2-ECE0-016C-DE7A8CEEF2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Problémafelvetés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54C66D46-FFD7-A09C-808F-7A26E04D1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97C5874B-F2FF-2363-F381-2408A7C4E759}"/>
              </a:ext>
            </a:extLst>
          </p:cNvPr>
          <p:cNvSpPr txBox="1"/>
          <p:nvPr/>
        </p:nvSpPr>
        <p:spPr>
          <a:xfrm>
            <a:off x="792480" y="1192046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Egyéni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vs. </a:t>
            </a:r>
            <a:r>
              <a:rPr lang="en-GB" sz="3600" err="1">
                <a:solidFill>
                  <a:srgbClr val="792530"/>
                </a:solidFill>
                <a:latin typeface="Montserrat SemiBold"/>
                <a:sym typeface="Georgia"/>
              </a:rPr>
              <a:t>társadalmi</a:t>
            </a:r>
            <a:r>
              <a:rPr lang="en-GB" sz="3600">
                <a:solidFill>
                  <a:srgbClr val="792530"/>
                </a:solidFill>
                <a:latin typeface="Montserrat SemiBold"/>
                <a:sym typeface="Georgia"/>
              </a:rPr>
              <a:t> optimum</a:t>
            </a:r>
            <a:endParaRPr sz="3600">
              <a:solidFill>
                <a:srgbClr val="792530"/>
              </a:solidFill>
              <a:latin typeface="Montserrat SemiBold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7475D98A-A6C5-F084-46BA-DF959CE69313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E8B7C298-D062-969C-20FC-E738706DEE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91ECDCD6-3FCC-D6F3-D205-374D94EA87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D8565449-F1FD-4B99-875D-71C5C8859B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67694C0C-94E1-8C59-889A-692CD807A4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Google Shape;154;p3">
            <a:extLst>
              <a:ext uri="{FF2B5EF4-FFF2-40B4-BE49-F238E27FC236}">
                <a16:creationId xmlns:a16="http://schemas.microsoft.com/office/drawing/2014/main" id="{A541F90D-5D53-C2AF-C78B-8CD11AE89910}"/>
              </a:ext>
            </a:extLst>
          </p:cNvPr>
          <p:cNvSpPr txBox="1"/>
          <p:nvPr/>
        </p:nvSpPr>
        <p:spPr>
          <a:xfrm>
            <a:off x="792480" y="2313132"/>
            <a:ext cx="10607040" cy="4238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Az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egyéni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döntések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eredője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a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hálózati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kapacitások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rossz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kihasználásához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vezet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. </a:t>
            </a:r>
          </a:p>
          <a:p>
            <a:pPr>
              <a:lnSpc>
                <a:spcPct val="135000"/>
              </a:lnSpc>
              <a:buClr>
                <a:srgbClr val="000000"/>
              </a:buClr>
            </a:pP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Ha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egy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útvonaltervező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javasol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egy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rövidebb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utat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egy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lakóövezeten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keresztül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, 	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az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időmegtakarítást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jelent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. </a:t>
            </a: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De ha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mindenki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ezt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az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utat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választja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,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akkor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az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az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útszakasz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hamar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bedugul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	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és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mindenki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 </a:t>
            </a:r>
            <a:r>
              <a:rPr lang="en-GB" sz="2000" kern="0" err="1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veszít</a:t>
            </a:r>
            <a:r>
              <a:rPr lang="en-GB" sz="2000" kern="0">
                <a:solidFill>
                  <a:srgbClr val="792530"/>
                </a:solidFill>
                <a:latin typeface="Montserrat Light" panose="00000400000000000000" pitchFamily="2" charset="-18"/>
                <a:ea typeface="Calibri"/>
                <a:cs typeface="Calibri"/>
                <a:sym typeface="Calibri"/>
              </a:rPr>
              <a:t>. </a:t>
            </a: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Tehát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a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fő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probléma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hogy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túl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sok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igény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van,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ami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rosszul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400" b="1" kern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oszlik</a:t>
            </a:r>
            <a:r>
              <a:rPr lang="en-GB" sz="2400" b="1" kern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el.</a:t>
            </a:r>
            <a:endParaRPr lang="en-GB" sz="2400" b="1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endParaRPr lang="hu-HU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3445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BF4AD-8E4E-45C2-2EE7-804098E61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A6559F-9219-C80E-2B70-6AB42D2E63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Problémafelvetés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CD7FF2FB-7F54-978F-6F6B-570640462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9F47DC04-A1AC-A621-FB8C-ABC3450EF661}"/>
              </a:ext>
            </a:extLst>
          </p:cNvPr>
          <p:cNvSpPr txBox="1"/>
          <p:nvPr/>
        </p:nvSpPr>
        <p:spPr>
          <a:xfrm>
            <a:off x="792480" y="1192046"/>
            <a:ext cx="109728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A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közlekedési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rendszert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a “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régi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világ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”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szerint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építettük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endParaRPr sz="3600">
              <a:solidFill>
                <a:srgbClr val="792530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05CFB5D-E876-942A-C877-5C2B84CF5857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9929CD21-5BED-D2E8-F66B-8276B9F13D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74173235-EA3B-3531-C47D-CCCB1D64B9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F53C7F7C-0FA5-8027-1C76-9E8D9FC0BF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7539ED72-B177-39A5-0D26-C1D6EDBEA8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Google Shape;154;p3">
            <a:extLst>
              <a:ext uri="{FF2B5EF4-FFF2-40B4-BE49-F238E27FC236}">
                <a16:creationId xmlns:a16="http://schemas.microsoft.com/office/drawing/2014/main" id="{09037370-6A54-A54F-4BFC-F893C88B3645}"/>
              </a:ext>
            </a:extLst>
          </p:cNvPr>
          <p:cNvSpPr txBox="1"/>
          <p:nvPr/>
        </p:nvSpPr>
        <p:spPr>
          <a:xfrm>
            <a:off x="792480" y="2313132"/>
            <a:ext cx="10607040" cy="2243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000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Autóközpontúan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és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sokkal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kevesebb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autóra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lett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tervezve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Akkori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átlagos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forgalmi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igényekre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amelyek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azóta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jelentősen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változtak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Statikus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menetrendek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előre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programozott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jelzőlámpák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,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elavult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infrastruktúra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  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endParaRPr lang="en-GB" sz="2800" b="1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53;p3">
            <a:extLst>
              <a:ext uri="{FF2B5EF4-FFF2-40B4-BE49-F238E27FC236}">
                <a16:creationId xmlns:a16="http://schemas.microsoft.com/office/drawing/2014/main" id="{AD464D1F-3776-E416-5441-A32B133B5D0E}"/>
              </a:ext>
            </a:extLst>
          </p:cNvPr>
          <p:cNvSpPr txBox="1"/>
          <p:nvPr/>
        </p:nvSpPr>
        <p:spPr>
          <a:xfrm>
            <a:off x="762000" y="4566040"/>
            <a:ext cx="10972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Amin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változtatni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Georgia"/>
              </a:rPr>
              <a:t>kell</a:t>
            </a:r>
            <a:endParaRPr sz="3600">
              <a:solidFill>
                <a:srgbClr val="792530"/>
              </a:solidFill>
              <a:latin typeface="Montserrat SemiBold" panose="00000700000000000000" pitchFamily="2" charset="-18"/>
            </a:endParaRPr>
          </a:p>
        </p:txBody>
      </p:sp>
      <p:sp>
        <p:nvSpPr>
          <p:cNvPr id="11" name="Google Shape;154;p3">
            <a:extLst>
              <a:ext uri="{FF2B5EF4-FFF2-40B4-BE49-F238E27FC236}">
                <a16:creationId xmlns:a16="http://schemas.microsoft.com/office/drawing/2014/main" id="{854DC1DE-6697-EE93-675E-9AE9543235C3}"/>
              </a:ext>
            </a:extLst>
          </p:cNvPr>
          <p:cNvSpPr txBox="1"/>
          <p:nvPr/>
        </p:nvSpPr>
        <p:spPr>
          <a:xfrm>
            <a:off x="792480" y="5059218"/>
            <a:ext cx="10607040" cy="1412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5000"/>
              </a:lnSpc>
              <a:buClr>
                <a:srgbClr val="000000"/>
              </a:buClr>
            </a:pPr>
            <a:endParaRPr lang="en-GB" sz="2800" b="1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jármű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helyett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embert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utazót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/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utast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kell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a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középpontba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helyezni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Az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igényekre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gyorsabban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kell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tudni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válaszolni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. </a:t>
            </a:r>
            <a:endParaRPr lang="hu-HU" sz="2000" kern="0" dirty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310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A7C63-3A42-0F9B-1BDC-BA8E6318A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2C4C46-4CEE-EC26-71B5-B7AE385EEB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8045" y="490300"/>
            <a:ext cx="8877300" cy="518380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Igényvezérelt</a:t>
            </a:r>
            <a:r>
              <a:rPr lang="en-GB" sz="2800" b="1">
                <a:solidFill>
                  <a:srgbClr val="792530"/>
                </a:solidFill>
                <a:latin typeface="Montserrat Light"/>
              </a:rPr>
              <a:t> </a:t>
            </a:r>
            <a:r>
              <a:rPr lang="en-GB" sz="2800" b="1" err="1">
                <a:solidFill>
                  <a:srgbClr val="792530"/>
                </a:solidFill>
                <a:latin typeface="Montserrat Light"/>
              </a:rPr>
              <a:t>közlekedés</a:t>
            </a:r>
            <a:endParaRPr lang="en-US"/>
          </a:p>
        </p:txBody>
      </p:sp>
      <p:pic>
        <p:nvPicPr>
          <p:cNvPr id="39" name="Picture 38" descr="A black and white logo&#10;&#10;AI-generated content may be incorrect.">
            <a:extLst>
              <a:ext uri="{FF2B5EF4-FFF2-40B4-BE49-F238E27FC236}">
                <a16:creationId xmlns:a16="http://schemas.microsoft.com/office/drawing/2014/main" id="{6048E419-EEAB-A2D0-416D-E7478BA0E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467" y="5972411"/>
            <a:ext cx="2144306" cy="1072153"/>
          </a:xfrm>
          <a:prstGeom prst="rect">
            <a:avLst/>
          </a:prstGeom>
        </p:spPr>
      </p:pic>
      <p:sp>
        <p:nvSpPr>
          <p:cNvPr id="21" name="Google Shape;153;p3">
            <a:extLst>
              <a:ext uri="{FF2B5EF4-FFF2-40B4-BE49-F238E27FC236}">
                <a16:creationId xmlns:a16="http://schemas.microsoft.com/office/drawing/2014/main" id="{4501E05B-6855-C969-DD0F-0E750143B87B}"/>
              </a:ext>
            </a:extLst>
          </p:cNvPr>
          <p:cNvSpPr txBox="1"/>
          <p:nvPr/>
        </p:nvSpPr>
        <p:spPr>
          <a:xfrm>
            <a:off x="792480" y="1192046"/>
            <a:ext cx="10972800" cy="747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5000"/>
              </a:lnSpc>
              <a:buClr>
                <a:srgbClr val="000000"/>
              </a:buClr>
            </a:pP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Calibri"/>
              </a:rPr>
              <a:t>Ami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Calibri"/>
              </a:rPr>
              <a:t>már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Calibri"/>
              </a:rPr>
              <a:t> </a:t>
            </a:r>
            <a:r>
              <a:rPr lang="en-GB" sz="3600" err="1">
                <a:solidFill>
                  <a:srgbClr val="792530"/>
                </a:solidFill>
                <a:latin typeface="Montserrat SemiBold" panose="00000700000000000000" pitchFamily="2" charset="-18"/>
                <a:sym typeface="Calibri"/>
              </a:rPr>
              <a:t>elindult</a:t>
            </a:r>
            <a:r>
              <a:rPr lang="en-GB" sz="3600">
                <a:solidFill>
                  <a:srgbClr val="792530"/>
                </a:solidFill>
                <a:latin typeface="Montserrat SemiBold" panose="00000700000000000000" pitchFamily="2" charset="-18"/>
                <a:sym typeface="Calibri"/>
              </a:rPr>
              <a:t>…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50F8857E-17EE-7E34-3920-AD70F3F40665}"/>
              </a:ext>
            </a:extLst>
          </p:cNvPr>
          <p:cNvSpPr txBox="1"/>
          <p:nvPr/>
        </p:nvSpPr>
        <p:spPr>
          <a:xfrm>
            <a:off x="101832" y="90844"/>
            <a:ext cx="4172988" cy="2462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1000" cap="all">
                <a:latin typeface="Montserrat" panose="00000500000000000000" pitchFamily="2" charset="-18"/>
              </a:rPr>
              <a:t>Mesterséges intelligencia a forgalomirányításban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DA719707-3518-C26F-7BFB-241D50939A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698C6521-6273-080A-A480-128302E9A2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954E0FD0-229D-16B5-08CC-27C9462C42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E8CAF492-9E9E-3989-9B70-DC330124AF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Google Shape;154;p3">
            <a:extLst>
              <a:ext uri="{FF2B5EF4-FFF2-40B4-BE49-F238E27FC236}">
                <a16:creationId xmlns:a16="http://schemas.microsoft.com/office/drawing/2014/main" id="{7FBD69EE-F824-9D11-F135-2DDCB7AB07F4}"/>
              </a:ext>
            </a:extLst>
          </p:cNvPr>
          <p:cNvSpPr txBox="1"/>
          <p:nvPr/>
        </p:nvSpPr>
        <p:spPr>
          <a:xfrm>
            <a:off x="792480" y="2313132"/>
            <a:ext cx="10607040" cy="307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Megosztott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mobilitás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(MOL Limo, TIER, Bubi) </a:t>
            </a: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Igényvezérelt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közösségi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közlekedés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Adaptív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jelzőlámpák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Dinamikus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árazások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repülőjegy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 marL="342900" indent="-342900">
              <a:lnSpc>
                <a:spcPct val="13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Összekapcsoltság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(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minden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 </a:t>
            </a: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kommunikál</a:t>
            </a:r>
            <a:br>
              <a:rPr lang="en-GB" sz="2000" kern="0" dirty="0">
                <a:latin typeface="Montserrat Light" panose="00000400000000000000" pitchFamily="2" charset="-18"/>
                <a:ea typeface="Calibri"/>
                <a:cs typeface="Calibri"/>
              </a:rPr>
            </a:br>
            <a:r>
              <a:rPr lang="en-GB" sz="2000" kern="0" dirty="0" err="1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mindennel</a:t>
            </a:r>
            <a:r>
              <a:rPr lang="en-GB" sz="2000" kern="0" dirty="0">
                <a:solidFill>
                  <a:srgbClr val="792530"/>
                </a:solidFill>
                <a:latin typeface="Montserrat Light"/>
                <a:ea typeface="Calibri"/>
                <a:cs typeface="Calibri"/>
                <a:sym typeface="Calibri"/>
              </a:rPr>
              <a:t>)</a:t>
            </a:r>
            <a:endParaRPr lang="en-GB" sz="2000" kern="0" dirty="0">
              <a:solidFill>
                <a:srgbClr val="792530"/>
              </a:solidFill>
              <a:latin typeface="Montserrat Light"/>
              <a:ea typeface="Calibri"/>
              <a:cs typeface="Calibri"/>
            </a:endParaRPr>
          </a:p>
          <a:p>
            <a:pPr>
              <a:lnSpc>
                <a:spcPct val="135000"/>
              </a:lnSpc>
              <a:buClr>
                <a:srgbClr val="000000"/>
              </a:buClr>
            </a:pPr>
            <a:endParaRPr lang="en-GB" sz="2800" b="1" kern="0">
              <a:solidFill>
                <a:srgbClr val="792530"/>
              </a:solidFill>
              <a:latin typeface="Montserrat Light" panose="00000400000000000000" pitchFamily="2" charset="-18"/>
              <a:ea typeface="Calibri"/>
              <a:cs typeface="Calibri"/>
              <a:sym typeface="Calibri"/>
            </a:endParaRPr>
          </a:p>
        </p:txBody>
      </p:sp>
      <p:pic>
        <p:nvPicPr>
          <p:cNvPr id="9218" name="Picture 2" descr="Bike share in Budapest">
            <a:extLst>
              <a:ext uri="{FF2B5EF4-FFF2-40B4-BE49-F238E27FC236}">
                <a16:creationId xmlns:a16="http://schemas.microsoft.com/office/drawing/2014/main" id="{C62CB0A5-E7C8-A70A-57A0-9507D501D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725" y="2529984"/>
            <a:ext cx="4543595" cy="301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888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ln>
          <a:solidFill>
            <a:schemeClr val="bg1"/>
          </a:solidFill>
        </a:ln>
      </a:spPr>
      <a:bodyPr wrap="square" lIns="91440" tIns="45720" rIns="91440" bIns="45720" rtlCol="0" anchor="t">
        <a:spAutoFit/>
      </a:bodyPr>
      <a:lstStyle>
        <a:defPPr algn="l">
          <a:defRPr sz="1000" dirty="0" smtClean="0">
            <a:solidFill>
              <a:schemeClr val="bg1">
                <a:lumMod val="65000"/>
              </a:schemeClr>
            </a:solidFill>
            <a:latin typeface="Montserrat Light"/>
            <a:cs typeface="Arial"/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8A35922-B79A-475D-9A15-67CDE3951B27}">
  <we:reference id="WA200005566" version="3.0.0.3" store="en-US" storeType="omex"/>
  <we:alternateReferences>
    <we:reference id="WA200005566" version="3.0.0.3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5c2ec6-af6d-4e94-a44a-2b5ab0b9ede9" xsi:nil="true"/>
    <lcf76f155ced4ddcb4097134ff3c332f xmlns="0c3f4738-332b-4b23-8ca3-247088a426c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71E4DA2FCE90244CA06E4B92F9FF0EA5" ma:contentTypeVersion="15" ma:contentTypeDescription="Új dokumentum létrehozása." ma:contentTypeScope="" ma:versionID="7519959f7cf4165e3b66854192e63e2f">
  <xsd:schema xmlns:xsd="http://www.w3.org/2001/XMLSchema" xmlns:xs="http://www.w3.org/2001/XMLSchema" xmlns:p="http://schemas.microsoft.com/office/2006/metadata/properties" xmlns:ns2="0c3f4738-332b-4b23-8ca3-247088a426c4" xmlns:ns3="475c2ec6-af6d-4e94-a44a-2b5ab0b9ede9" targetNamespace="http://schemas.microsoft.com/office/2006/metadata/properties" ma:root="true" ma:fieldsID="cb813db38162bc1d5cf20c0e627579d7" ns2:_="" ns3:_="">
    <xsd:import namespace="0c3f4738-332b-4b23-8ca3-247088a426c4"/>
    <xsd:import namespace="475c2ec6-af6d-4e94-a44a-2b5ab0b9ed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3f4738-332b-4b23-8ca3-247088a426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Képcímkék" ma:readOnly="false" ma:fieldId="{5cf76f15-5ced-4ddc-b409-7134ff3c332f}" ma:taxonomyMulti="true" ma:sspId="01d0beb6-f273-48e7-85d4-dac867ddce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5c2ec6-af6d-4e94-a44a-2b5ab0b9ede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2f567f92-f1e2-4967-a7c4-86b541fa975d}" ma:internalName="TaxCatchAll" ma:showField="CatchAllData" ma:web="475c2ec6-af6d-4e94-a44a-2b5ab0b9ed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441609-DFF3-4F61-AFAB-1C5B6C9AC87D}">
  <ds:schemaRefs>
    <ds:schemaRef ds:uri="0c3f4738-332b-4b23-8ca3-247088a426c4"/>
    <ds:schemaRef ds:uri="475c2ec6-af6d-4e94-a44a-2b5ab0b9ede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891C0F7-EA1F-486E-AFEF-69C6B869CEDE}">
  <ds:schemaRefs>
    <ds:schemaRef ds:uri="0c3f4738-332b-4b23-8ca3-247088a426c4"/>
    <ds:schemaRef ds:uri="475c2ec6-af6d-4e94-a44a-2b5ab0b9ed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6C9EDF0-3EA2-49A3-A21E-3A32839F54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1930</Words>
  <Application>Microsoft Office PowerPoint</Application>
  <PresentationFormat>Szélesvásznú</PresentationFormat>
  <Paragraphs>252</Paragraphs>
  <Slides>17</Slides>
  <Notes>17</Notes>
  <HiddenSlides>0</HiddenSlides>
  <MMClips>2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18" baseType="lpstr">
      <vt:lpstr>Office Theme</vt:lpstr>
      <vt:lpstr>PowerPoint-bemutató</vt:lpstr>
      <vt:lpstr>Az utópia</vt:lpstr>
      <vt:lpstr>De mi a jelen?</vt:lpstr>
      <vt:lpstr>Problémafelvetés</vt:lpstr>
      <vt:lpstr>Problémafelvetés</vt:lpstr>
      <vt:lpstr>Problémafelvetés</vt:lpstr>
      <vt:lpstr>Problémafelvetés</vt:lpstr>
      <vt:lpstr>Problémafelvetés</vt:lpstr>
      <vt:lpstr>Igényvezérelt közlekedés</vt:lpstr>
      <vt:lpstr>Mesterséges intelligencia</vt:lpstr>
      <vt:lpstr>Mesterséges intelligencia</vt:lpstr>
      <vt:lpstr>Mesterséges intelligencia</vt:lpstr>
      <vt:lpstr>Mesterséges intelligencia</vt:lpstr>
      <vt:lpstr>Közlekedési MI példák</vt:lpstr>
      <vt:lpstr>Mesterséges intelligencia</vt:lpstr>
      <vt:lpstr>Mesterséges intelligencia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Pintér László Áron</dc:creator>
  <cp:lastModifiedBy>Kovács Klára</cp:lastModifiedBy>
  <cp:revision>107</cp:revision>
  <dcterms:created xsi:type="dcterms:W3CDTF">2025-02-26T11:31:34Z</dcterms:created>
  <dcterms:modified xsi:type="dcterms:W3CDTF">2026-06-11T16:29:38Z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0x01010071E4DA2FCE90244CA06E4B92F9FF0EA5</vt:lpwstr>
  </property>
  <property fmtid="{D5CDD505-2E9C-101B-9397-08002B2CF9AE}" pid="3" name="MediaServiceImageTags">
    <vt:lpwstr/>
  </property>
</Properties>
</file>