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883" r:id="rId2"/>
    <p:sldMasterId id="2147483897" r:id="rId3"/>
    <p:sldMasterId id="2147483912" r:id="rId4"/>
  </p:sldMasterIdLst>
  <p:notesMasterIdLst>
    <p:notesMasterId r:id="rId33"/>
  </p:notesMasterIdLst>
  <p:handoutMasterIdLst>
    <p:handoutMasterId r:id="rId34"/>
  </p:handoutMasterIdLst>
  <p:sldIdLst>
    <p:sldId id="351" r:id="rId5"/>
    <p:sldId id="409" r:id="rId6"/>
    <p:sldId id="438" r:id="rId7"/>
    <p:sldId id="429" r:id="rId8"/>
    <p:sldId id="413" r:id="rId9"/>
    <p:sldId id="427" r:id="rId10"/>
    <p:sldId id="416" r:id="rId11"/>
    <p:sldId id="417" r:id="rId12"/>
    <p:sldId id="418" r:id="rId13"/>
    <p:sldId id="419" r:id="rId14"/>
    <p:sldId id="420" r:id="rId15"/>
    <p:sldId id="422" r:id="rId16"/>
    <p:sldId id="423" r:id="rId17"/>
    <p:sldId id="430" r:id="rId18"/>
    <p:sldId id="424" r:id="rId19"/>
    <p:sldId id="428" r:id="rId20"/>
    <p:sldId id="432" r:id="rId21"/>
    <p:sldId id="426" r:id="rId22"/>
    <p:sldId id="431" r:id="rId23"/>
    <p:sldId id="433" r:id="rId24"/>
    <p:sldId id="434" r:id="rId25"/>
    <p:sldId id="436" r:id="rId26"/>
    <p:sldId id="437" r:id="rId27"/>
    <p:sldId id="412" r:id="rId28"/>
    <p:sldId id="382" r:id="rId29"/>
    <p:sldId id="373" r:id="rId30"/>
    <p:sldId id="401" r:id="rId31"/>
    <p:sldId id="398" r:id="rId32"/>
  </p:sldIdLst>
  <p:sldSz cx="12192000" cy="6858000"/>
  <p:notesSz cx="7102475" cy="10234613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 baseline="300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7DD4FF"/>
    <a:srgbClr val="000000"/>
    <a:srgbClr val="FFFFCC"/>
    <a:srgbClr val="FFBC9B"/>
    <a:srgbClr val="FF9966"/>
    <a:srgbClr val="000066"/>
    <a:srgbClr val="004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5B202C-F701-4B1E-A5B5-FC7CAB3274B1}" v="1" dt="2025-01-27T11:19:44.958"/>
    <p1510:client id="{69EBE1F9-23E5-4FA9-9F83-58D3F494F432}" v="17" dt="2025-01-27T15:59:09.4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50" autoAdjust="0"/>
  </p:normalViewPr>
  <p:slideViewPr>
    <p:cSldViewPr>
      <p:cViewPr varScale="1">
        <p:scale>
          <a:sx n="108" d="100"/>
          <a:sy n="108" d="100"/>
        </p:scale>
        <p:origin x="630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EBFBD4A2-00B6-0E30-D783-7305CA7333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12141A56-8A43-305D-3C9B-7BE04214268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7460" name="Rectangle 4">
            <a:extLst>
              <a:ext uri="{FF2B5EF4-FFF2-40B4-BE49-F238E27FC236}">
                <a16:creationId xmlns:a16="http://schemas.microsoft.com/office/drawing/2014/main" id="{E56941BC-3836-7476-8CF8-670C76ED432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7461" name="Rectangle 5">
            <a:extLst>
              <a:ext uri="{FF2B5EF4-FFF2-40B4-BE49-F238E27FC236}">
                <a16:creationId xmlns:a16="http://schemas.microsoft.com/office/drawing/2014/main" id="{9FAE7B01-98A5-691E-BE73-46451366A6C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baseline="0"/>
            </a:lvl1pPr>
          </a:lstStyle>
          <a:p>
            <a:pPr>
              <a:defRPr/>
            </a:pPr>
            <a:fld id="{A10085FD-4929-4FFB-A68F-3850CA06670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BAC37765-3B03-2ADE-E559-4F1109E2C4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C376B1F-A87A-A05F-0C6A-A025543BC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25B4CC3-FC91-4AF4-90EF-7F534BF55E3B}" type="datetimeFigureOut">
              <a:rPr lang="hu-HU"/>
              <a:pPr>
                <a:defRPr/>
              </a:pPr>
              <a:t>2025. 01. 29.</a:t>
            </a:fld>
            <a:endParaRPr lang="hu-HU"/>
          </a:p>
        </p:txBody>
      </p:sp>
      <p:sp>
        <p:nvSpPr>
          <p:cNvPr id="4" name="Diakép helye 3">
            <a:extLst>
              <a:ext uri="{FF2B5EF4-FFF2-40B4-BE49-F238E27FC236}">
                <a16:creationId xmlns:a16="http://schemas.microsoft.com/office/drawing/2014/main" id="{E05BDEB9-D33F-8DD6-8FDE-02C1519F0D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>
            <a:extLst>
              <a:ext uri="{FF2B5EF4-FFF2-40B4-BE49-F238E27FC236}">
                <a16:creationId xmlns:a16="http://schemas.microsoft.com/office/drawing/2014/main" id="{B451B322-64E4-FD19-B1BC-5C03E99CF4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EEFD74B-96AD-4BB1-12B2-D68A4165E01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F06F741-24FB-0708-C5D8-2CDE3ED37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0132C3A-E71A-4654-BEFD-A2FC317DCE0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iakép helye 1">
            <a:extLst>
              <a:ext uri="{FF2B5EF4-FFF2-40B4-BE49-F238E27FC236}">
                <a16:creationId xmlns:a16="http://schemas.microsoft.com/office/drawing/2014/main" id="{55F4E799-B7B1-194D-9B4C-74D878F0DC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Jegyzetek helye 2">
            <a:extLst>
              <a:ext uri="{FF2B5EF4-FFF2-40B4-BE49-F238E27FC236}">
                <a16:creationId xmlns:a16="http://schemas.microsoft.com/office/drawing/2014/main" id="{FC6DEC4B-8D5A-C33E-61C8-4011EEF675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54276" name="Dia számának helye 3">
            <a:extLst>
              <a:ext uri="{FF2B5EF4-FFF2-40B4-BE49-F238E27FC236}">
                <a16:creationId xmlns:a16="http://schemas.microsoft.com/office/drawing/2014/main" id="{7318C313-8E0B-0A5C-87C8-4D09133626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E267A5-196D-4D5B-8777-6E0A76C03A0C}" type="slidenum">
              <a:rPr lang="hu-HU" altLang="hu-H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hu-HU" altLang="hu-H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4D54B710-52E6-D7AB-3077-60BFE4D11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" name="Line 8">
            <a:extLst>
              <a:ext uri="{FF2B5EF4-FFF2-40B4-BE49-F238E27FC236}">
                <a16:creationId xmlns:a16="http://schemas.microsoft.com/office/drawing/2014/main" id="{0C46C645-DA02-346E-4DBB-55BDC25CCC8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1600" y="3962400"/>
            <a:ext cx="8682038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hu-HU" altLang="en-US" noProof="0"/>
              <a:t>Mintacím szerkesztése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hu-HU" altLang="en-US" noProof="0"/>
              <a:t>Alcím mintájának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391231-F876-31FA-4CFC-9CBD2372A3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96643E-7373-CCC8-65F2-36A2FFD0CD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557B0B-5EEC-CCB5-E982-FEB7175A20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5A8AC-D8DB-43DF-802A-33F590214EF3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419054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114B6A-AC3C-FA0E-AD67-A1FDCD9A30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CB9934-483D-A57F-5649-84678B43C5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B296A-4F19-D8C0-9E2D-B4667927BC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4BFB4-10C3-47EC-A446-6E5FD53D3BF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11452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CDBB27-DEDB-7065-4295-3C002362A7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663A87-E3E8-EC81-8A05-A4985BB43C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EDA324-B903-C305-87E6-04EF44AF5B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DA8FD-C484-4ADC-B3ED-2707F1EA3E2C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148780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CFFD153-1E5A-8820-B1C9-4AD08FF31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AD0C18B-50A9-0816-B087-276819FB72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8C0F4A7-30D2-4375-F073-49993094FB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B53D-66FA-4918-8B80-654E06D18DD9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383664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A9FF3A28-920F-555A-09CD-2C3920439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" name="Line 8">
            <a:extLst>
              <a:ext uri="{FF2B5EF4-FFF2-40B4-BE49-F238E27FC236}">
                <a16:creationId xmlns:a16="http://schemas.microsoft.com/office/drawing/2014/main" id="{90A48B19-898F-9947-1B6D-EC32CF6615A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1600" y="3962400"/>
            <a:ext cx="8682038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hu-HU" altLang="en-US" noProof="0"/>
              <a:t>Mintacím szerkesztése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hu-HU" altLang="en-US" noProof="0"/>
              <a:t>Alcím mintájának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224F82-10B8-00E0-7651-30218DF48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7EA10E-9390-061F-93BA-25804E2B82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C89313-A4D6-5876-1E73-625A09108F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CC779727-9AB4-4503-BC2A-D92671DCA00F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970174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B1F8F6-CF55-42FE-5E51-8F3930EFDB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9811F2-72A7-7A08-01EB-A70E6FD44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41EE55-CF56-82EB-97BD-F96B0F6DAE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9070ED9A-BD56-4369-8F80-66D90FE3EB1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77124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7C2A00-6C90-C909-7932-34BFE72295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CDE88D-C63F-4B63-8299-09B18B7E01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978995-BB9E-BD6E-D1F6-57F373A5EA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E31F75AD-E8D6-47C0-8216-BEA25CFC39D1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35736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BACA88-184B-52CB-2A94-F6DE1A17F0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78E11A-C484-F1DD-2730-0613542401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93594C-1572-4A46-AD4E-7225A2BA80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50596D67-05C6-40EC-9C31-71C96572B217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18986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7C613A-2E80-AB0E-C063-4442637466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00CFACC-3D7D-3DBC-296F-AC3D137EA3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6412565-44F0-CCAC-C0D0-CC8DE5AF67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20757AFC-84C4-4F96-A75F-8383ED1193BE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671103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1078931-4202-295E-58A8-80ABFE593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C6774F-B43B-309D-2FB9-82BCE0C64D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2A2F63-2C26-7499-9460-FE4E3C9938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AE54701E-6D0B-40BF-BC7C-6FBF63BC0610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58476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D6286B5-7CEA-C664-9446-6EB4E63BD1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F6C6D79-AF76-84A7-524B-3E02450583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4C53F37-E0FF-8EB4-0FC6-5BB1626C8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4A230224-35BE-4B88-8D44-C1A32E13C997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2812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E63B07-9DC9-C65C-225E-524CEAF45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4168BA-3CA5-784D-C1B9-76C491DF5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7953A4-26AA-AF28-030F-244CCA32E2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A663E-4505-4EFD-8E43-C6A99E5CBEAF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76761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A4D165-7EEB-79D1-4FC2-EE4C673A49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C521B9-5742-0232-EB04-35AB33D538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A37B1B-2171-6442-AD52-3AC15FC3E1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07DD50DE-2B7A-4DAA-9FFF-32D510B40105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317097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57FE2E-F47C-248A-CBCE-4646AD8FE5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6D1AA7-81D3-E668-94CE-E90A494ADB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4F0FEA-270D-1B2B-E578-81D17003DE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E29BE157-5238-4D93-B3D9-C5F825179078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74334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0388C6-43DE-BB50-00D0-88F9BF2B73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F7A47F-E00F-9849-1131-3EEB9A0176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1061EC-AF6D-7420-5D27-F3FBDE3B8C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A0958C29-A197-48B0-9886-621C0F5C5FD6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258194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5F6DB5-93C3-5AA3-A715-F7791299B0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28B339-953B-EBC6-9410-FCAB53873E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B1026D-2DC1-0260-C3EE-927A76165D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48158C7A-FBC7-4259-ABBA-4A606FC148F5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73270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F14538-8075-16AC-AF40-670FF179D4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E4AB48-11BE-8D55-8683-3A0BBA71CA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803125-AAEE-B2DE-40C0-CD14225326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0E455D97-CA8A-49E2-9E8C-81AE34FBE67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43830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19886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3B8B4E70-E386-5663-9E2A-DAC87EEDD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" name="Line 8">
            <a:extLst>
              <a:ext uri="{FF2B5EF4-FFF2-40B4-BE49-F238E27FC236}">
                <a16:creationId xmlns:a16="http://schemas.microsoft.com/office/drawing/2014/main" id="{FC013640-3F26-5E91-E980-DA3F509B41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1600" y="3962400"/>
            <a:ext cx="8682038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hu-HU" altLang="en-US" noProof="0"/>
              <a:t>Mintacím szerkesztése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hu-HU" altLang="en-US" noProof="0"/>
              <a:t>Alcím mintájának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0DF96E-3DE2-F7F2-911A-2271CFBED2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B78030-F4D7-DB4D-1641-DC150E08C1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40B365-F15E-9480-502F-55777E6756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988D5CAB-4271-485A-B070-6E36D0008CBB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3328041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E73A17-DA66-95C4-15D1-721F2039B3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0A59C5-CBC2-7745-09E6-2F239673F8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A09FE5-E1E9-0924-4F3E-3C5A40EADE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FE3F5EA5-F4CA-4E14-AE0A-60B7F3325851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198146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10E531-16F6-2F02-3286-0C2B60B0ED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06C7BA-EE1F-77A5-A979-6817B9F058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D6E4BE-217F-EA3B-CCF6-D158E2F98E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49677083-6654-43B0-8FEA-20A13E17B472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253456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E8F53A-6CC6-753C-4568-8A8BDEA28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B3DE0-2752-32CA-77DF-A5FBD11055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057FE2-5553-440D-6C8D-43101A8BEE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F2BCA9AE-CC04-4CCD-850B-2D7F548BBE1D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890617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6EAD89-420E-91D0-F0F8-08976B7F68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732C31-020B-6389-F6E9-49F51C56A5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6924D6-8E0C-88A1-A6A7-73A4DB2E2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01BA-94A3-4D8E-8998-596720B73ED9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831724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F8E814-6564-D7CF-B3EC-961FA260F0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C66A224-3514-7142-64F3-413458715D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2A264F4-2A5D-5CE9-9A85-1BDD8F9599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902D75F4-73DA-4864-ACBC-D824C58D49DF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510952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523AD3F-E9E0-6ABD-CD8A-0D7E11389D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1FC2C29-AF2A-1B25-294E-8F2F586C0A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89543D0-F60D-3719-7F5E-7B588DF936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6D04EE4D-F810-4592-B63C-A4B150579678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762863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57A3894-CA55-A5D0-937D-9B3DE52DF5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3FB962B-BA31-8EAC-F95C-DCA799D097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27E41EE-632A-1AE5-BF4B-24EA783EF5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635B657B-E249-42AD-A878-BECF3F0CA6D9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276328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EC34-9418-CEC6-10A0-7C1A3081CE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3DA9F6-66CA-1201-FD6A-53705877D4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6BC263-1835-FBB9-E933-157B404C0E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BA9A7627-F83B-46C3-9C46-CA884D9714F6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66549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F47876-1D96-FC6E-BB6C-E428A094B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44B0D-0530-4D8C-6416-C95B414190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739141-844E-D01C-8A04-38F3F07834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6D32FE08-459E-4BA7-9C96-9FA0F9358295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745051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06E2C6-969D-6DE0-DE45-3E57E0880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47246D-3725-F880-EAE1-3BD321CDD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B4DDEF-8358-A510-A11B-9A8452C0B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949EB855-8149-4CB3-827B-198169BC9114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0204409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965C1B-A6E3-C38F-3D90-0D90989505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157785-7F10-7EC8-77E1-690CBC56CB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301F8D-361A-751E-A05F-895DDE18F6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D1222752-738B-4553-99AE-E2DEBB73D5CD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940281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09CBC0-2200-B08E-27AB-831EFC757C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FCA188-BD74-1A0D-D3B8-9E6F42125F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7E788D-9DF0-6501-DE3F-68E2909117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3DA80AC3-019C-48BE-8938-5B5BA41653E7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27883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96CD95C-39A8-DAF7-4A21-FF5544968F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203FE12-9DBB-B7C5-D49D-CF2307B6F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9EE029D-665D-056A-5651-9759D9AEB4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A74D9AFA-C253-4098-9116-F212D396A0F2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1125790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Cím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iagram helye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38ADF8-24B4-57E1-BBA1-F7B7FC115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29E51D-EDFF-AF99-2765-4BFFD08046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B6ABE4-1BAB-B1AC-B19D-753C80BC63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067DB80B-48E7-4DE7-94D5-B7094C928DF1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909722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E3D619-D1E1-123A-BDBC-7A4562CE98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8FFC0F-D22F-2A3C-0DAC-855FAB7C6B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56186A-A62D-2AF2-5649-47638B3789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A9EF9-1C56-43B0-9072-463949DEF4AB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3285047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87A9487A-4F9D-33B1-EEBB-E2F75B562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" name="Line 8">
            <a:extLst>
              <a:ext uri="{FF2B5EF4-FFF2-40B4-BE49-F238E27FC236}">
                <a16:creationId xmlns:a16="http://schemas.microsoft.com/office/drawing/2014/main" id="{BD5A8063-4AC6-6319-7C15-01D6647122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1600" y="3962400"/>
            <a:ext cx="8682038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hu-HU" altLang="en-US" noProof="0"/>
              <a:t>Mintacím szerkesztése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hu-HU" altLang="en-US" noProof="0"/>
              <a:t>Alcím mintájának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6E91F2-E73D-2D13-BE1D-25B27CBDA6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08F3B6-924C-392F-A72F-118DB8E8A4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3E97E7-2DCB-FFF6-4582-9C38AEB414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18826A5F-B024-40C1-B1A0-50A7390B775F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42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E1C373-12F6-ECD4-2345-DA6F44D4B3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6ACB8F-B25F-B262-FFEF-AB7333811D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D5448E-6DFC-3B5B-B02B-9967CF43E3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2C16ECA6-146F-4DC4-860D-3A1E065E2326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6166422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623554-2AD4-7315-EB27-EA846002DA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A6B783-2F7A-F83C-1C17-224DD63639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AACB81-5B44-FF8E-C61D-004F912198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0919BA3C-4543-4968-9C8E-BAFAE561F0E5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703457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0F4ECF-35FF-31B4-0193-BAECB951BA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B75B21-ADF3-2ECC-BAB0-3EA9E2DEE3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D3F081-5512-895C-078B-760DAE1C93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E785B01E-1EDB-44F5-B81C-D6633F87D15B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13089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871C826-F8EE-5C90-76C0-38B3DB14CF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88C3AE-D627-388F-AEC3-2FD2BB4E8D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1172C76-32A3-7DDC-6276-B36273006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D6B1D408-7959-4640-A059-535551505B70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047460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09955A2-38DF-E261-9A15-4E6C0FEC05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6664B3B-EEF1-1742-E7E1-7D4C61A620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F41EBF-943B-F39F-E1FE-3007D0E0C5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CD05B4CF-E942-4E1F-B3F5-E145CA9148AE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348340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2B2874F-299F-5D19-CB57-7859BEE9EA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63072B-90A9-396C-CC72-3F1DF5C008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B07AC1-9250-A111-D020-0B71F3A10E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779BB0BC-2718-414C-BCA1-7A096141C7F8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262048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F96BB3-B843-B076-840F-F0528AA7DE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EF76F6-A41B-CEE4-B994-0E8D5470C0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A4D3E-A8E5-6DE7-870B-74A6414ABF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2D691E0A-A684-4AEF-84CB-42E412C270E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4544119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7004A4-C123-45F4-E5FF-E02A7566D5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418B2-E38C-DEB5-F01C-DD41556488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1BB664-58D0-531A-796E-73508753E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BD515BC5-664E-4D32-B11E-CC55E0E28469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21859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F051D9-76B7-5395-38E0-5015B67A88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D2421D-7F54-81A3-14F6-0ACEBA565A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600D77-40E0-14F2-CBFC-0F5D0BA560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C1E36E23-7E19-4A2C-B9B8-7698C3B63CA7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50531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782AD07-1026-FE45-F162-33A461F14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2869776-7526-83D5-FB2F-5FD30581D8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B0B8AD7-E06A-91D3-332A-3609302942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D69DD-5092-47A3-B233-FECB93C69345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5400188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8BE47A-CDAB-D1BD-E490-4B2A6C2FCB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E88A24-1CCD-295D-3B48-151C19BEA7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F164D3-91F2-7CC1-BCA4-EE26DD78BD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F4178485-9E02-4B5F-9E0B-E15B701C9097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394726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59A89-311A-19E7-F2AC-3C49FD00D1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59CBFB-4C01-581B-27C2-8F56DC79CC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9A4E28-7296-DD95-FEE8-4AC3424A31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7E3983E8-FBD8-48DA-972D-305158FBD563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2911095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79B186C-8463-7131-E540-F7BE83D223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EA72F26-D102-AEE9-75FD-D309752B5F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471733D-7F40-2DBE-FE69-FBF5E3C0F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9CF625F9-675D-43A9-857E-B36B364B2DB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521110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7666BE7-5DCF-48AF-3983-ADCB618FE1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21DF9D3-5527-83CD-9ADB-37B98511EE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F26C7FB-CD86-C8DB-84E1-3D1BF261F7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FD19B660-BF4E-45AE-A9DD-4B1DDB735DE0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5358764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2C07AB2-AD5F-AB47-0E0E-292BCE5969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FDAAA5E-F4C5-8F7D-9572-662B6044BF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426066-DAD4-3B02-F0B5-AF6ACFF567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AFA6C5D0-29B0-41E8-87E8-6C3837403580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196043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D7E5BA-55D5-1E3B-4F2A-FE8CE105C1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0BA318-4B35-01FE-6D50-274CA6F816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164F12-C6C8-48CB-0458-AA3DB26F97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09F17B28-7786-4E0A-AF9D-6D1BC5B221A1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671515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E60AB74-84B7-21E0-4071-480734BF62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7DA40CB-939D-7D67-2E83-274B0884B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23ECFF-A029-915E-0DEF-2CE8B612F8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30000"/>
            </a:lvl1pPr>
          </a:lstStyle>
          <a:p>
            <a:pPr>
              <a:defRPr/>
            </a:pPr>
            <a:fld id="{B732AF68-8C86-403D-BEC8-FA49AB5B9DA5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03052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D37614-61D6-5CB0-DFA4-DF9B2F59EA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D48319D-5372-0091-E6F4-08C63AC59E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627C750-EDDC-ABF6-B708-C9C69D185B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36630-7D0C-4330-B81C-E8B4E9B2207E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386708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36A566-E4A8-A546-99CB-6B054AF338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A2FB6C7-D50F-23C0-B2BD-8685E3FE8A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0414CB6-3988-B25D-D3A3-DCC78156BC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E6045-A2F4-4DEA-B137-C7A90A019385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08132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5FC4DB-64B3-7EDF-BE0C-A1F0274CD1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F22C98-2AC5-6B3B-70EC-56D739195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795A1C-360E-033B-D96C-C2253BF4D8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71A2F-3861-4E17-A04D-6A278224354E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987297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B4806F-C48A-57D6-AE41-193030811E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9AEC4C-191A-6B7C-085A-60721C362A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418B1-7A3F-DB36-F931-C963E441CF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7482D-3688-4DDD-91FC-2B76C0C8D62E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277435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3B3886C-C913-9A2A-A388-001AD0015F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Mintacím szerkesztése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0F880C2-70D6-2FF2-4B31-B90579E420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Mintaszöveg szerkesztése</a:t>
            </a:r>
          </a:p>
          <a:p>
            <a:pPr lvl="1"/>
            <a:r>
              <a:rPr lang="hu-HU" altLang="en-US"/>
              <a:t>Második szint</a:t>
            </a:r>
          </a:p>
          <a:p>
            <a:pPr lvl="2"/>
            <a:r>
              <a:rPr lang="hu-HU" altLang="en-US"/>
              <a:t>Harmadik szint</a:t>
            </a:r>
          </a:p>
          <a:p>
            <a:pPr lvl="3"/>
            <a:r>
              <a:rPr lang="hu-HU" altLang="en-US"/>
              <a:t>Negyedik szint</a:t>
            </a:r>
          </a:p>
          <a:p>
            <a:pPr lvl="4"/>
            <a:r>
              <a:rPr lang="hu-HU" altLang="en-US"/>
              <a:t>Ötödik szint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A9B43BED-11AF-C42E-188C-FE008F34488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 baseline="0">
                <a:latin typeface="+mj-lt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3312B8AF-3DD1-2F66-94DD-B6FA52D79A6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 baseline="0">
                <a:latin typeface="+mj-lt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7B834C11-73D7-894A-A6FC-EB4F7E1ADA5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baseline="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8447C10F-96B4-44F5-9306-94EF822B4496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  <p:sp>
        <p:nvSpPr>
          <p:cNvPr id="1031" name="Freeform 7">
            <a:extLst>
              <a:ext uri="{FF2B5EF4-FFF2-40B4-BE49-F238E27FC236}">
                <a16:creationId xmlns:a16="http://schemas.microsoft.com/office/drawing/2014/main" id="{14E2C619-3AFF-2169-E1C2-2D7B976D0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3C21C376-A95B-831B-9C5A-5A5C61960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45" r:id="rId1"/>
    <p:sldLayoutId id="2147488834" r:id="rId2"/>
    <p:sldLayoutId id="2147488835" r:id="rId3"/>
    <p:sldLayoutId id="2147488836" r:id="rId4"/>
    <p:sldLayoutId id="2147488837" r:id="rId5"/>
    <p:sldLayoutId id="2147488838" r:id="rId6"/>
    <p:sldLayoutId id="2147488839" r:id="rId7"/>
    <p:sldLayoutId id="2147488840" r:id="rId8"/>
    <p:sldLayoutId id="2147488841" r:id="rId9"/>
    <p:sldLayoutId id="2147488842" r:id="rId10"/>
    <p:sldLayoutId id="2147488843" r:id="rId11"/>
    <p:sldLayoutId id="214748884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CC08DFB-320B-1F73-415E-49BFFFA64D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Mintacím szerkesztése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C620605-646E-B8F9-4B71-F799F5762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Mintaszöveg szerkesztése</a:t>
            </a:r>
          </a:p>
          <a:p>
            <a:pPr lvl="1"/>
            <a:r>
              <a:rPr lang="hu-HU" altLang="en-US"/>
              <a:t>Második szint</a:t>
            </a:r>
          </a:p>
          <a:p>
            <a:pPr lvl="2"/>
            <a:r>
              <a:rPr lang="hu-HU" altLang="en-US"/>
              <a:t>Harmadik szint</a:t>
            </a:r>
          </a:p>
          <a:p>
            <a:pPr lvl="3"/>
            <a:r>
              <a:rPr lang="hu-HU" altLang="en-US"/>
              <a:t>Negyedik szint</a:t>
            </a:r>
          </a:p>
          <a:p>
            <a:pPr lvl="4"/>
            <a:r>
              <a:rPr lang="hu-HU" altLang="en-US"/>
              <a:t>Ötödik szint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538995CB-9BDF-3B9C-6DEF-6A3143D682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 baseline="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91448CA4-539E-F385-F82E-3C8D316A589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 baseline="0">
                <a:solidFill>
                  <a:srgbClr val="00000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14814F64-FE70-5FB7-EA63-E0449D5927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baseline="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4492DB6-0692-4534-BA84-DB3528B872C1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  <p:sp>
        <p:nvSpPr>
          <p:cNvPr id="2055" name="Freeform 7">
            <a:extLst>
              <a:ext uri="{FF2B5EF4-FFF2-40B4-BE49-F238E27FC236}">
                <a16:creationId xmlns:a16="http://schemas.microsoft.com/office/drawing/2014/main" id="{B707B60D-7C6B-BA77-2A15-A995BD15E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56" name="Line 8">
            <a:extLst>
              <a:ext uri="{FF2B5EF4-FFF2-40B4-BE49-F238E27FC236}">
                <a16:creationId xmlns:a16="http://schemas.microsoft.com/office/drawing/2014/main" id="{4F3664B2-62A9-0107-969C-3B9EB52586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46" r:id="rId1"/>
    <p:sldLayoutId id="2147488847" r:id="rId2"/>
    <p:sldLayoutId id="2147488848" r:id="rId3"/>
    <p:sldLayoutId id="2147488849" r:id="rId4"/>
    <p:sldLayoutId id="2147488850" r:id="rId5"/>
    <p:sldLayoutId id="2147488851" r:id="rId6"/>
    <p:sldLayoutId id="2147488852" r:id="rId7"/>
    <p:sldLayoutId id="2147488853" r:id="rId8"/>
    <p:sldLayoutId id="2147488854" r:id="rId9"/>
    <p:sldLayoutId id="2147488855" r:id="rId10"/>
    <p:sldLayoutId id="2147488856" r:id="rId11"/>
    <p:sldLayoutId id="2147488857" r:id="rId12"/>
    <p:sldLayoutId id="214748885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D863FDD-51B6-13C4-55A7-8E4C111995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Mintacím szerkesztése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3032D1C-6DF6-3FAA-4ABE-A94514A4D6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Mintaszöveg szerkesztése</a:t>
            </a:r>
          </a:p>
          <a:p>
            <a:pPr lvl="1"/>
            <a:r>
              <a:rPr lang="hu-HU" altLang="en-US"/>
              <a:t>Második szint</a:t>
            </a:r>
          </a:p>
          <a:p>
            <a:pPr lvl="2"/>
            <a:r>
              <a:rPr lang="hu-HU" altLang="en-US"/>
              <a:t>Harmadik szint</a:t>
            </a:r>
          </a:p>
          <a:p>
            <a:pPr lvl="3"/>
            <a:r>
              <a:rPr lang="hu-HU" altLang="en-US"/>
              <a:t>Negyedik szint</a:t>
            </a:r>
          </a:p>
          <a:p>
            <a:pPr lvl="4"/>
            <a:r>
              <a:rPr lang="hu-HU" altLang="en-US"/>
              <a:t>Ötödik szint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3469560D-FEF5-98F4-DF53-B6659978C0A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 baseline="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F6FEB934-4A2D-5BE3-C1CA-7DD5E4D3FE6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 baseline="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ADBCF53C-3E2B-F613-CEEA-C936316A8B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baseline="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3CB1668-A4FF-4ADE-BE1C-82434D13573C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E093553D-F05B-6ED9-BC59-B8DF4C9FC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80" name="Line 8">
            <a:extLst>
              <a:ext uri="{FF2B5EF4-FFF2-40B4-BE49-F238E27FC236}">
                <a16:creationId xmlns:a16="http://schemas.microsoft.com/office/drawing/2014/main" id="{3CBF3F06-0DEF-DFDF-E47E-15851FDDED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59" r:id="rId1"/>
    <p:sldLayoutId id="2147488860" r:id="rId2"/>
    <p:sldLayoutId id="2147488861" r:id="rId3"/>
    <p:sldLayoutId id="2147488862" r:id="rId4"/>
    <p:sldLayoutId id="2147488863" r:id="rId5"/>
    <p:sldLayoutId id="2147488864" r:id="rId6"/>
    <p:sldLayoutId id="2147488865" r:id="rId7"/>
    <p:sldLayoutId id="2147488866" r:id="rId8"/>
    <p:sldLayoutId id="2147488867" r:id="rId9"/>
    <p:sldLayoutId id="2147488868" r:id="rId10"/>
    <p:sldLayoutId id="2147488869" r:id="rId11"/>
    <p:sldLayoutId id="2147488870" r:id="rId12"/>
    <p:sldLayoutId id="2147488871" r:id="rId13"/>
    <p:sldLayoutId id="214748887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E47AFA5-A3C4-D846-C690-A60031304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Mintacím szerkesztése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E19C369-CF53-A646-FFD7-1072D219E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Mintaszöveg szerkesztése</a:t>
            </a:r>
          </a:p>
          <a:p>
            <a:pPr lvl="1"/>
            <a:r>
              <a:rPr lang="hu-HU" altLang="en-US"/>
              <a:t>Második szint</a:t>
            </a:r>
          </a:p>
          <a:p>
            <a:pPr lvl="2"/>
            <a:r>
              <a:rPr lang="hu-HU" altLang="en-US"/>
              <a:t>Harmadik szint</a:t>
            </a:r>
          </a:p>
          <a:p>
            <a:pPr lvl="3"/>
            <a:r>
              <a:rPr lang="hu-HU" altLang="en-US"/>
              <a:t>Negyedik szint</a:t>
            </a:r>
          </a:p>
          <a:p>
            <a:pPr lvl="4"/>
            <a:r>
              <a:rPr lang="hu-HU" altLang="en-US"/>
              <a:t>Ötödik szint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548AED37-E4BD-94FB-CFE0-D2417483848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 baseline="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3224A8C-7192-91B5-3CA5-9C8F3C8BA8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 baseline="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EDC341FE-91A4-27DB-5292-253D85C5D3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baseline="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CCD5E06C-A84A-4DFC-82AF-185391070FB0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  <p:sp>
        <p:nvSpPr>
          <p:cNvPr id="4103" name="Freeform 7">
            <a:extLst>
              <a:ext uri="{FF2B5EF4-FFF2-40B4-BE49-F238E27FC236}">
                <a16:creationId xmlns:a16="http://schemas.microsoft.com/office/drawing/2014/main" id="{6D5E45AF-FA77-F45D-A829-180EC5FB0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04" name="Line 8">
            <a:extLst>
              <a:ext uri="{FF2B5EF4-FFF2-40B4-BE49-F238E27FC236}">
                <a16:creationId xmlns:a16="http://schemas.microsoft.com/office/drawing/2014/main" id="{AE44FBD7-EAC0-72D6-8C9C-8E4614CF64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73" r:id="rId1"/>
    <p:sldLayoutId id="2147488874" r:id="rId2"/>
    <p:sldLayoutId id="2147488875" r:id="rId3"/>
    <p:sldLayoutId id="2147488876" r:id="rId4"/>
    <p:sldLayoutId id="2147488877" r:id="rId5"/>
    <p:sldLayoutId id="2147488878" r:id="rId6"/>
    <p:sldLayoutId id="2147488879" r:id="rId7"/>
    <p:sldLayoutId id="2147488880" r:id="rId8"/>
    <p:sldLayoutId id="2147488881" r:id="rId9"/>
    <p:sldLayoutId id="2147488882" r:id="rId10"/>
    <p:sldLayoutId id="2147488883" r:id="rId11"/>
    <p:sldLayoutId id="2147488884" r:id="rId12"/>
    <p:sldLayoutId id="2147488885" r:id="rId13"/>
    <p:sldLayoutId id="2147488886" r:id="rId14"/>
    <p:sldLayoutId id="2147488887" r:id="rId15"/>
    <p:sldLayoutId id="2147488888" r:id="rId16"/>
    <p:sldLayoutId id="2147488889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4.jpeg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4.jpeg"/><Relationship Id="rId10" Type="http://schemas.openxmlformats.org/officeDocument/2006/relationships/image" Target="../media/image7.jpeg"/><Relationship Id="rId4" Type="http://schemas.openxmlformats.org/officeDocument/2006/relationships/image" Target="../media/image33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7.jpeg"/><Relationship Id="rId7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7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7.jpeg"/><Relationship Id="rId4" Type="http://schemas.openxmlformats.org/officeDocument/2006/relationships/image" Target="../media/image18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png"/><Relationship Id="rId7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églalap 1">
            <a:extLst>
              <a:ext uri="{FF2B5EF4-FFF2-40B4-BE49-F238E27FC236}">
                <a16:creationId xmlns:a16="http://schemas.microsoft.com/office/drawing/2014/main" id="{3030C55A-B96A-16A4-683C-58B995550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75" y="1160463"/>
            <a:ext cx="11017250" cy="30956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u-HU" altLang="hu-HU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2291C605-E752-C4CB-A211-17CFB774FD7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383338" y="3973513"/>
            <a:ext cx="5365750" cy="1724025"/>
          </a:xfrm>
          <a:solidFill>
            <a:schemeClr val="bg1"/>
          </a:solidFill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hu-HU" altLang="hu-HU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Dr. Tardy Gábor Márk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hu-HU" altLang="hu-HU" sz="2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egyetemi docens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hu-HU" altLang="hu-HU" sz="2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BME Vegyészmérnöki és Biomérnöki Kar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hu-HU" altLang="hu-HU" sz="2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Alkalmazott Biotechnológia és Élelmiszertudományi Tanszék</a:t>
            </a:r>
          </a:p>
        </p:txBody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CF8EEF64-6D17-5ED8-FECC-56791E78FE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39763" y="219075"/>
            <a:ext cx="10728325" cy="720725"/>
          </a:xfrm>
        </p:spPr>
        <p:txBody>
          <a:bodyPr/>
          <a:lstStyle/>
          <a:p>
            <a:pPr eaLnBrk="1" hangingPunct="1"/>
            <a:r>
              <a:rPr lang="hu-HU" altLang="hu-HU" sz="4500" b="1"/>
              <a:t>Bioenergia - megújuló energiatermelés (ős)baktériumokkal</a:t>
            </a:r>
          </a:p>
        </p:txBody>
      </p:sp>
      <p:pic>
        <p:nvPicPr>
          <p:cNvPr id="53253" name="Picture 9">
            <a:extLst>
              <a:ext uri="{FF2B5EF4-FFF2-40B4-BE49-F238E27FC236}">
                <a16:creationId xmlns:a16="http://schemas.microsoft.com/office/drawing/2014/main" id="{3ADE7659-512F-0A0F-EF4E-E89FD47DA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090613"/>
            <a:ext cx="320833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Kép 6">
            <a:extLst>
              <a:ext uri="{FF2B5EF4-FFF2-40B4-BE49-F238E27FC236}">
                <a16:creationId xmlns:a16="http://schemas.microsoft.com/office/drawing/2014/main" id="{DA3BE4C0-4BB1-CF62-B30D-385A96E07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2182813"/>
            <a:ext cx="1655762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2" descr="http://www.newscientist.com/data/images/ns/cms/dn9526/dn9526-1_650.jpg">
            <a:extLst>
              <a:ext uri="{FF2B5EF4-FFF2-40B4-BE49-F238E27FC236}">
                <a16:creationId xmlns:a16="http://schemas.microsoft.com/office/drawing/2014/main" id="{2EB488BE-4B02-3F9B-4380-DFCCED8E0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7"/>
          <a:stretch>
            <a:fillRect/>
          </a:stretch>
        </p:blipFill>
        <p:spPr bwMode="auto">
          <a:xfrm>
            <a:off x="703263" y="1957388"/>
            <a:ext cx="3760787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2" descr="https://lh3.googleusercontent.com/zLveAdpNYtfSrfsd2dmMGz9DbMCdIacUGxdDy1rjY-AxWyKyyETcWvJfh0vaGxYbwgPynmKL0fVZYZBmtpuSs2clG4KuHLuNS71W50TAyavlVxlVUMk4LSBRWZC3dPC94FvHln0IXCRztIWgHhjBPJSMLUS2X0H7Uich9uab2zCyIT6k-prx4t0FKTnNpWA5KpWckdDT7caqWA0df1gBzFc2c-BgqZbGx30EhXZBgaDGFDwvmH6iNrK8iih7Ei3C3_GB5SYENLO3zKe1pr9_00p4TUbsh4CnQa_TIi6BVs8W3RvA1N083JUkZgSagkvZds5e7kCgBPl9MGeJpbxMcuyP3u1rXnv6P1QtLpdaEIYpvRMcim9QZ1dcNni-GNI1y1orBncbpaih3ssXGv_nhOxOHdZUxaayysoC4-aSAPzChAoPSRcMqmet9hn52bPckkCA_qVKJVvow8eq06MssxBcIxu_CP8p1_ZVetO0QU81FekeDqsba3aKQAU1zQbNBSBOaOgqjTNQ_hzCWJwPdVQIej_BSKW1fr_6za-2nKpwHxcIwhtPqZPsgz-kRRyz-JlOc-NP8rYcr8fflyfD8lsGKsOcB3kFwh2YpHKKieaQmjFg=w1218-h800-no">
            <a:extLst>
              <a:ext uri="{FF2B5EF4-FFF2-40B4-BE49-F238E27FC236}">
                <a16:creationId xmlns:a16="http://schemas.microsoft.com/office/drawing/2014/main" id="{62FA4E38-C725-369C-E4B2-7E6351F8A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 t="22388" r="-23518" b="-22388"/>
          <a:stretch>
            <a:fillRect/>
          </a:stretch>
        </p:blipFill>
        <p:spPr bwMode="auto">
          <a:xfrm>
            <a:off x="2890838" y="1957388"/>
            <a:ext cx="4208462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Kép 35" descr="A képen kültéri, ég, síp, henger látható&#10;&#10;Automatikusan generált leírás">
            <a:extLst>
              <a:ext uri="{FF2B5EF4-FFF2-40B4-BE49-F238E27FC236}">
                <a16:creationId xmlns:a16="http://schemas.microsoft.com/office/drawing/2014/main" id="{926DE90F-E873-985A-BA1C-A3713CB3C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4" r="8020"/>
          <a:stretch>
            <a:fillRect/>
          </a:stretch>
        </p:blipFill>
        <p:spPr bwMode="auto">
          <a:xfrm>
            <a:off x="3649663" y="4089400"/>
            <a:ext cx="2459037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Kép 3">
            <a:extLst>
              <a:ext uri="{FF2B5EF4-FFF2-40B4-BE49-F238E27FC236}">
                <a16:creationId xmlns:a16="http://schemas.microsoft.com/office/drawing/2014/main" id="{CBD7A144-3010-3166-55E8-F2F9CF1F61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" b="16756"/>
          <a:stretch>
            <a:fillRect/>
          </a:stretch>
        </p:blipFill>
        <p:spPr bwMode="auto">
          <a:xfrm>
            <a:off x="704850" y="4087813"/>
            <a:ext cx="2944813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EDDD251C-8244-4854-4FE5-02D1F468A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973263"/>
            <a:ext cx="2162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3E46A0B5-9802-DC81-D16C-452B79E00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Biogáz hasznosítás – Fővárosi Vízművek, FCsM</a:t>
            </a:r>
          </a:p>
        </p:txBody>
      </p:sp>
      <p:pic>
        <p:nvPicPr>
          <p:cNvPr id="63491" name="Picture 3">
            <a:extLst>
              <a:ext uri="{FF2B5EF4-FFF2-40B4-BE49-F238E27FC236}">
                <a16:creationId xmlns:a16="http://schemas.microsoft.com/office/drawing/2014/main" id="{68BFEAA5-044A-143E-85A2-4639AF988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2151063"/>
            <a:ext cx="5062537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Kép 3" descr="A képen Légi fotó, légi, fa, fű látható&#10;&#10;Automatikusan generált leírás">
            <a:extLst>
              <a:ext uri="{FF2B5EF4-FFF2-40B4-BE49-F238E27FC236}">
                <a16:creationId xmlns:a16="http://schemas.microsoft.com/office/drawing/2014/main" id="{68CFCFC6-CC69-0244-DC2C-149A0A4FD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050" y="4076700"/>
            <a:ext cx="34956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Kép 5" descr="A képen Légi fotó, víz, légi, Madártávlat látható&#10;&#10;Automatikusan generált leírás">
            <a:extLst>
              <a:ext uri="{FF2B5EF4-FFF2-40B4-BE49-F238E27FC236}">
                <a16:creationId xmlns:a16="http://schemas.microsoft.com/office/drawing/2014/main" id="{17A223CF-0C3C-0D65-684D-46D0AE5EF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63"/>
          <a:stretch>
            <a:fillRect/>
          </a:stretch>
        </p:blipFill>
        <p:spPr bwMode="auto">
          <a:xfrm>
            <a:off x="8274050" y="1854200"/>
            <a:ext cx="2790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Rectangle 3">
            <a:extLst>
              <a:ext uri="{FF2B5EF4-FFF2-40B4-BE49-F238E27FC236}">
                <a16:creationId xmlns:a16="http://schemas.microsoft.com/office/drawing/2014/main" id="{E12D8967-4DA5-9D12-CB2B-7FCB10C24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971550"/>
            <a:ext cx="110172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600" baseline="0" dirty="0">
                <a:solidFill>
                  <a:schemeClr val="tx2"/>
                </a:solidFill>
                <a:latin typeface="Garamond" panose="02020404030301010803" pitchFamily="18" charset="0"/>
              </a:rPr>
              <a:t>A három budapesti nagy szennyvíztisztító telep </a:t>
            </a:r>
            <a:r>
              <a:rPr lang="hu-HU" altLang="hu-HU" sz="2600" baseline="0" dirty="0" err="1">
                <a:solidFill>
                  <a:schemeClr val="tx2"/>
                </a:solidFill>
                <a:latin typeface="Garamond" panose="02020404030301010803" pitchFamily="18" charset="0"/>
              </a:rPr>
              <a:t>üzemidejének</a:t>
            </a:r>
            <a:r>
              <a:rPr lang="hu-HU" altLang="hu-HU" sz="2600" baseline="0" dirty="0">
                <a:solidFill>
                  <a:schemeClr val="tx2"/>
                </a:solidFill>
                <a:latin typeface="Garamond" panose="02020404030301010803" pitchFamily="18" charset="0"/>
              </a:rPr>
              <a:t> jelentős részében (további szerves hulladékokat befogadva) energetikailag önellátó, sőt áramot táplálnak a hálózatra.</a:t>
            </a:r>
            <a:endParaRPr lang="hu-HU" altLang="hu-HU" baseline="-25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3495" name="Picture 2" descr="Az eredeti kép megtekintése">
            <a:extLst>
              <a:ext uri="{FF2B5EF4-FFF2-40B4-BE49-F238E27FC236}">
                <a16:creationId xmlns:a16="http://schemas.microsoft.com/office/drawing/2014/main" id="{9F487D17-E3CC-5E4C-494F-DC4DABBC4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781300"/>
            <a:ext cx="30829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ED3281ED-E92A-EA19-91AE-3031020F600F}"/>
              </a:ext>
            </a:extLst>
          </p:cNvPr>
          <p:cNvCxnSpPr>
            <a:cxnSpLocks/>
            <a:stCxn id="63493" idx="1"/>
          </p:cNvCxnSpPr>
          <p:nvPr/>
        </p:nvCxnSpPr>
        <p:spPr bwMode="auto">
          <a:xfrm flipH="1">
            <a:off x="5159375" y="2882900"/>
            <a:ext cx="311467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3C8761BA-6472-5F56-5998-50C16A5A1571}"/>
              </a:ext>
            </a:extLst>
          </p:cNvPr>
          <p:cNvCxnSpPr>
            <a:cxnSpLocks/>
            <a:stCxn id="63492" idx="1"/>
          </p:cNvCxnSpPr>
          <p:nvPr/>
        </p:nvCxnSpPr>
        <p:spPr bwMode="auto">
          <a:xfrm flipH="1" flipV="1">
            <a:off x="5448300" y="4867275"/>
            <a:ext cx="2825750" cy="1936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2AAA6A7F-E4FD-3CBF-8755-218E4B59E9E1}"/>
              </a:ext>
            </a:extLst>
          </p:cNvPr>
          <p:cNvCxnSpPr>
            <a:cxnSpLocks/>
            <a:stCxn id="63495" idx="3"/>
          </p:cNvCxnSpPr>
          <p:nvPr/>
        </p:nvCxnSpPr>
        <p:spPr bwMode="auto">
          <a:xfrm>
            <a:off x="3505200" y="3824288"/>
            <a:ext cx="1511300" cy="5413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3499" name="Picture 9">
            <a:extLst>
              <a:ext uri="{FF2B5EF4-FFF2-40B4-BE49-F238E27FC236}">
                <a16:creationId xmlns:a16="http://schemas.microsoft.com/office/drawing/2014/main" id="{CF450C0B-5CE9-4F4B-9D94-32B4E8173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0" name="Kép 2">
            <a:extLst>
              <a:ext uri="{FF2B5EF4-FFF2-40B4-BE49-F238E27FC236}">
                <a16:creationId xmlns:a16="http://schemas.microsoft.com/office/drawing/2014/main" id="{B651CFC8-1A18-FCCE-9452-65976B684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1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FF184981-74E6-21D6-C79A-0658B10F4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a számának helye 1">
            <a:extLst>
              <a:ext uri="{FF2B5EF4-FFF2-40B4-BE49-F238E27FC236}">
                <a16:creationId xmlns:a16="http://schemas.microsoft.com/office/drawing/2014/main" id="{D07E03E2-DE19-B2F6-72D0-A3969F22F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7BC4FA2F-E398-48BE-95A7-FC741191E3CB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10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03A29B62-E807-02F1-2DAA-1BAA17D86B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Biogáz „feljavítás” (Biogas upgrading)</a:t>
            </a: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BCB8DE39-D0DE-89A6-6FC5-4605EA21A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376426"/>
              </p:ext>
            </p:extLst>
          </p:nvPr>
        </p:nvGraphicFramePr>
        <p:xfrm>
          <a:off x="673100" y="908050"/>
          <a:ext cx="7799388" cy="1371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6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2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+mj-lt"/>
                        </a:rPr>
                        <a:t>Komponens (V/V %)</a:t>
                      </a: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+mj-lt"/>
                        </a:rPr>
                        <a:t>Biogáz</a:t>
                      </a: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b="1" kern="1200" dirty="0" err="1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Biometán</a:t>
                      </a:r>
                      <a:endParaRPr lang="hu-HU" sz="2400" b="1" kern="120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51" marR="91451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+mj-lt"/>
                        </a:rPr>
                        <a:t>Földgáz</a:t>
                      </a:r>
                    </a:p>
                  </a:txBody>
                  <a:tcPr marL="91451" marR="914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latin typeface="+mj-lt"/>
                        </a:rPr>
                        <a:t>Metán</a:t>
                      </a: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latin typeface="+mj-lt"/>
                        </a:rPr>
                        <a:t>60-70</a:t>
                      </a: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&gt;85-95</a:t>
                      </a:r>
                    </a:p>
                  </a:txBody>
                  <a:tcPr marL="91451" marR="91451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latin typeface="+mj-lt"/>
                        </a:rPr>
                        <a:t>85-92</a:t>
                      </a:r>
                    </a:p>
                  </a:txBody>
                  <a:tcPr marL="91451" marR="914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latin typeface="+mj-lt"/>
                        </a:rPr>
                        <a:t>Szén-dioxid</a:t>
                      </a: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latin typeface="+mj-lt"/>
                        </a:rPr>
                        <a:t>30-40</a:t>
                      </a: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&lt;5</a:t>
                      </a:r>
                    </a:p>
                  </a:txBody>
                  <a:tcPr marL="91451" marR="91451">
                    <a:solidFill>
                      <a:srgbClr val="FFBC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latin typeface="+mj-lt"/>
                        </a:rPr>
                        <a:t>0-2</a:t>
                      </a:r>
                    </a:p>
                  </a:txBody>
                  <a:tcPr marL="91451" marR="914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4537" name="Rectangle 3">
            <a:extLst>
              <a:ext uri="{FF2B5EF4-FFF2-40B4-BE49-F238E27FC236}">
                <a16:creationId xmlns:a16="http://schemas.microsoft.com/office/drawing/2014/main" id="{E88D8CB9-1EB4-9757-916A-9371F380C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2998788"/>
            <a:ext cx="110172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600" baseline="0" dirty="0">
                <a:solidFill>
                  <a:schemeClr val="tx2"/>
                </a:solidFill>
                <a:latin typeface="Garamond" panose="02020404030301010803" pitchFamily="18" charset="0"/>
              </a:rPr>
              <a:t>Fizikai/Kémiai módszerek (pl. adszorpció, abszorpció, kifagyasztás, membránnal történő elválasztás) – elsősorban a CO</a:t>
            </a:r>
            <a:r>
              <a:rPr lang="hu-HU" altLang="hu-HU" sz="2600" baseline="-25000" dirty="0">
                <a:solidFill>
                  <a:schemeClr val="tx2"/>
                </a:solidFill>
                <a:latin typeface="Garamond" panose="02020404030301010803" pitchFamily="18" charset="0"/>
              </a:rPr>
              <a:t>2</a:t>
            </a:r>
            <a:r>
              <a:rPr lang="hu-HU" altLang="hu-HU" sz="2600" baseline="0" dirty="0">
                <a:solidFill>
                  <a:schemeClr val="tx2"/>
                </a:solidFill>
                <a:latin typeface="Garamond" panose="02020404030301010803" pitchFamily="18" charset="0"/>
              </a:rPr>
              <a:t> eltávolítása a cél.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600" baseline="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600" baseline="0" dirty="0">
                <a:solidFill>
                  <a:schemeClr val="tx2"/>
                </a:solidFill>
                <a:latin typeface="Garamond" panose="02020404030301010803" pitchFamily="18" charset="0"/>
              </a:rPr>
              <a:t>Lehet-e szén-dioxidból metánt gyártani biotechnológiai módszerrel?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600" baseline="0" dirty="0">
                <a:solidFill>
                  <a:schemeClr val="tx2"/>
                </a:solidFill>
                <a:latin typeface="Garamond" panose="02020404030301010803" pitchFamily="18" charset="0"/>
              </a:rPr>
              <a:t>IGEN! </a:t>
            </a:r>
            <a:r>
              <a:rPr lang="hu-HU" altLang="hu-HU" sz="2600" baseline="0" dirty="0" err="1">
                <a:solidFill>
                  <a:schemeClr val="tx2"/>
                </a:solidFill>
                <a:latin typeface="Garamond" panose="02020404030301010803" pitchFamily="18" charset="0"/>
              </a:rPr>
              <a:t>Hidrogenotróf</a:t>
            </a:r>
            <a:r>
              <a:rPr lang="hu-HU" altLang="hu-HU" sz="2600" baseline="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hu-HU" altLang="hu-HU" sz="2600" baseline="0" dirty="0" err="1">
                <a:solidFill>
                  <a:schemeClr val="tx2"/>
                </a:solidFill>
                <a:latin typeface="Garamond" panose="02020404030301010803" pitchFamily="18" charset="0"/>
              </a:rPr>
              <a:t>metanogének</a:t>
            </a:r>
            <a:r>
              <a:rPr lang="hu-HU" altLang="hu-HU" sz="2600" baseline="0" dirty="0">
                <a:solidFill>
                  <a:schemeClr val="tx2"/>
                </a:solidFill>
                <a:latin typeface="Garamond" panose="02020404030301010803" pitchFamily="18" charset="0"/>
              </a:rPr>
              <a:t>: 4 H</a:t>
            </a:r>
            <a:r>
              <a:rPr lang="hu-HU" altLang="hu-HU" sz="2600" baseline="-25000" dirty="0">
                <a:solidFill>
                  <a:schemeClr val="tx2"/>
                </a:solidFill>
                <a:latin typeface="Garamond" panose="02020404030301010803" pitchFamily="18" charset="0"/>
              </a:rPr>
              <a:t>2</a:t>
            </a:r>
            <a:r>
              <a:rPr lang="hu-HU" altLang="hu-HU" sz="2600" baseline="0" dirty="0">
                <a:solidFill>
                  <a:schemeClr val="tx2"/>
                </a:solidFill>
                <a:latin typeface="Garamond" panose="02020404030301010803" pitchFamily="18" charset="0"/>
              </a:rPr>
              <a:t> + CO</a:t>
            </a:r>
            <a:r>
              <a:rPr lang="hu-HU" altLang="hu-HU" sz="2600" baseline="-25000" dirty="0">
                <a:solidFill>
                  <a:schemeClr val="tx2"/>
                </a:solidFill>
                <a:latin typeface="Garamond" panose="02020404030301010803" pitchFamily="18" charset="0"/>
              </a:rPr>
              <a:t>2</a:t>
            </a:r>
            <a:r>
              <a:rPr lang="hu-HU" altLang="hu-HU" sz="2600" baseline="0" dirty="0">
                <a:solidFill>
                  <a:schemeClr val="tx2"/>
                </a:solidFill>
                <a:latin typeface="Garamond" panose="02020404030301010803" pitchFamily="18" charset="0"/>
              </a:rPr>
              <a:t> →  CH</a:t>
            </a:r>
            <a:r>
              <a:rPr lang="hu-HU" altLang="hu-HU" sz="2600" baseline="-25000" dirty="0">
                <a:solidFill>
                  <a:schemeClr val="tx2"/>
                </a:solidFill>
                <a:latin typeface="Garamond" panose="02020404030301010803" pitchFamily="18" charset="0"/>
              </a:rPr>
              <a:t>4</a:t>
            </a:r>
            <a:r>
              <a:rPr lang="hu-HU" altLang="hu-HU" sz="2600" baseline="0" dirty="0">
                <a:solidFill>
                  <a:schemeClr val="tx2"/>
                </a:solidFill>
                <a:latin typeface="Garamond" panose="02020404030301010803" pitchFamily="18" charset="0"/>
              </a:rPr>
              <a:t> + 2 H</a:t>
            </a:r>
            <a:r>
              <a:rPr lang="hu-HU" altLang="hu-HU" sz="2600" baseline="-25000" dirty="0">
                <a:solidFill>
                  <a:schemeClr val="tx2"/>
                </a:solidFill>
                <a:latin typeface="Garamond" panose="02020404030301010803" pitchFamily="18" charset="0"/>
              </a:rPr>
              <a:t>2</a:t>
            </a:r>
            <a:r>
              <a:rPr lang="hu-HU" altLang="hu-HU" sz="2600" baseline="0" dirty="0">
                <a:solidFill>
                  <a:schemeClr val="tx2"/>
                </a:solidFill>
                <a:latin typeface="Garamond" panose="02020404030301010803" pitchFamily="18" charset="0"/>
              </a:rPr>
              <a:t>O</a:t>
            </a:r>
            <a:endParaRPr lang="hu-HU" altLang="hu-HU" baseline="-25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4538" name="Picture 9">
            <a:extLst>
              <a:ext uri="{FF2B5EF4-FFF2-40B4-BE49-F238E27FC236}">
                <a16:creationId xmlns:a16="http://schemas.microsoft.com/office/drawing/2014/main" id="{300B593A-1CE2-EA2B-58DA-C94EB2A2D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9" name="Kép 2">
            <a:extLst>
              <a:ext uri="{FF2B5EF4-FFF2-40B4-BE49-F238E27FC236}">
                <a16:creationId xmlns:a16="http://schemas.microsoft.com/office/drawing/2014/main" id="{B377136F-3099-B2E1-A8B3-75EE6ACFA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40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3A010AE0-664B-C59D-9AB4-145089535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a számának helye 1">
            <a:extLst>
              <a:ext uri="{FF2B5EF4-FFF2-40B4-BE49-F238E27FC236}">
                <a16:creationId xmlns:a16="http://schemas.microsoft.com/office/drawing/2014/main" id="{11D7A5CE-ADA2-1861-FA2C-BF2AF1A0D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B4042A69-CDA7-4A8D-9BF8-EB91031D72F9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11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62B75DCE-8293-BEB3-4F2F-AAC5C3609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Biogas upgrading – biotechnológiai módszerrel</a:t>
            </a: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3050DC55-E065-A722-FB0E-EA194CFB2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863258"/>
              </p:ext>
            </p:extLst>
          </p:nvPr>
        </p:nvGraphicFramePr>
        <p:xfrm>
          <a:off x="673100" y="908050"/>
          <a:ext cx="7799388" cy="1371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6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2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+mj-lt"/>
                        </a:rPr>
                        <a:t>Komponens (V/V %)</a:t>
                      </a: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+mj-lt"/>
                        </a:rPr>
                        <a:t>Biogáz</a:t>
                      </a: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b="1" kern="1200" dirty="0" err="1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Biometán</a:t>
                      </a:r>
                      <a:endParaRPr lang="hu-HU" sz="2400" b="1" kern="120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51" marR="91451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+mj-lt"/>
                        </a:rPr>
                        <a:t>Földgáz</a:t>
                      </a:r>
                    </a:p>
                  </a:txBody>
                  <a:tcPr marL="91451" marR="914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latin typeface="+mj-lt"/>
                        </a:rPr>
                        <a:t>Metán</a:t>
                      </a: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latin typeface="+mj-lt"/>
                        </a:rPr>
                        <a:t>60-70</a:t>
                      </a: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&gt;85-95</a:t>
                      </a:r>
                    </a:p>
                  </a:txBody>
                  <a:tcPr marL="91451" marR="91451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latin typeface="+mj-lt"/>
                        </a:rPr>
                        <a:t>85-92</a:t>
                      </a:r>
                    </a:p>
                  </a:txBody>
                  <a:tcPr marL="91451" marR="914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latin typeface="+mj-lt"/>
                        </a:rPr>
                        <a:t>Szén-dioxid</a:t>
                      </a: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latin typeface="+mj-lt"/>
                        </a:rPr>
                        <a:t>30-40</a:t>
                      </a: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24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&lt;5</a:t>
                      </a:r>
                    </a:p>
                  </a:txBody>
                  <a:tcPr marL="91451" marR="91451">
                    <a:solidFill>
                      <a:srgbClr val="FFBC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latin typeface="+mj-lt"/>
                        </a:rPr>
                        <a:t>0-2</a:t>
                      </a:r>
                    </a:p>
                  </a:txBody>
                  <a:tcPr marL="91451" marR="914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5561" name="Kép 8" descr="A képen szöveg, képernyőkép, diagram, Betűtípus látható&#10;&#10;Automatikusan generált leírás">
            <a:extLst>
              <a:ext uri="{FF2B5EF4-FFF2-40B4-BE49-F238E27FC236}">
                <a16:creationId xmlns:a16="http://schemas.microsoft.com/office/drawing/2014/main" id="{E92C28C6-8D2B-A131-7DAD-AF8895F37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4645025"/>
            <a:ext cx="1830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2" name="Kép 13" descr="A képen kültéri, épület, ipar, gyár látható&#10;&#10;Automatikusan generált leírás">
            <a:extLst>
              <a:ext uri="{FF2B5EF4-FFF2-40B4-BE49-F238E27FC236}">
                <a16:creationId xmlns:a16="http://schemas.microsoft.com/office/drawing/2014/main" id="{6DE0547B-2008-5E68-1532-89F924002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2743200"/>
            <a:ext cx="18303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63" name="Szövegdoboz 15">
            <a:extLst>
              <a:ext uri="{FF2B5EF4-FFF2-40B4-BE49-F238E27FC236}">
                <a16:creationId xmlns:a16="http://schemas.microsoft.com/office/drawing/2014/main" id="{EFB83E9B-E1F4-463A-5A1E-D3FE725ED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38" y="2413000"/>
            <a:ext cx="177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baseline="0">
                <a:latin typeface="Garamond" panose="02020404030301010803" pitchFamily="18" charset="0"/>
              </a:rPr>
              <a:t>Biogáz termelés</a:t>
            </a:r>
            <a:endParaRPr lang="hu-HU" altLang="hu-HU"/>
          </a:p>
        </p:txBody>
      </p:sp>
      <p:sp>
        <p:nvSpPr>
          <p:cNvPr id="65564" name="Szövegdoboz 16">
            <a:extLst>
              <a:ext uri="{FF2B5EF4-FFF2-40B4-BE49-F238E27FC236}">
                <a16:creationId xmlns:a16="http://schemas.microsoft.com/office/drawing/2014/main" id="{EE628A4C-EC1C-5E90-8D21-535FA84EB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88" y="4310063"/>
            <a:ext cx="1220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baseline="0">
                <a:latin typeface="Garamond" panose="02020404030301010803" pitchFamily="18" charset="0"/>
              </a:rPr>
              <a:t>Vízbontás</a:t>
            </a:r>
            <a:endParaRPr lang="hu-HU" altLang="hu-HU"/>
          </a:p>
        </p:txBody>
      </p:sp>
      <p:sp>
        <p:nvSpPr>
          <p:cNvPr id="65565" name="Szövegdoboz 18">
            <a:extLst>
              <a:ext uri="{FF2B5EF4-FFF2-40B4-BE49-F238E27FC236}">
                <a16:creationId xmlns:a16="http://schemas.microsoft.com/office/drawing/2014/main" id="{9BD6169D-DF31-5AC6-7EAF-D3616A172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2444750"/>
            <a:ext cx="3611562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baseline="0">
                <a:latin typeface="Garamond" panose="02020404030301010803" pitchFamily="18" charset="0"/>
              </a:rPr>
              <a:t>Biometanizátor</a:t>
            </a:r>
          </a:p>
          <a:p>
            <a:pPr algn="ctr"/>
            <a:endParaRPr lang="hu-HU" altLang="hu-HU" baseline="0">
              <a:latin typeface="Garamond" panose="02020404030301010803" pitchFamily="18" charset="0"/>
            </a:endParaRPr>
          </a:p>
          <a:p>
            <a:pPr algn="ctr"/>
            <a:endParaRPr lang="hu-HU" altLang="hu-HU" baseline="0">
              <a:latin typeface="Garamond" panose="02020404030301010803" pitchFamily="18" charset="0"/>
            </a:endParaRPr>
          </a:p>
          <a:p>
            <a:pPr algn="ctr"/>
            <a:endParaRPr lang="hu-HU" altLang="hu-HU" baseline="0">
              <a:latin typeface="Garamond" panose="02020404030301010803" pitchFamily="18" charset="0"/>
            </a:endParaRPr>
          </a:p>
          <a:p>
            <a:pPr algn="ctr"/>
            <a:endParaRPr lang="hu-HU" altLang="hu-HU" baseline="0">
              <a:latin typeface="Garamond" panose="02020404030301010803" pitchFamily="18" charset="0"/>
            </a:endParaRPr>
          </a:p>
          <a:p>
            <a:pPr algn="ctr"/>
            <a:endParaRPr lang="hu-HU" altLang="hu-HU" baseline="0">
              <a:latin typeface="Garamond" panose="02020404030301010803" pitchFamily="18" charset="0"/>
            </a:endParaRPr>
          </a:p>
          <a:p>
            <a:pPr algn="ctr"/>
            <a:endParaRPr lang="hu-HU" altLang="hu-HU" baseline="0">
              <a:latin typeface="Garamond" panose="02020404030301010803" pitchFamily="18" charset="0"/>
            </a:endParaRPr>
          </a:p>
          <a:p>
            <a:pPr algn="ctr"/>
            <a:endParaRPr lang="hu-HU" altLang="hu-HU" baseline="0">
              <a:latin typeface="Garamond" panose="02020404030301010803" pitchFamily="18" charset="0"/>
            </a:endParaRPr>
          </a:p>
          <a:p>
            <a:pPr algn="ctr"/>
            <a:endParaRPr lang="hu-HU" altLang="hu-HU" baseline="0">
              <a:latin typeface="Garamond" panose="02020404030301010803" pitchFamily="18" charset="0"/>
            </a:endParaRPr>
          </a:p>
          <a:p>
            <a:pPr algn="ctr"/>
            <a:endParaRPr lang="hu-HU" altLang="hu-HU" baseline="0">
              <a:latin typeface="Garamond" panose="02020404030301010803" pitchFamily="18" charset="0"/>
            </a:endParaRPr>
          </a:p>
          <a:p>
            <a:pPr algn="ctr"/>
            <a:endParaRPr lang="hu-HU" altLang="hu-HU" baseline="0">
              <a:latin typeface="Garamond" panose="02020404030301010803" pitchFamily="18" charset="0"/>
            </a:endParaRPr>
          </a:p>
          <a:p>
            <a:pPr algn="ctr"/>
            <a:r>
              <a:rPr lang="hu-HU" altLang="hu-HU" baseline="0">
                <a:latin typeface="Garamond" panose="02020404030301010803" pitchFamily="18" charset="0"/>
              </a:rPr>
              <a:t>Hidrogenotróf metanogének </a:t>
            </a:r>
          </a:p>
          <a:p>
            <a:pPr algn="ctr"/>
            <a:r>
              <a:rPr lang="hu-HU" altLang="hu-HU" baseline="0">
                <a:latin typeface="Garamond" panose="02020404030301010803" pitchFamily="18" charset="0"/>
              </a:rPr>
              <a:t>4 H</a:t>
            </a:r>
            <a:r>
              <a:rPr lang="hu-HU" altLang="hu-HU" baseline="-25000">
                <a:latin typeface="Garamond" panose="02020404030301010803" pitchFamily="18" charset="0"/>
              </a:rPr>
              <a:t>2</a:t>
            </a:r>
            <a:r>
              <a:rPr lang="hu-HU" altLang="hu-HU" baseline="0">
                <a:latin typeface="Garamond" panose="02020404030301010803" pitchFamily="18" charset="0"/>
              </a:rPr>
              <a:t> + CO</a:t>
            </a:r>
            <a:r>
              <a:rPr lang="hu-HU" altLang="hu-HU" baseline="-25000">
                <a:latin typeface="Garamond" panose="02020404030301010803" pitchFamily="18" charset="0"/>
              </a:rPr>
              <a:t>2</a:t>
            </a:r>
            <a:r>
              <a:rPr lang="hu-HU" altLang="hu-HU" baseline="0">
                <a:latin typeface="Garamond" panose="02020404030301010803" pitchFamily="18" charset="0"/>
              </a:rPr>
              <a:t> →  CH</a:t>
            </a:r>
            <a:r>
              <a:rPr lang="hu-HU" altLang="hu-HU" baseline="-25000">
                <a:latin typeface="Garamond" panose="02020404030301010803" pitchFamily="18" charset="0"/>
              </a:rPr>
              <a:t>4</a:t>
            </a:r>
            <a:r>
              <a:rPr lang="hu-HU" altLang="hu-HU" baseline="0">
                <a:latin typeface="Garamond" panose="02020404030301010803" pitchFamily="18" charset="0"/>
              </a:rPr>
              <a:t> + 2 H</a:t>
            </a:r>
            <a:r>
              <a:rPr lang="hu-HU" altLang="hu-HU" baseline="-25000">
                <a:latin typeface="Garamond" panose="02020404030301010803" pitchFamily="18" charset="0"/>
              </a:rPr>
              <a:t>2</a:t>
            </a:r>
            <a:r>
              <a:rPr lang="hu-HU" altLang="hu-HU" baseline="0">
                <a:latin typeface="Garamond" panose="02020404030301010803" pitchFamily="18" charset="0"/>
              </a:rPr>
              <a:t>O</a:t>
            </a:r>
            <a:endParaRPr lang="hu-HU" altLang="hu-HU"/>
          </a:p>
        </p:txBody>
      </p:sp>
      <p:pic>
        <p:nvPicPr>
          <p:cNvPr id="65566" name="Kép 20">
            <a:extLst>
              <a:ext uri="{FF2B5EF4-FFF2-40B4-BE49-F238E27FC236}">
                <a16:creationId xmlns:a16="http://schemas.microsoft.com/office/drawing/2014/main" id="{55DC66F7-C3D1-5CF6-55D5-87FD69C44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18500" r="51183" b="27950"/>
          <a:stretch>
            <a:fillRect/>
          </a:stretch>
        </p:blipFill>
        <p:spPr bwMode="auto">
          <a:xfrm>
            <a:off x="4371975" y="2816225"/>
            <a:ext cx="36163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67" name="Nyíl: jobbra mutató 21">
            <a:extLst>
              <a:ext uri="{FF2B5EF4-FFF2-40B4-BE49-F238E27FC236}">
                <a16:creationId xmlns:a16="http://schemas.microsoft.com/office/drawing/2014/main" id="{690C660C-4B74-72CA-2909-BD1F4908F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4984750"/>
            <a:ext cx="1228725" cy="287338"/>
          </a:xfrm>
          <a:prstGeom prst="rightArrow">
            <a:avLst>
              <a:gd name="adj1" fmla="val 50000"/>
              <a:gd name="adj2" fmla="val 50107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u-HU" altLang="hu-HU"/>
          </a:p>
        </p:txBody>
      </p:sp>
      <p:sp>
        <p:nvSpPr>
          <p:cNvPr id="65568" name="Szövegdoboz 22">
            <a:extLst>
              <a:ext uri="{FF2B5EF4-FFF2-40B4-BE49-F238E27FC236}">
                <a16:creationId xmlns:a16="http://schemas.microsoft.com/office/drawing/2014/main" id="{5EA969F2-92C3-FEDB-7368-59ABF1725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45025"/>
            <a:ext cx="51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baseline="0">
                <a:solidFill>
                  <a:srgbClr val="FF0000"/>
                </a:solidFill>
                <a:latin typeface="Garamond" panose="02020404030301010803" pitchFamily="18" charset="0"/>
              </a:rPr>
              <a:t>H</a:t>
            </a:r>
            <a:r>
              <a:rPr lang="hu-HU" altLang="hu-HU" baseline="-25000">
                <a:solidFill>
                  <a:srgbClr val="FF0000"/>
                </a:solidFill>
                <a:latin typeface="Garamond" panose="02020404030301010803" pitchFamily="18" charset="0"/>
              </a:rPr>
              <a:t>2</a:t>
            </a:r>
            <a:endParaRPr lang="hu-HU" altLang="hu-HU" baseline="-25000">
              <a:solidFill>
                <a:srgbClr val="FF0000"/>
              </a:solidFill>
            </a:endParaRPr>
          </a:p>
        </p:txBody>
      </p:sp>
      <p:sp>
        <p:nvSpPr>
          <p:cNvPr id="25" name="Nyíl: jobbra mutató 24">
            <a:extLst>
              <a:ext uri="{FF2B5EF4-FFF2-40B4-BE49-F238E27FC236}">
                <a16:creationId xmlns:a16="http://schemas.microsoft.com/office/drawing/2014/main" id="{AC92ECB7-81C1-E11E-263E-80338E96771F}"/>
              </a:ext>
            </a:extLst>
          </p:cNvPr>
          <p:cNvSpPr/>
          <p:nvPr/>
        </p:nvSpPr>
        <p:spPr bwMode="auto">
          <a:xfrm>
            <a:off x="2970213" y="3613150"/>
            <a:ext cx="1228725" cy="287338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599631D8-2DF3-A379-CE5D-9B669FAAFC1B}"/>
              </a:ext>
            </a:extLst>
          </p:cNvPr>
          <p:cNvSpPr txBox="1"/>
          <p:nvPr/>
        </p:nvSpPr>
        <p:spPr>
          <a:xfrm>
            <a:off x="2878138" y="3013075"/>
            <a:ext cx="1382712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baseline="0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~ 60 % CH</a:t>
            </a:r>
            <a:r>
              <a:rPr lang="hu-HU" baseline="-25000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4</a:t>
            </a:r>
          </a:p>
          <a:p>
            <a:pPr>
              <a:defRPr/>
            </a:pPr>
            <a:r>
              <a:rPr lang="hu-HU" baseline="0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~ 40 % CO</a:t>
            </a:r>
            <a:r>
              <a:rPr lang="hu-HU" baseline="-25000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2</a:t>
            </a:r>
          </a:p>
          <a:p>
            <a:pPr>
              <a:defRPr/>
            </a:pPr>
            <a:endParaRPr lang="hu-HU" baseline="-25000" dirty="0">
              <a:solidFill>
                <a:srgbClr val="FF0000"/>
              </a:solidFill>
            </a:endParaRPr>
          </a:p>
        </p:txBody>
      </p:sp>
      <p:sp>
        <p:nvSpPr>
          <p:cNvPr id="65571" name="Nyíl: jobbra mutató 26">
            <a:extLst>
              <a:ext uri="{FF2B5EF4-FFF2-40B4-BE49-F238E27FC236}">
                <a16:creationId xmlns:a16="http://schemas.microsoft.com/office/drawing/2014/main" id="{93495A41-9C7A-D7A7-B741-BEA9AF68E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9900" y="4167188"/>
            <a:ext cx="1230313" cy="287337"/>
          </a:xfrm>
          <a:prstGeom prst="rightArrow">
            <a:avLst>
              <a:gd name="adj1" fmla="val 50000"/>
              <a:gd name="adj2" fmla="val 50172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u-HU" altLang="hu-HU"/>
          </a:p>
        </p:txBody>
      </p:sp>
      <p:sp>
        <p:nvSpPr>
          <p:cNvPr id="65572" name="Szövegdoboz 27">
            <a:extLst>
              <a:ext uri="{FF2B5EF4-FFF2-40B4-BE49-F238E27FC236}">
                <a16:creationId xmlns:a16="http://schemas.microsoft.com/office/drawing/2014/main" id="{D8787480-E4BB-E934-885E-3A09AD4FC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3613150"/>
            <a:ext cx="13827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baseline="0" dirty="0">
                <a:solidFill>
                  <a:srgbClr val="C00000"/>
                </a:solidFill>
                <a:latin typeface="Garamond" panose="02020404030301010803" pitchFamily="18" charset="0"/>
              </a:rPr>
              <a:t>&gt; 85 % CH</a:t>
            </a:r>
            <a:r>
              <a:rPr lang="hu-HU" altLang="hu-HU" baseline="-25000" dirty="0">
                <a:solidFill>
                  <a:srgbClr val="C00000"/>
                </a:solidFill>
                <a:latin typeface="Garamond" panose="02020404030301010803" pitchFamily="18" charset="0"/>
              </a:rPr>
              <a:t>4</a:t>
            </a:r>
          </a:p>
          <a:p>
            <a:r>
              <a:rPr lang="hu-HU" altLang="hu-HU" baseline="0" dirty="0">
                <a:solidFill>
                  <a:srgbClr val="C00000"/>
                </a:solidFill>
                <a:latin typeface="Garamond" panose="02020404030301010803" pitchFamily="18" charset="0"/>
              </a:rPr>
              <a:t>&lt; 5 % CO</a:t>
            </a:r>
            <a:r>
              <a:rPr lang="hu-HU" altLang="hu-HU" baseline="-25000" dirty="0">
                <a:solidFill>
                  <a:srgbClr val="C00000"/>
                </a:solidFill>
                <a:latin typeface="Garamond" panose="02020404030301010803" pitchFamily="18" charset="0"/>
              </a:rPr>
              <a:t>2</a:t>
            </a:r>
          </a:p>
          <a:p>
            <a:endParaRPr lang="hu-HU" altLang="hu-HU" baseline="-25000" dirty="0">
              <a:solidFill>
                <a:srgbClr val="FF0000"/>
              </a:solidFill>
            </a:endParaRPr>
          </a:p>
        </p:txBody>
      </p:sp>
      <p:pic>
        <p:nvPicPr>
          <p:cNvPr id="65573" name="Kép 31" descr="A képen kültéri, gömb, talaj, repülőgép látható&#10;&#10;Automatikusan generált leírás">
            <a:extLst>
              <a:ext uri="{FF2B5EF4-FFF2-40B4-BE49-F238E27FC236}">
                <a16:creationId xmlns:a16="http://schemas.microsoft.com/office/drawing/2014/main" id="{D1637F56-0E5D-D268-CA66-A68B7BC9A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438" y="2043113"/>
            <a:ext cx="16795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74" name="Kép 35" descr="A képen kültéri, ég, síp, henger látható&#10;&#10;Automatikusan generált leírás">
            <a:extLst>
              <a:ext uri="{FF2B5EF4-FFF2-40B4-BE49-F238E27FC236}">
                <a16:creationId xmlns:a16="http://schemas.microsoft.com/office/drawing/2014/main" id="{68DAA38D-AE38-F588-418D-C0C5C3FE7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4" r="8020"/>
          <a:stretch>
            <a:fillRect/>
          </a:stretch>
        </p:blipFill>
        <p:spPr bwMode="auto">
          <a:xfrm>
            <a:off x="9478963" y="4254500"/>
            <a:ext cx="2459037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75" name="Szövegdoboz 36">
            <a:extLst>
              <a:ext uri="{FF2B5EF4-FFF2-40B4-BE49-F238E27FC236}">
                <a16:creationId xmlns:a16="http://schemas.microsoft.com/office/drawing/2014/main" id="{533B6140-512D-2126-22E3-D2F5495F9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225" y="1690688"/>
            <a:ext cx="1779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baseline="0">
                <a:latin typeface="Garamond" panose="02020404030301010803" pitchFamily="18" charset="0"/>
              </a:rPr>
              <a:t>Tárolás</a:t>
            </a:r>
            <a:endParaRPr lang="hu-HU" altLang="hu-HU"/>
          </a:p>
        </p:txBody>
      </p:sp>
      <p:sp>
        <p:nvSpPr>
          <p:cNvPr id="65576" name="Szövegdoboz 37">
            <a:extLst>
              <a:ext uri="{FF2B5EF4-FFF2-40B4-BE49-F238E27FC236}">
                <a16:creationId xmlns:a16="http://schemas.microsoft.com/office/drawing/2014/main" id="{959D3AAF-EBF1-A271-6CF9-6119EF27E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6413" y="3889375"/>
            <a:ext cx="2316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baseline="0">
                <a:latin typeface="Garamond" panose="02020404030301010803" pitchFamily="18" charset="0"/>
              </a:rPr>
              <a:t>Hálózatra táplálás</a:t>
            </a:r>
            <a:endParaRPr lang="hu-HU" altLang="hu-HU"/>
          </a:p>
        </p:txBody>
      </p:sp>
      <p:sp>
        <p:nvSpPr>
          <p:cNvPr id="65577" name="Szövegdoboz 1">
            <a:extLst>
              <a:ext uri="{FF2B5EF4-FFF2-40B4-BE49-F238E27FC236}">
                <a16:creationId xmlns:a16="http://schemas.microsoft.com/office/drawing/2014/main" id="{75120F2E-1A0B-C464-BCD9-49178CD85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5349875"/>
            <a:ext cx="15763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200">
                <a:solidFill>
                  <a:schemeClr val="bg1"/>
                </a:solidFill>
              </a:rPr>
              <a:t>Forrás: Sinóros-Szabó, 2024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F4238EF-BDFA-4CB8-1AEE-93EC3EC3E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6" t="25487" r="22565" b="19630"/>
          <a:stretch>
            <a:fillRect/>
          </a:stretch>
        </p:blipFill>
        <p:spPr bwMode="auto">
          <a:xfrm>
            <a:off x="6223000" y="2998788"/>
            <a:ext cx="1306513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illám 1">
            <a:extLst>
              <a:ext uri="{FF2B5EF4-FFF2-40B4-BE49-F238E27FC236}">
                <a16:creationId xmlns:a16="http://schemas.microsoft.com/office/drawing/2014/main" id="{0636530A-6614-912B-1AF7-63B1779C454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390650" y="4643438"/>
            <a:ext cx="912813" cy="1495425"/>
          </a:xfrm>
          <a:prstGeom prst="lightningBolt">
            <a:avLst/>
          </a:prstGeom>
          <a:gradFill rotWithShape="1">
            <a:gsLst>
              <a:gs pos="0">
                <a:srgbClr val="FFFF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u-HU" altLang="hu-HU"/>
          </a:p>
        </p:txBody>
      </p:sp>
      <p:pic>
        <p:nvPicPr>
          <p:cNvPr id="65580" name="Picture 9">
            <a:extLst>
              <a:ext uri="{FF2B5EF4-FFF2-40B4-BE49-F238E27FC236}">
                <a16:creationId xmlns:a16="http://schemas.microsoft.com/office/drawing/2014/main" id="{4DE94612-DDBA-73ED-8708-B9520878D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81" name="Kép 2">
            <a:extLst>
              <a:ext uri="{FF2B5EF4-FFF2-40B4-BE49-F238E27FC236}">
                <a16:creationId xmlns:a16="http://schemas.microsoft.com/office/drawing/2014/main" id="{27DAB55B-19DF-A6CA-ED5C-64FCFCB35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82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6CEB20FE-C73C-D051-0446-588E97AB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ia számának helye 1">
            <a:extLst>
              <a:ext uri="{FF2B5EF4-FFF2-40B4-BE49-F238E27FC236}">
                <a16:creationId xmlns:a16="http://schemas.microsoft.com/office/drawing/2014/main" id="{40ED9715-D3D8-1DCA-9125-07FB4020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1C845DF4-4700-41B7-9562-6217C14F4C2F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12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11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3" fill="hold" grpId="0" nodeType="click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11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73FECD7B-3F94-585D-EEC5-5794B7F5F3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 dirty="0"/>
              <a:t>Két fontos kérdés:</a:t>
            </a:r>
          </a:p>
        </p:txBody>
      </p:sp>
      <p:sp>
        <p:nvSpPr>
          <p:cNvPr id="82952" name="Rectangle 3">
            <a:extLst>
              <a:ext uri="{FF2B5EF4-FFF2-40B4-BE49-F238E27FC236}">
                <a16:creationId xmlns:a16="http://schemas.microsoft.com/office/drawing/2014/main" id="{29D82571-E05D-8FE1-5985-FBA8D3D1F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908050"/>
            <a:ext cx="10980738" cy="2160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hu-HU" altLang="hu-HU" sz="2000" baseline="0" dirty="0">
                <a:solidFill>
                  <a:schemeClr val="tx2"/>
                </a:solidFill>
                <a:latin typeface="Garamond" panose="02020404030301010803" pitchFamily="18" charset="0"/>
              </a:rPr>
              <a:t>I. Miért éri meg rengeteg energiát ölni vízbontásba?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hu-HU" altLang="hu-HU" sz="2000" baseline="0" dirty="0">
                <a:solidFill>
                  <a:schemeClr val="tx2"/>
                </a:solidFill>
                <a:latin typeface="Garamond" panose="02020404030301010803" pitchFamily="18" charset="0"/>
              </a:rPr>
              <a:t>    </a:t>
            </a:r>
            <a:r>
              <a:rPr lang="hu-HU" altLang="hu-HU" sz="2000" baseline="0" dirty="0">
                <a:latin typeface="Garamond" panose="02020404030301010803" pitchFamily="18" charset="0"/>
              </a:rPr>
              <a:t>Megújuló energia termelés (nap, szél) ingadozó.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hu-HU" altLang="hu-HU" sz="2000" baseline="0" dirty="0">
                <a:latin typeface="Garamond" panose="02020404030301010803" pitchFamily="18" charset="0"/>
              </a:rPr>
              <a:t>    A túltermelésből lehet vizet bontani!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hu-HU" altLang="hu-HU" sz="2000" baseline="0" dirty="0">
                <a:latin typeface="Garamond" panose="02020404030301010803" pitchFamily="18" charset="0"/>
              </a:rPr>
              <a:t>    A megtermelt </a:t>
            </a:r>
            <a:r>
              <a:rPr lang="hu-HU" altLang="hu-HU" sz="2000" baseline="0" dirty="0" err="1">
                <a:latin typeface="Garamond" panose="02020404030301010803" pitchFamily="18" charset="0"/>
              </a:rPr>
              <a:t>biometánt</a:t>
            </a:r>
            <a:r>
              <a:rPr lang="hu-HU" altLang="hu-HU" sz="2000" baseline="0" dirty="0">
                <a:latin typeface="Garamond" panose="02020404030301010803" pitchFamily="18" charset="0"/>
              </a:rPr>
              <a:t> alul termelésnél felhasználni.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hu-HU" altLang="hu-HU" sz="2000" baseline="0" dirty="0">
                <a:latin typeface="Garamond" panose="02020404030301010803" pitchFamily="18" charset="0"/>
              </a:rPr>
              <a:t>    „</a:t>
            </a:r>
            <a:r>
              <a:rPr lang="hu-HU" altLang="hu-HU" sz="2000" baseline="0" dirty="0" err="1">
                <a:latin typeface="Garamond" panose="02020404030301010803" pitchFamily="18" charset="0"/>
              </a:rPr>
              <a:t>Power</a:t>
            </a:r>
            <a:r>
              <a:rPr lang="hu-HU" altLang="hu-HU" sz="2000" baseline="0" dirty="0">
                <a:latin typeface="Garamond" panose="02020404030301010803" pitchFamily="18" charset="0"/>
              </a:rPr>
              <a:t> </a:t>
            </a:r>
            <a:r>
              <a:rPr lang="hu-HU" altLang="hu-HU" sz="2000" baseline="0" dirty="0" err="1">
                <a:latin typeface="Garamond" panose="02020404030301010803" pitchFamily="18" charset="0"/>
              </a:rPr>
              <a:t>to</a:t>
            </a:r>
            <a:r>
              <a:rPr lang="hu-HU" altLang="hu-HU" sz="2000" baseline="0" dirty="0">
                <a:latin typeface="Garamond" panose="02020404030301010803" pitchFamily="18" charset="0"/>
              </a:rPr>
              <a:t> </a:t>
            </a:r>
            <a:r>
              <a:rPr lang="hu-HU" altLang="hu-HU" sz="2000" baseline="0" dirty="0" err="1">
                <a:latin typeface="Garamond" panose="02020404030301010803" pitchFamily="18" charset="0"/>
              </a:rPr>
              <a:t>gas</a:t>
            </a:r>
            <a:r>
              <a:rPr lang="hu-HU" altLang="hu-HU" sz="2000" baseline="0" dirty="0">
                <a:latin typeface="Garamond" panose="02020404030301010803" pitchFamily="18" charset="0"/>
              </a:rPr>
              <a:t>”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hu-HU" altLang="hu-HU" sz="2000" baseline="0" dirty="0">
                <a:latin typeface="Garamond" panose="02020404030301010803" pitchFamily="18" charset="0"/>
              </a:rPr>
              <a:t>    „</a:t>
            </a:r>
            <a:r>
              <a:rPr lang="hu-HU" altLang="hu-HU" sz="2000" baseline="0" dirty="0" err="1">
                <a:latin typeface="Garamond" panose="02020404030301010803" pitchFamily="18" charset="0"/>
              </a:rPr>
              <a:t>Biometán</a:t>
            </a:r>
            <a:r>
              <a:rPr lang="hu-HU" altLang="hu-HU" sz="2000" baseline="0" dirty="0">
                <a:latin typeface="Garamond" panose="02020404030301010803" pitchFamily="18" charset="0"/>
              </a:rPr>
              <a:t> alapú </a:t>
            </a:r>
            <a:r>
              <a:rPr lang="hu-HU" altLang="hu-HU" sz="2000" baseline="0" dirty="0" err="1">
                <a:latin typeface="Garamond" panose="02020404030301010803" pitchFamily="18" charset="0"/>
              </a:rPr>
              <a:t>pszeudo</a:t>
            </a:r>
            <a:r>
              <a:rPr lang="hu-HU" altLang="hu-HU" sz="2000" baseline="0" dirty="0">
                <a:latin typeface="Garamond" panose="02020404030301010803" pitchFamily="18" charset="0"/>
              </a:rPr>
              <a:t>-akkumulátor”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hu-HU" altLang="hu-HU" sz="2000" baseline="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hu-HU" altLang="hu-HU" sz="2000" baseline="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hu-HU" altLang="hu-HU" sz="2000" baseline="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hu-HU" altLang="hu-HU" sz="2000" baseline="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hu-HU" altLang="hu-HU" sz="2000" baseline="0" dirty="0">
                <a:solidFill>
                  <a:schemeClr val="tx2"/>
                </a:solidFill>
                <a:latin typeface="Garamond" panose="02020404030301010803" pitchFamily="18" charset="0"/>
              </a:rPr>
              <a:t>II. Miért nem lehet a hidrogénnél megállni?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hu-HU" altLang="hu-HU" sz="2000" baseline="0" dirty="0">
                <a:solidFill>
                  <a:schemeClr val="tx2"/>
                </a:solidFill>
                <a:latin typeface="Garamond" panose="02020404030301010803" pitchFamily="18" charset="0"/>
              </a:rPr>
              <a:t>    </a:t>
            </a:r>
            <a:r>
              <a:rPr lang="hu-HU" altLang="hu-HU" sz="2000" baseline="0" dirty="0">
                <a:latin typeface="Garamond" panose="02020404030301010803" pitchFamily="18" charset="0"/>
              </a:rPr>
              <a:t>Rendkívül nehezen tárolható, fémeken is átdiffundál.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hu-HU" altLang="hu-HU" sz="2000" baseline="0" dirty="0">
                <a:latin typeface="Garamond" panose="02020404030301010803" pitchFamily="18" charset="0"/>
              </a:rPr>
              <a:t>  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hu-HU" altLang="hu-HU" sz="2000" baseline="0" dirty="0"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hu-HU" altLang="hu-HU" sz="2000" baseline="0" dirty="0">
                <a:solidFill>
                  <a:srgbClr val="C00000"/>
                </a:solidFill>
                <a:latin typeface="Garamond" panose="02020404030301010803" pitchFamily="18" charset="0"/>
              </a:rPr>
              <a:t>Konklúzió: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hu-HU" altLang="hu-HU" sz="2000" baseline="0" dirty="0">
                <a:solidFill>
                  <a:srgbClr val="C00000"/>
                </a:solidFill>
                <a:latin typeface="Garamond" panose="02020404030301010803" pitchFamily="18" charset="0"/>
              </a:rPr>
              <a:t>- A biogáz jól tárolható alternatív megújuló energiaforrás.</a:t>
            </a:r>
          </a:p>
          <a:p>
            <a:pPr marL="179388" indent="-179388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hu-HU" altLang="hu-HU" sz="2000" baseline="0" dirty="0">
                <a:solidFill>
                  <a:srgbClr val="C00000"/>
                </a:solidFill>
                <a:latin typeface="Garamond" panose="02020404030301010803" pitchFamily="18" charset="0"/>
              </a:rPr>
              <a:t>- A feljavított, értéknövelt biogáz (</a:t>
            </a:r>
            <a:r>
              <a:rPr lang="hu-HU" altLang="hu-HU" sz="2000" baseline="0" dirty="0" err="1">
                <a:solidFill>
                  <a:srgbClr val="C00000"/>
                </a:solidFill>
                <a:latin typeface="Garamond" panose="02020404030301010803" pitchFamily="18" charset="0"/>
              </a:rPr>
              <a:t>biometán</a:t>
            </a:r>
            <a:r>
              <a:rPr lang="hu-HU" altLang="hu-HU" sz="2000" baseline="0" dirty="0">
                <a:solidFill>
                  <a:srgbClr val="C00000"/>
                </a:solidFill>
                <a:latin typeface="Garamond" panose="02020404030301010803" pitchFamily="18" charset="0"/>
              </a:rPr>
              <a:t>) nagyobb energiatartalmú és a hálózatra táplálható, így felhasználása is rugalmasabb.</a:t>
            </a:r>
          </a:p>
        </p:txBody>
      </p:sp>
      <p:pic>
        <p:nvPicPr>
          <p:cNvPr id="66564" name="Kép 2" descr="A képen szöveg, Diagram, diagram, Betűtípus látható&#10;&#10;Automatikusan generált leírás">
            <a:extLst>
              <a:ext uri="{FF2B5EF4-FFF2-40B4-BE49-F238E27FC236}">
                <a16:creationId xmlns:a16="http://schemas.microsoft.com/office/drawing/2014/main" id="{B2F83E86-5992-707F-FDC4-BB217A6FA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5732" r="9462" b="2052"/>
          <a:stretch/>
        </p:blipFill>
        <p:spPr bwMode="auto">
          <a:xfrm>
            <a:off x="6851725" y="765175"/>
            <a:ext cx="47529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9">
            <a:extLst>
              <a:ext uri="{FF2B5EF4-FFF2-40B4-BE49-F238E27FC236}">
                <a16:creationId xmlns:a16="http://schemas.microsoft.com/office/drawing/2014/main" id="{2895186B-60A2-3C00-6096-08E902CDC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Kép 2">
            <a:extLst>
              <a:ext uri="{FF2B5EF4-FFF2-40B4-BE49-F238E27FC236}">
                <a16:creationId xmlns:a16="http://schemas.microsoft.com/office/drawing/2014/main" id="{88C7EB77-0988-725D-A13C-0A972E9C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DEA98469-842E-8E75-1B10-828818932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a számának helye 1">
            <a:extLst>
              <a:ext uri="{FF2B5EF4-FFF2-40B4-BE49-F238E27FC236}">
                <a16:creationId xmlns:a16="http://schemas.microsoft.com/office/drawing/2014/main" id="{FCE7D5AC-3E72-3CB7-A4A2-3EA55ADC7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B0255E83-CBB9-4FCA-AAEF-72B1B179A423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13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5C0406DB-D187-29A8-C34D-AE981535FDE5}"/>
              </a:ext>
            </a:extLst>
          </p:cNvPr>
          <p:cNvGrpSpPr/>
          <p:nvPr/>
        </p:nvGrpSpPr>
        <p:grpSpPr>
          <a:xfrm>
            <a:off x="7842323" y="332655"/>
            <a:ext cx="1619252" cy="2534369"/>
            <a:chOff x="7734299" y="332655"/>
            <a:chExt cx="1619252" cy="2534369"/>
          </a:xfrm>
        </p:grpSpPr>
        <p:sp>
          <p:nvSpPr>
            <p:cNvPr id="3" name="Téglalap 2">
              <a:extLst>
                <a:ext uri="{FF2B5EF4-FFF2-40B4-BE49-F238E27FC236}">
                  <a16:creationId xmlns:a16="http://schemas.microsoft.com/office/drawing/2014/main" id="{30E20AB0-8804-B5E8-9D62-E55DEE53D284}"/>
                </a:ext>
              </a:extLst>
            </p:cNvPr>
            <p:cNvSpPr/>
            <p:nvPr/>
          </p:nvSpPr>
          <p:spPr bwMode="auto">
            <a:xfrm>
              <a:off x="7734299" y="332655"/>
              <a:ext cx="828675" cy="2534369"/>
            </a:xfrm>
            <a:prstGeom prst="rect">
              <a:avLst/>
            </a:prstGeom>
            <a:solidFill>
              <a:srgbClr val="002060">
                <a:alpha val="10000"/>
              </a:srgb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sz="1800" b="1" i="0" u="none" strike="noStrike" cap="none" normalizeH="0" baseline="30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Túlterm</a:t>
              </a:r>
              <a:r>
                <a:rPr kumimoji="0" lang="hu-HU" sz="1800" b="1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.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hu-HU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hu-HU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hu-HU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hu-HU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hu-HU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" name="Téglalap 3">
              <a:extLst>
                <a:ext uri="{FF2B5EF4-FFF2-40B4-BE49-F238E27FC236}">
                  <a16:creationId xmlns:a16="http://schemas.microsoft.com/office/drawing/2014/main" id="{E7550E89-80C2-BCEA-8246-3C826DBC7173}"/>
                </a:ext>
              </a:extLst>
            </p:cNvPr>
            <p:cNvSpPr/>
            <p:nvPr/>
          </p:nvSpPr>
          <p:spPr bwMode="auto">
            <a:xfrm>
              <a:off x="8562975" y="332655"/>
              <a:ext cx="790576" cy="2534369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sz="1800" b="1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Hiány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hu-HU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hu-HU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hu-HU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hu-HU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hu-HU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8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78D40A51-E342-00EE-108B-CD89F87D0C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5813" y="476250"/>
            <a:ext cx="3529012" cy="719138"/>
          </a:xfrm>
        </p:spPr>
        <p:txBody>
          <a:bodyPr/>
          <a:lstStyle/>
          <a:p>
            <a:pPr eaLnBrk="1" hangingPunct="1"/>
            <a:r>
              <a:rPr lang="hu-HU" altLang="hu-HU" sz="3500" b="1"/>
              <a:t>I. BIOGÁZ</a:t>
            </a:r>
            <a:endParaRPr lang="hu-HU" altLang="hu-HU" sz="4000" b="1"/>
          </a:p>
        </p:txBody>
      </p:sp>
      <p:pic>
        <p:nvPicPr>
          <p:cNvPr id="67587" name="Picture 2" descr="https://lh3.googleusercontent.com/-qisQE2nM67c/Su68rVPQ65I/AAAAAAAAAEQ/A3fC35WsHB4/s912/IMG_0524.JPG">
            <a:extLst>
              <a:ext uri="{FF2B5EF4-FFF2-40B4-BE49-F238E27FC236}">
                <a16:creationId xmlns:a16="http://schemas.microsoft.com/office/drawing/2014/main" id="{4F3C7C87-FE6C-045B-221D-D276C2588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4" t="18925"/>
          <a:stretch>
            <a:fillRect/>
          </a:stretch>
        </p:blipFill>
        <p:spPr bwMode="auto">
          <a:xfrm>
            <a:off x="839788" y="1830388"/>
            <a:ext cx="50228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902360-5D2C-B77B-DD90-9EF9EF4BB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76250"/>
            <a:ext cx="5491163" cy="71913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hu-HU" altLang="hu-HU" sz="3500" kern="0" baseline="0" dirty="0"/>
              <a:t>II.  MIKROBIÁLIS ÜZEMANYAG CELLÁK</a:t>
            </a:r>
          </a:p>
        </p:txBody>
      </p:sp>
      <p:pic>
        <p:nvPicPr>
          <p:cNvPr id="67589" name="Kép 6" descr="A képen gép, Elektromos vezetékek, kábel, Elektrontechnika látható&#10;&#10;Automatikusan generált leírás">
            <a:extLst>
              <a:ext uri="{FF2B5EF4-FFF2-40B4-BE49-F238E27FC236}">
                <a16:creationId xmlns:a16="http://schemas.microsoft.com/office/drawing/2014/main" id="{DCE9CB57-9A96-F9D8-5FCA-E9E09A862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 b="4321"/>
          <a:stretch>
            <a:fillRect/>
          </a:stretch>
        </p:blipFill>
        <p:spPr bwMode="auto">
          <a:xfrm>
            <a:off x="6124575" y="1830388"/>
            <a:ext cx="4940300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9">
            <a:extLst>
              <a:ext uri="{FF2B5EF4-FFF2-40B4-BE49-F238E27FC236}">
                <a16:creationId xmlns:a16="http://schemas.microsoft.com/office/drawing/2014/main" id="{C99DFE10-905B-0471-4006-5BEC382CF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Kép 2">
            <a:extLst>
              <a:ext uri="{FF2B5EF4-FFF2-40B4-BE49-F238E27FC236}">
                <a16:creationId xmlns:a16="http://schemas.microsoft.com/office/drawing/2014/main" id="{56AA3017-5B47-AB9B-5847-320C50B6F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B1AC60DD-5FDA-F5E8-C106-62FFB0D21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a számának helye 1">
            <a:extLst>
              <a:ext uri="{FF2B5EF4-FFF2-40B4-BE49-F238E27FC236}">
                <a16:creationId xmlns:a16="http://schemas.microsoft.com/office/drawing/2014/main" id="{EED1ED8F-13ED-A7E1-FC77-E1A441BBD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C19B724A-98A3-4C20-8BFE-5F9122C7849B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14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E1886FE4-912E-9B4B-DFAA-A8BA0620C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Mikrobiális üzemanyagcellák</a:t>
            </a:r>
          </a:p>
        </p:txBody>
      </p:sp>
      <p:pic>
        <p:nvPicPr>
          <p:cNvPr id="68611" name="Tartalom helye 3">
            <a:extLst>
              <a:ext uri="{FF2B5EF4-FFF2-40B4-BE49-F238E27FC236}">
                <a16:creationId xmlns:a16="http://schemas.microsoft.com/office/drawing/2014/main" id="{10DFF315-18DB-C33A-0BF5-D9F622569A0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53"/>
          <a:stretch>
            <a:fillRect/>
          </a:stretch>
        </p:blipFill>
        <p:spPr bwMode="auto">
          <a:xfrm>
            <a:off x="285750" y="908050"/>
            <a:ext cx="5905500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E3775D25-987E-D80B-DC97-AA27F1DCF9FE}"/>
              </a:ext>
            </a:extLst>
          </p:cNvPr>
          <p:cNvSpPr txBox="1"/>
          <p:nvPr/>
        </p:nvSpPr>
        <p:spPr>
          <a:xfrm>
            <a:off x="6527800" y="1727200"/>
            <a:ext cx="5126038" cy="1784350"/>
          </a:xfrm>
          <a:prstGeom prst="rect">
            <a:avLst/>
          </a:prstGeom>
          <a:solidFill>
            <a:schemeClr val="bg1"/>
          </a:solidFill>
          <a:ln w="19050">
            <a:solidFill>
              <a:sysClr val="windowText" lastClr="000000"/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200" kern="0" baseline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Anódtér – Oxigén mentes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200" b="0" kern="0" baseline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Az ún. exoelektrogén mikrobák szerves anyagot oxidálnak, és az innen származó elektronokat az anód felületére transzportálják.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F5B82AB-58D4-DD71-C6DF-A1F62D3811DC}"/>
              </a:ext>
            </a:extLst>
          </p:cNvPr>
          <p:cNvSpPr txBox="1"/>
          <p:nvPr/>
        </p:nvSpPr>
        <p:spPr>
          <a:xfrm>
            <a:off x="6527800" y="3775075"/>
            <a:ext cx="5126038" cy="1108075"/>
          </a:xfrm>
          <a:prstGeom prst="rect">
            <a:avLst/>
          </a:prstGeom>
          <a:solidFill>
            <a:srgbClr val="FFFFCC"/>
          </a:solidFill>
          <a:ln w="19050">
            <a:solidFill>
              <a:sysClr val="windowText" lastClr="000000"/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200" kern="0" baseline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Katódtér – Aerob (oldott oxigén elérhető)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200" b="0" kern="0" baseline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Az anódtértől membránnal van elválasztva. Katód felületén katalizátor – pl. platina.</a:t>
            </a:r>
          </a:p>
        </p:txBody>
      </p:sp>
      <p:pic>
        <p:nvPicPr>
          <p:cNvPr id="68614" name="Picture 9">
            <a:extLst>
              <a:ext uri="{FF2B5EF4-FFF2-40B4-BE49-F238E27FC236}">
                <a16:creationId xmlns:a16="http://schemas.microsoft.com/office/drawing/2014/main" id="{BB4184FE-E413-6466-FEC1-9FEE28608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Kép 2">
            <a:extLst>
              <a:ext uri="{FF2B5EF4-FFF2-40B4-BE49-F238E27FC236}">
                <a16:creationId xmlns:a16="http://schemas.microsoft.com/office/drawing/2014/main" id="{12BBB266-2086-A567-56E5-9966DCC6E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916DEC2F-0DE4-B60E-EA0C-5E661FDBB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a számának helye 1">
            <a:extLst>
              <a:ext uri="{FF2B5EF4-FFF2-40B4-BE49-F238E27FC236}">
                <a16:creationId xmlns:a16="http://schemas.microsoft.com/office/drawing/2014/main" id="{9B86E170-C0D0-FEE4-F19E-5A290D2D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0B93DD02-7833-4776-86B1-8DC8254C6A1C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15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BD1A7A38-A7B2-DF38-CAC6-E43B8E9F95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Exoelektrogén baktériumok</a:t>
            </a:r>
          </a:p>
        </p:txBody>
      </p:sp>
      <p:pic>
        <p:nvPicPr>
          <p:cNvPr id="69635" name="Kép 2">
            <a:extLst>
              <a:ext uri="{FF2B5EF4-FFF2-40B4-BE49-F238E27FC236}">
                <a16:creationId xmlns:a16="http://schemas.microsoft.com/office/drawing/2014/main" id="{2BAC17F9-CB94-78CC-DB71-8054271D8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990600"/>
            <a:ext cx="33686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3">
            <a:extLst>
              <a:ext uri="{FF2B5EF4-FFF2-40B4-BE49-F238E27FC236}">
                <a16:creationId xmlns:a16="http://schemas.microsoft.com/office/drawing/2014/main" id="{E74D94AE-5C2B-AEA4-F961-AD995EB65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068388"/>
            <a:ext cx="68040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600" baseline="0">
                <a:solidFill>
                  <a:schemeClr val="tx2"/>
                </a:solidFill>
                <a:latin typeface="Garamond" panose="02020404030301010803" pitchFamily="18" charset="0"/>
              </a:rPr>
              <a:t>Pl. </a:t>
            </a:r>
            <a:r>
              <a:rPr lang="hu-HU" altLang="hu-HU" sz="2600" i="1" baseline="0">
                <a:solidFill>
                  <a:schemeClr val="tx2"/>
                </a:solidFill>
                <a:latin typeface="Garamond" panose="02020404030301010803" pitchFamily="18" charset="0"/>
              </a:rPr>
              <a:t>Shewanella, Geobacter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15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400" baseline="0">
                <a:solidFill>
                  <a:schemeClr val="tx2"/>
                </a:solidFill>
                <a:latin typeface="Garamond" panose="02020404030301010803" pitchFamily="18" charset="0"/>
              </a:rPr>
              <a:t>Természetes környezetükben képesek szilárd anyagot (fém-oxidokat) „lélegezni” (redukálni)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15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400" baseline="0">
                <a:solidFill>
                  <a:schemeClr val="tx2"/>
                </a:solidFill>
                <a:latin typeface="Garamond" panose="02020404030301010803" pitchFamily="18" charset="0"/>
              </a:rPr>
              <a:t>Elektromos vezető nyúlványok/pilusok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600" baseline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69637" name="Kép 5">
            <a:extLst>
              <a:ext uri="{FF2B5EF4-FFF2-40B4-BE49-F238E27FC236}">
                <a16:creationId xmlns:a16="http://schemas.microsoft.com/office/drawing/2014/main" id="{58CF051A-DA71-7091-A6D9-ABBE76173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4" t="17451" r="28146" b="44768"/>
          <a:stretch>
            <a:fillRect/>
          </a:stretch>
        </p:blipFill>
        <p:spPr bwMode="auto">
          <a:xfrm>
            <a:off x="2135188" y="3121025"/>
            <a:ext cx="336867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9">
            <a:extLst>
              <a:ext uri="{FF2B5EF4-FFF2-40B4-BE49-F238E27FC236}">
                <a16:creationId xmlns:a16="http://schemas.microsoft.com/office/drawing/2014/main" id="{8BC171EB-7805-5C29-D500-4257AF37A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Kép 2">
            <a:extLst>
              <a:ext uri="{FF2B5EF4-FFF2-40B4-BE49-F238E27FC236}">
                <a16:creationId xmlns:a16="http://schemas.microsoft.com/office/drawing/2014/main" id="{56505296-3A97-A743-C2DB-B9BA4DD80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A7110C22-46D3-42BA-7880-2B5C44B9E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a számának helye 1">
            <a:extLst>
              <a:ext uri="{FF2B5EF4-FFF2-40B4-BE49-F238E27FC236}">
                <a16:creationId xmlns:a16="http://schemas.microsoft.com/office/drawing/2014/main" id="{BA0EA610-D3CE-92EC-7EFD-D19F0950D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65779E68-B127-4101-9F99-ED452D81E0F2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16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  <p:sp>
        <p:nvSpPr>
          <p:cNvPr id="69642" name="Szövegdoboz 2">
            <a:extLst>
              <a:ext uri="{FF2B5EF4-FFF2-40B4-BE49-F238E27FC236}">
                <a16:creationId xmlns:a16="http://schemas.microsoft.com/office/drawing/2014/main" id="{F2E106BD-D6EF-BDB1-60EE-D4FEF5E1A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9113" y="5665788"/>
            <a:ext cx="17335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hu-HU" altLang="hu-HU" sz="1200">
                <a:solidFill>
                  <a:schemeClr val="bg1"/>
                </a:solidFill>
              </a:rPr>
              <a:t>Forrás: </a:t>
            </a:r>
            <a:r>
              <a:rPr lang="en-US" altLang="hu-HU" sz="1200">
                <a:solidFill>
                  <a:schemeClr val="bg1"/>
                </a:solidFill>
              </a:rPr>
              <a:t>Bencheikh</a:t>
            </a:r>
            <a:r>
              <a:rPr lang="hu-HU" altLang="hu-HU" sz="1200">
                <a:solidFill>
                  <a:schemeClr val="bg1"/>
                </a:solidFill>
              </a:rPr>
              <a:t>, </a:t>
            </a:r>
            <a:r>
              <a:rPr lang="en-US" altLang="hu-HU" sz="1200">
                <a:solidFill>
                  <a:schemeClr val="bg1"/>
                </a:solidFill>
              </a:rPr>
              <a:t>Are</a:t>
            </a:r>
            <a:r>
              <a:rPr lang="hu-HU" altLang="hu-HU" sz="1200">
                <a:solidFill>
                  <a:schemeClr val="bg1"/>
                </a:solidFill>
              </a:rPr>
              <a:t>n 2006</a:t>
            </a:r>
          </a:p>
        </p:txBody>
      </p:sp>
      <p:sp>
        <p:nvSpPr>
          <p:cNvPr id="69643" name="Szövegdoboz 3">
            <a:extLst>
              <a:ext uri="{FF2B5EF4-FFF2-40B4-BE49-F238E27FC236}">
                <a16:creationId xmlns:a16="http://schemas.microsoft.com/office/drawing/2014/main" id="{565AFC01-A101-3B27-B7CB-1508F71F0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425" y="5754688"/>
            <a:ext cx="17335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200"/>
              <a:t>Forrás: Pirbadian et al, 2014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1FA8817A-32CC-F584-B754-5BE8083984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Mikrobiális üzemanyagcellák</a:t>
            </a:r>
          </a:p>
        </p:txBody>
      </p:sp>
      <p:pic>
        <p:nvPicPr>
          <p:cNvPr id="70659" name="Kép 3">
            <a:extLst>
              <a:ext uri="{FF2B5EF4-FFF2-40B4-BE49-F238E27FC236}">
                <a16:creationId xmlns:a16="http://schemas.microsoft.com/office/drawing/2014/main" id="{A9E4D4A3-52C3-D059-F191-2CCCF51C8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t="5402" r="10474" b="16449"/>
          <a:stretch>
            <a:fillRect/>
          </a:stretch>
        </p:blipFill>
        <p:spPr bwMode="auto">
          <a:xfrm>
            <a:off x="1516063" y="2049463"/>
            <a:ext cx="38766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Kép 6">
            <a:extLst>
              <a:ext uri="{FF2B5EF4-FFF2-40B4-BE49-F238E27FC236}">
                <a16:creationId xmlns:a16="http://schemas.microsoft.com/office/drawing/2014/main" id="{671A63A4-A7F7-7A06-0F24-CA9A785FD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9" t="9686" r="3133" b="10695"/>
          <a:stretch>
            <a:fillRect/>
          </a:stretch>
        </p:blipFill>
        <p:spPr bwMode="auto">
          <a:xfrm>
            <a:off x="6191250" y="2392363"/>
            <a:ext cx="23256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Rectangle 3">
            <a:extLst>
              <a:ext uri="{FF2B5EF4-FFF2-40B4-BE49-F238E27FC236}">
                <a16:creationId xmlns:a16="http://schemas.microsoft.com/office/drawing/2014/main" id="{B5147D17-0FE5-4F05-4579-CE0DE4934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1116013"/>
            <a:ext cx="88534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600" baseline="0">
                <a:solidFill>
                  <a:schemeClr val="tx2"/>
                </a:solidFill>
                <a:latin typeface="Garamond" panose="02020404030301010803" pitchFamily="18" charset="0"/>
              </a:rPr>
              <a:t>Két elektródterű cella                            Légkatódos cellák</a:t>
            </a:r>
            <a:endParaRPr lang="hu-HU" altLang="hu-HU" sz="24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600" baseline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70662" name="Kép 3" descr="A képen kábel, elektronika, Orvosi felszerelés, Elektromos vezetékek látható&#10;&#10;Automatikusan generált leírás">
            <a:extLst>
              <a:ext uri="{FF2B5EF4-FFF2-40B4-BE49-F238E27FC236}">
                <a16:creationId xmlns:a16="http://schemas.microsoft.com/office/drawing/2014/main" id="{A744ED02-24A3-BCA1-0764-998E4A026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" b="24800"/>
          <a:stretch>
            <a:fillRect/>
          </a:stretch>
        </p:blipFill>
        <p:spPr bwMode="auto">
          <a:xfrm>
            <a:off x="8489950" y="1833563"/>
            <a:ext cx="2508250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9">
            <a:extLst>
              <a:ext uri="{FF2B5EF4-FFF2-40B4-BE49-F238E27FC236}">
                <a16:creationId xmlns:a16="http://schemas.microsoft.com/office/drawing/2014/main" id="{5BE6C851-58FB-4CE4-7EE8-222174FC2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Kép 2">
            <a:extLst>
              <a:ext uri="{FF2B5EF4-FFF2-40B4-BE49-F238E27FC236}">
                <a16:creationId xmlns:a16="http://schemas.microsoft.com/office/drawing/2014/main" id="{4D32DE92-AA82-0C89-6EC5-4E1024A82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C52F9436-D505-649C-AC35-9C64A24F2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a számának helye 1">
            <a:extLst>
              <a:ext uri="{FF2B5EF4-FFF2-40B4-BE49-F238E27FC236}">
                <a16:creationId xmlns:a16="http://schemas.microsoft.com/office/drawing/2014/main" id="{57E49F73-D38A-1136-A350-CC2504B4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1695E55E-CD46-4906-AAC6-A7265F6467E6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17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B3313569-870C-BC26-CE01-F1AD24584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Alkalmazás I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F407BF4C-4B62-59A1-CE83-4AE0DEE12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958850"/>
            <a:ext cx="110172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3300" baseline="0">
                <a:solidFill>
                  <a:schemeClr val="tx2"/>
                </a:solidFill>
                <a:latin typeface="Garamond" panose="02020404030301010803" pitchFamily="18" charset="0"/>
              </a:rPr>
              <a:t>Kis teljesítményigényű fogyasztók elektromos ellátása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10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600" baseline="0">
                <a:latin typeface="Garamond" panose="02020404030301010803" pitchFamily="18" charset="0"/>
              </a:rPr>
              <a:t>Alacsony feszültség értékek (0,3-0,8 V)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600" baseline="0">
                <a:latin typeface="Garamond" panose="02020404030301010803" pitchFamily="18" charset="0"/>
              </a:rPr>
              <a:t>Kis teljesítmény (&lt; 1000 W/m</a:t>
            </a:r>
            <a:r>
              <a:rPr lang="hu-HU" altLang="hu-HU" sz="2600">
                <a:latin typeface="Garamond" panose="02020404030301010803" pitchFamily="18" charset="0"/>
              </a:rPr>
              <a:t>3</a:t>
            </a:r>
            <a:r>
              <a:rPr lang="hu-HU" altLang="hu-HU" sz="2600" baseline="0">
                <a:latin typeface="Garamond" panose="02020404030301010803" pitchFamily="18" charset="0"/>
              </a:rPr>
              <a:t>)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6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6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600" baseline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71684" name="Kép 2">
            <a:extLst>
              <a:ext uri="{FF2B5EF4-FFF2-40B4-BE49-F238E27FC236}">
                <a16:creationId xmlns:a16="http://schemas.microsoft.com/office/drawing/2014/main" id="{A6A6F3C2-6A79-B1C6-D79D-569FB110A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2636838"/>
            <a:ext cx="48752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Szövegdoboz 3">
            <a:extLst>
              <a:ext uri="{FF2B5EF4-FFF2-40B4-BE49-F238E27FC236}">
                <a16:creationId xmlns:a16="http://schemas.microsoft.com/office/drawing/2014/main" id="{946AD108-F4EE-B831-9285-2BBBF33C7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4488" y="5722938"/>
            <a:ext cx="13938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200" b="0">
                <a:solidFill>
                  <a:schemeClr val="bg1"/>
                </a:solidFill>
              </a:rPr>
              <a:t>Forrás: Tender</a:t>
            </a:r>
            <a:r>
              <a:rPr lang="hu-HU" altLang="hu-HU" b="0">
                <a:solidFill>
                  <a:schemeClr val="bg1"/>
                </a:solidFill>
              </a:rPr>
              <a:t> </a:t>
            </a:r>
            <a:r>
              <a:rPr lang="hu-HU" altLang="hu-HU" sz="1200" b="0">
                <a:solidFill>
                  <a:schemeClr val="bg1"/>
                </a:solidFill>
              </a:rPr>
              <a:t>et al. 2008</a:t>
            </a:r>
          </a:p>
        </p:txBody>
      </p:sp>
      <p:pic>
        <p:nvPicPr>
          <p:cNvPr id="71686" name="Kép 5" descr="A képen fedett pályás, mosdókagyló, Vizes berendezés, csap látható&#10;&#10;Automatikusan generált leírás">
            <a:extLst>
              <a:ext uri="{FF2B5EF4-FFF2-40B4-BE49-F238E27FC236}">
                <a16:creationId xmlns:a16="http://schemas.microsoft.com/office/drawing/2014/main" id="{2D391594-7CAE-D031-6F57-555830623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2636838"/>
            <a:ext cx="49625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Szövegdoboz 6">
            <a:extLst>
              <a:ext uri="{FF2B5EF4-FFF2-40B4-BE49-F238E27FC236}">
                <a16:creationId xmlns:a16="http://schemas.microsoft.com/office/drawing/2014/main" id="{37BDED47-508D-0904-5080-CAF309D2F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8850" y="5784850"/>
            <a:ext cx="13954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200" b="0"/>
              <a:t>Forrás: Bristol University</a:t>
            </a:r>
          </a:p>
        </p:txBody>
      </p:sp>
      <p:pic>
        <p:nvPicPr>
          <p:cNvPr id="71688" name="Picture 9">
            <a:extLst>
              <a:ext uri="{FF2B5EF4-FFF2-40B4-BE49-F238E27FC236}">
                <a16:creationId xmlns:a16="http://schemas.microsoft.com/office/drawing/2014/main" id="{ECB9E472-BED6-B574-0D24-5BE2CE852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Kép 2">
            <a:extLst>
              <a:ext uri="{FF2B5EF4-FFF2-40B4-BE49-F238E27FC236}">
                <a16:creationId xmlns:a16="http://schemas.microsoft.com/office/drawing/2014/main" id="{F62DA643-E30F-20FE-794B-F61B55BC2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0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3911F541-7B55-B664-9CDA-A09697FE5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a számának helye 1">
            <a:extLst>
              <a:ext uri="{FF2B5EF4-FFF2-40B4-BE49-F238E27FC236}">
                <a16:creationId xmlns:a16="http://schemas.microsoft.com/office/drawing/2014/main" id="{D0DBBDDD-AFA1-6F7A-BA48-4EC818C75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75B41F17-48EB-4F07-A6E2-FC761A16B61B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18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0A3AB3E8-CA30-0A45-8C28-FB8EE92E7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Alkalmazás II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625760A9-1936-A92E-5D21-9FF05E55C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922338"/>
            <a:ext cx="110172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3300" baseline="0">
                <a:solidFill>
                  <a:schemeClr val="tx2"/>
                </a:solidFill>
                <a:latin typeface="Garamond" panose="02020404030301010803" pitchFamily="18" charset="0"/>
              </a:rPr>
              <a:t>Költséghatékony szennyvíztisztítás/hulladékkezelés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10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600" baseline="0">
                <a:latin typeface="Garamond" panose="02020404030301010803" pitchFamily="18" charset="0"/>
              </a:rPr>
              <a:t>Hatékony szervesanyag elimináció (90%) + energia nyereség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600" baseline="0">
                <a:latin typeface="Garamond" panose="02020404030301010803" pitchFamily="18" charset="0"/>
              </a:rPr>
              <a:t>Kis térfogatáram, nagy szervesanyag tartalmú szennyvíz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6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6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600" baseline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72708" name="Szövegdoboz 3">
            <a:extLst>
              <a:ext uri="{FF2B5EF4-FFF2-40B4-BE49-F238E27FC236}">
                <a16:creationId xmlns:a16="http://schemas.microsoft.com/office/drawing/2014/main" id="{4106DFC9-D8AA-0B55-9D3A-CB3A36FFB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4488" y="5694363"/>
            <a:ext cx="13938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200" b="0">
                <a:solidFill>
                  <a:schemeClr val="bg1"/>
                </a:solidFill>
              </a:rPr>
              <a:t>Forrás: Tender</a:t>
            </a:r>
            <a:r>
              <a:rPr lang="hu-HU" altLang="hu-HU" b="0">
                <a:solidFill>
                  <a:schemeClr val="bg1"/>
                </a:solidFill>
              </a:rPr>
              <a:t> </a:t>
            </a:r>
            <a:r>
              <a:rPr lang="hu-HU" altLang="hu-HU" sz="1200" b="0">
                <a:solidFill>
                  <a:schemeClr val="bg1"/>
                </a:solidFill>
              </a:rPr>
              <a:t>et al. 2008</a:t>
            </a:r>
          </a:p>
        </p:txBody>
      </p:sp>
      <p:sp>
        <p:nvSpPr>
          <p:cNvPr id="72709" name="Szövegdoboz 6">
            <a:extLst>
              <a:ext uri="{FF2B5EF4-FFF2-40B4-BE49-F238E27FC236}">
                <a16:creationId xmlns:a16="http://schemas.microsoft.com/office/drawing/2014/main" id="{6E5254BF-E8C0-6ECD-BB87-2C276D6F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3788" y="5754688"/>
            <a:ext cx="13954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200" b="0">
                <a:solidFill>
                  <a:schemeClr val="bg1"/>
                </a:solidFill>
              </a:rPr>
              <a:t>Forrás: Bristol University</a:t>
            </a:r>
          </a:p>
        </p:txBody>
      </p:sp>
      <p:pic>
        <p:nvPicPr>
          <p:cNvPr id="72710" name="Kép 2" descr="A képen fedett pályás, gyár, ipar, polc látható&#10;&#10;Automatikusan generált leírás">
            <a:extLst>
              <a:ext uri="{FF2B5EF4-FFF2-40B4-BE49-F238E27FC236}">
                <a16:creationId xmlns:a16="http://schemas.microsoft.com/office/drawing/2014/main" id="{F2277430-86DD-F2D7-B16B-6400495BB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2827" r="11662" b="11288"/>
          <a:stretch>
            <a:fillRect/>
          </a:stretch>
        </p:blipFill>
        <p:spPr bwMode="auto">
          <a:xfrm>
            <a:off x="1195388" y="2566988"/>
            <a:ext cx="425132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Kép 4">
            <a:extLst>
              <a:ext uri="{FF2B5EF4-FFF2-40B4-BE49-F238E27FC236}">
                <a16:creationId xmlns:a16="http://schemas.microsoft.com/office/drawing/2014/main" id="{6FA9D98E-815C-5EB4-8331-B505569CA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2566988"/>
            <a:ext cx="4494213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9">
            <a:extLst>
              <a:ext uri="{FF2B5EF4-FFF2-40B4-BE49-F238E27FC236}">
                <a16:creationId xmlns:a16="http://schemas.microsoft.com/office/drawing/2014/main" id="{07378B27-CA12-FE34-D8B5-A3B5CA0E4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Kép 2">
            <a:extLst>
              <a:ext uri="{FF2B5EF4-FFF2-40B4-BE49-F238E27FC236}">
                <a16:creationId xmlns:a16="http://schemas.microsoft.com/office/drawing/2014/main" id="{1DEAC275-7671-FBC6-5FE0-7A5C03055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4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57891893-7704-2475-F74D-CF88C81D9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a számának helye 1">
            <a:extLst>
              <a:ext uri="{FF2B5EF4-FFF2-40B4-BE49-F238E27FC236}">
                <a16:creationId xmlns:a16="http://schemas.microsoft.com/office/drawing/2014/main" id="{8480096C-403D-5A79-E1C0-4D375725D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4622ADE5-D15B-424D-890C-50CCAC2CFC6C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19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A1438DDA-A787-EEF0-D768-A3D1B0D00B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Fermentációs biotechnológia</a:t>
            </a:r>
          </a:p>
        </p:txBody>
      </p:sp>
      <p:pic>
        <p:nvPicPr>
          <p:cNvPr id="55299" name="Picture 9">
            <a:extLst>
              <a:ext uri="{FF2B5EF4-FFF2-40B4-BE49-F238E27FC236}">
                <a16:creationId xmlns:a16="http://schemas.microsoft.com/office/drawing/2014/main" id="{59EA51FF-B79F-E9AD-C794-D251C0479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Kép 2">
            <a:extLst>
              <a:ext uri="{FF2B5EF4-FFF2-40B4-BE49-F238E27FC236}">
                <a16:creationId xmlns:a16="http://schemas.microsoft.com/office/drawing/2014/main" id="{FAABF275-1B32-C705-0009-1291C1FE8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FBE7C898-B117-A8DC-9E4D-807D1EB53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a számának helye 1">
            <a:extLst>
              <a:ext uri="{FF2B5EF4-FFF2-40B4-BE49-F238E27FC236}">
                <a16:creationId xmlns:a16="http://schemas.microsoft.com/office/drawing/2014/main" id="{8C9E62CA-4C09-6374-2296-87FCBBAA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562EBF81-949F-47AF-B7E8-DB8A7C634441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2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  <p:sp>
        <p:nvSpPr>
          <p:cNvPr id="55303" name="Téglalap 6">
            <a:extLst>
              <a:ext uri="{FF2B5EF4-FFF2-40B4-BE49-F238E27FC236}">
                <a16:creationId xmlns:a16="http://schemas.microsoft.com/office/drawing/2014/main" id="{755534C2-B107-0AF2-470D-68B89DE25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6538" y="1046163"/>
            <a:ext cx="3817937" cy="4903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u-HU" altLang="hu-HU"/>
          </a:p>
        </p:txBody>
      </p:sp>
      <p:pic>
        <p:nvPicPr>
          <p:cNvPr id="55304" name="Picture 2" descr="figure 26-16">
            <a:extLst>
              <a:ext uri="{FF2B5EF4-FFF2-40B4-BE49-F238E27FC236}">
                <a16:creationId xmlns:a16="http://schemas.microsoft.com/office/drawing/2014/main" id="{A7A5E4A7-90E8-326C-BD18-76ACDF8B1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557338"/>
            <a:ext cx="4284662" cy="3997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E82C4AEA-91DE-AB14-5CD4-C272AEF42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046163"/>
            <a:ext cx="4081463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hu-HU" altLang="hu-HU" sz="2600" kern="0" baseline="0" dirty="0"/>
              <a:t>Bioreaktor/</a:t>
            </a:r>
            <a:r>
              <a:rPr lang="hu-HU" altLang="hu-HU" sz="2600" kern="0" baseline="0" dirty="0" err="1"/>
              <a:t>Fermentor</a:t>
            </a:r>
            <a:endParaRPr lang="hu-HU" altLang="hu-HU" sz="2600" kern="0" baseline="0" dirty="0"/>
          </a:p>
        </p:txBody>
      </p:sp>
      <p:pic>
        <p:nvPicPr>
          <p:cNvPr id="55306" name="Picture 2" descr="black8_fig_04_03">
            <a:extLst>
              <a:ext uri="{FF2B5EF4-FFF2-40B4-BE49-F238E27FC236}">
                <a16:creationId xmlns:a16="http://schemas.microsoft.com/office/drawing/2014/main" id="{D43B99E5-7A60-277F-3925-5BCCF643B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1225550"/>
            <a:ext cx="3384550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7" name="Picture 2" descr="black8_fig_04_18">
            <a:extLst>
              <a:ext uri="{FF2B5EF4-FFF2-40B4-BE49-F238E27FC236}">
                <a16:creationId xmlns:a16="http://schemas.microsoft.com/office/drawing/2014/main" id="{7B60D8AB-6F5D-D119-C149-E57298A4F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3595688"/>
            <a:ext cx="3506788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FA621621-28B6-7CFF-9681-BC32B3D73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6075" y="1873250"/>
            <a:ext cx="2476500" cy="17843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hu-HU" altLang="hu-HU" sz="1200" kern="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hu-HU" altLang="hu-HU" sz="2600" kern="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Prokarióta</a:t>
            </a:r>
            <a:r>
              <a:rPr lang="hu-HU" altLang="hu-HU" sz="2600" kern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sejt	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hu-HU" altLang="hu-HU" sz="2600" kern="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hu-HU" altLang="hu-HU" sz="2600" kern="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hu-HU" altLang="hu-HU" sz="2600" kern="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hu-HU" altLang="hu-HU" sz="2600" kern="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hu-HU" altLang="hu-HU" sz="2600" kern="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hu-HU" altLang="hu-HU" sz="2600" kern="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Eukarióta</a:t>
            </a:r>
            <a:r>
              <a:rPr lang="hu-HU" altLang="hu-HU" sz="2600" kern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sejt</a:t>
            </a:r>
          </a:p>
          <a:p>
            <a:pPr marL="0" indent="0"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u-HU" altLang="hu-HU" sz="2200" b="0" kern="0" baseline="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zabadkézi sokszög: alakzat 8">
            <a:extLst>
              <a:ext uri="{FF2B5EF4-FFF2-40B4-BE49-F238E27FC236}">
                <a16:creationId xmlns:a16="http://schemas.microsoft.com/office/drawing/2014/main" id="{73C6EB56-3D6B-77E0-71ED-8FB67FF112CC}"/>
              </a:ext>
            </a:extLst>
          </p:cNvPr>
          <p:cNvSpPr>
            <a:spLocks/>
          </p:cNvSpPr>
          <p:nvPr/>
        </p:nvSpPr>
        <p:spPr bwMode="auto">
          <a:xfrm>
            <a:off x="3143250" y="1055688"/>
            <a:ext cx="2173288" cy="4892675"/>
          </a:xfrm>
          <a:custGeom>
            <a:avLst/>
            <a:gdLst>
              <a:gd name="T0" fmla="*/ 0 w 2328421"/>
              <a:gd name="T1" fmla="*/ 2536320 h 4892511"/>
              <a:gd name="T2" fmla="*/ 2261881 w 2328421"/>
              <a:gd name="T3" fmla="*/ 0 h 4892511"/>
              <a:gd name="T4" fmla="*/ 2261881 w 2328421"/>
              <a:gd name="T5" fmla="*/ 4893495 h 4892511"/>
              <a:gd name="T6" fmla="*/ 0 w 2328421"/>
              <a:gd name="T7" fmla="*/ 2536320 h 489251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28421" h="4892511">
                <a:moveTo>
                  <a:pt x="0" y="2535810"/>
                </a:moveTo>
                <a:lnTo>
                  <a:pt x="2328421" y="0"/>
                </a:lnTo>
                <a:lnTo>
                  <a:pt x="2328421" y="4892511"/>
                </a:lnTo>
                <a:lnTo>
                  <a:pt x="0" y="2535810"/>
                </a:lnTo>
                <a:close/>
              </a:path>
            </a:pathLst>
          </a:custGeom>
          <a:gradFill>
            <a:gsLst>
              <a:gs pos="40000">
                <a:schemeClr val="bg1">
                  <a:alpha val="0"/>
                </a:schemeClr>
              </a:gs>
              <a:gs pos="100000">
                <a:srgbClr val="7DD4FF"/>
              </a:gs>
            </a:gsLst>
            <a:lin ang="108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C637D8E8-162D-7F21-695F-2A262CD1D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Alkalmazás III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9E798606-1BB5-D473-7957-939C1E1FE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922338"/>
            <a:ext cx="65532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3300" baseline="0">
                <a:solidFill>
                  <a:schemeClr val="tx2"/>
                </a:solidFill>
                <a:latin typeface="Garamond" panose="02020404030301010803" pitchFamily="18" charset="0"/>
              </a:rPr>
              <a:t>Bioszenzorok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10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600" baseline="0">
                <a:latin typeface="Garamond" panose="02020404030301010803" pitchFamily="18" charset="0"/>
              </a:rPr>
              <a:t>Kapcsolat a cella elektromos paraméterei és az anódtérben található oldat minősége között: pl. feszültség vs. biológiailag lebontható szervesanyag tartalom</a:t>
            </a:r>
            <a:endParaRPr lang="hu-HU" altLang="hu-HU" sz="26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6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600" baseline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73732" name="Szövegdoboz 3">
            <a:extLst>
              <a:ext uri="{FF2B5EF4-FFF2-40B4-BE49-F238E27FC236}">
                <a16:creationId xmlns:a16="http://schemas.microsoft.com/office/drawing/2014/main" id="{FA8A8555-90C7-86B5-4AB4-D0BE90AFC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0475" y="5653088"/>
            <a:ext cx="13938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200" b="0">
                <a:solidFill>
                  <a:schemeClr val="bg1"/>
                </a:solidFill>
              </a:rPr>
              <a:t>Forrás: Tender</a:t>
            </a:r>
            <a:r>
              <a:rPr lang="hu-HU" altLang="hu-HU" b="0">
                <a:solidFill>
                  <a:schemeClr val="bg1"/>
                </a:solidFill>
              </a:rPr>
              <a:t> </a:t>
            </a:r>
            <a:r>
              <a:rPr lang="hu-HU" altLang="hu-HU" sz="1200" b="0">
                <a:solidFill>
                  <a:schemeClr val="bg1"/>
                </a:solidFill>
              </a:rPr>
              <a:t>et al. 2008</a:t>
            </a:r>
          </a:p>
        </p:txBody>
      </p:sp>
      <p:sp>
        <p:nvSpPr>
          <p:cNvPr id="73733" name="Szövegdoboz 6">
            <a:extLst>
              <a:ext uri="{FF2B5EF4-FFF2-40B4-BE49-F238E27FC236}">
                <a16:creationId xmlns:a16="http://schemas.microsoft.com/office/drawing/2014/main" id="{F320538C-5190-D118-1B64-60AA45450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25" y="5816600"/>
            <a:ext cx="13954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200" b="0">
                <a:solidFill>
                  <a:schemeClr val="bg1"/>
                </a:solidFill>
              </a:rPr>
              <a:t>Forrás: Bristol University</a:t>
            </a:r>
          </a:p>
        </p:txBody>
      </p:sp>
      <p:pic>
        <p:nvPicPr>
          <p:cNvPr id="73734" name="Kép 1">
            <a:extLst>
              <a:ext uri="{FF2B5EF4-FFF2-40B4-BE49-F238E27FC236}">
                <a16:creationId xmlns:a16="http://schemas.microsoft.com/office/drawing/2014/main" id="{57816A74-B4C6-B3E2-96A3-94613F15A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3095625"/>
            <a:ext cx="2917825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Kép 3">
            <a:extLst>
              <a:ext uri="{FF2B5EF4-FFF2-40B4-BE49-F238E27FC236}">
                <a16:creationId xmlns:a16="http://schemas.microsoft.com/office/drawing/2014/main" id="{C1A4457B-F66C-3F00-88CB-C224F1AAE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3095625"/>
            <a:ext cx="3349625" cy="2690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Kép 7">
            <a:extLst>
              <a:ext uri="{FF2B5EF4-FFF2-40B4-BE49-F238E27FC236}">
                <a16:creationId xmlns:a16="http://schemas.microsoft.com/office/drawing/2014/main" id="{A1C1B967-A877-2EF2-8632-393FB4AD1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7990" r="-2" b="2274"/>
          <a:stretch>
            <a:fillRect/>
          </a:stretch>
        </p:blipFill>
        <p:spPr bwMode="auto">
          <a:xfrm>
            <a:off x="7799388" y="981075"/>
            <a:ext cx="3449637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Kép 8">
            <a:extLst>
              <a:ext uri="{FF2B5EF4-FFF2-40B4-BE49-F238E27FC236}">
                <a16:creationId xmlns:a16="http://schemas.microsoft.com/office/drawing/2014/main" id="{8CE1618A-135E-D854-B244-E861200A8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5" t="30051" r="12201" b="13525"/>
          <a:stretch>
            <a:fillRect/>
          </a:stretch>
        </p:blipFill>
        <p:spPr bwMode="auto">
          <a:xfrm>
            <a:off x="7319963" y="3478213"/>
            <a:ext cx="4611687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9">
            <a:extLst>
              <a:ext uri="{FF2B5EF4-FFF2-40B4-BE49-F238E27FC236}">
                <a16:creationId xmlns:a16="http://schemas.microsoft.com/office/drawing/2014/main" id="{21476CB5-CA05-98F2-E165-CE25A599D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Kép 2">
            <a:extLst>
              <a:ext uri="{FF2B5EF4-FFF2-40B4-BE49-F238E27FC236}">
                <a16:creationId xmlns:a16="http://schemas.microsoft.com/office/drawing/2014/main" id="{E2D7C41E-6B42-968F-F032-CB45678F7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72B02C27-CCAD-C265-BDEA-DD7A089DA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a számának helye 1">
            <a:extLst>
              <a:ext uri="{FF2B5EF4-FFF2-40B4-BE49-F238E27FC236}">
                <a16:creationId xmlns:a16="http://schemas.microsoft.com/office/drawing/2014/main" id="{AC9418D7-DF5D-74D9-3382-D10D68693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1D6C1A54-DE06-400D-9350-566999A3CD31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20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B63BDC96-EF57-9F0C-674B-9C18C0D80F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Mikrobiális üzemanyagcellák … és a valóság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2C6F5535-3411-AAC7-9F3E-EBCA64EDC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908050"/>
            <a:ext cx="110172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400" baseline="0">
                <a:latin typeface="Garamond" panose="02020404030301010803" pitchFamily="18" charset="0"/>
              </a:rPr>
              <a:t>Méretnövelés nehézkes és a nagykereskedelmi forgalomba kerülés gátja a szerkezeti anyagok és katalizátorok magas ára.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1000" baseline="0"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400" baseline="0">
                <a:latin typeface="Garamond" panose="02020404030301010803" pitchFamily="18" charset="0"/>
              </a:rPr>
              <a:t>Fontos fejlesztési irány a nemesfém mentes, olcsó katalizátorok kidolgozása.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42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400" baseline="0">
                <a:latin typeface="Garamond" panose="02020404030301010803" pitchFamily="18" charset="0"/>
              </a:rPr>
              <a:t>Biomassza származékból előállított szén-aerogél, mint katód katalizátor: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6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6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0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600" baseline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600" baseline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600" baseline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400" baseline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74756" name="Kép 6" descr="A képen gép, Elektromos vezetékek, kábel, Elektrontechnika látható&#10;&#10;Automatikusan generált leírás">
            <a:extLst>
              <a:ext uri="{FF2B5EF4-FFF2-40B4-BE49-F238E27FC236}">
                <a16:creationId xmlns:a16="http://schemas.microsoft.com/office/drawing/2014/main" id="{1EEACA42-E791-04F5-61F2-C0675D92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9"/>
          <a:stretch>
            <a:fillRect/>
          </a:stretch>
        </p:blipFill>
        <p:spPr bwMode="auto">
          <a:xfrm>
            <a:off x="4799013" y="3062288"/>
            <a:ext cx="28797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Kép 7">
            <a:extLst>
              <a:ext uri="{FF2B5EF4-FFF2-40B4-BE49-F238E27FC236}">
                <a16:creationId xmlns:a16="http://schemas.microsoft.com/office/drawing/2014/main" id="{CBEEE4E6-0F28-5E7C-5ACF-0097E30B7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38" y="3025775"/>
            <a:ext cx="371951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Kép 18">
            <a:extLst>
              <a:ext uri="{FF2B5EF4-FFF2-40B4-BE49-F238E27FC236}">
                <a16:creationId xmlns:a16="http://schemas.microsoft.com/office/drawing/2014/main" id="{7115921C-CECE-77F5-65CB-28B0E6BB9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1"/>
          <a:stretch>
            <a:fillRect/>
          </a:stretch>
        </p:blipFill>
        <p:spPr bwMode="auto">
          <a:xfrm>
            <a:off x="666750" y="3062288"/>
            <a:ext cx="3910013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9">
            <a:extLst>
              <a:ext uri="{FF2B5EF4-FFF2-40B4-BE49-F238E27FC236}">
                <a16:creationId xmlns:a16="http://schemas.microsoft.com/office/drawing/2014/main" id="{5478CBB5-FA44-5233-1BB2-3E3A67A9C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Kép 2">
            <a:extLst>
              <a:ext uri="{FF2B5EF4-FFF2-40B4-BE49-F238E27FC236}">
                <a16:creationId xmlns:a16="http://schemas.microsoft.com/office/drawing/2014/main" id="{E383BD23-FF12-72B7-5110-5582A7B8E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A48812AC-4879-4AA5-B454-6D4DC6D35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a számának helye 1">
            <a:extLst>
              <a:ext uri="{FF2B5EF4-FFF2-40B4-BE49-F238E27FC236}">
                <a16:creationId xmlns:a16="http://schemas.microsoft.com/office/drawing/2014/main" id="{7D0851A0-1FB3-F8D5-FFFD-9B96F0534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42975F9B-FDC6-4CDB-A074-F417DF47734A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21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2FC18CF6-5B15-F86F-5C58-5892B9B450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Mikrobiális üzemanyagcellák - konklúzió</a:t>
            </a:r>
          </a:p>
        </p:txBody>
      </p:sp>
      <p:sp>
        <p:nvSpPr>
          <p:cNvPr id="75779" name="Szövegdoboz 2">
            <a:extLst>
              <a:ext uri="{FF2B5EF4-FFF2-40B4-BE49-F238E27FC236}">
                <a16:creationId xmlns:a16="http://schemas.microsoft.com/office/drawing/2014/main" id="{1C42E1AE-76D7-DE94-9CE9-0931CDF9B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74738"/>
            <a:ext cx="10621963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hu-HU" altLang="hu-HU" sz="2400" baseline="0">
                <a:solidFill>
                  <a:srgbClr val="C00000"/>
                </a:solidFill>
                <a:latin typeface="Garamond" panose="02020404030301010803" pitchFamily="18" charset="0"/>
              </a:rPr>
              <a:t>A mikrobiális üzemanyagcellák potenciálisan alkalmazhatók a megújuló elektromos energia termelésben, szennyezés eliminációban és bioszenzorként.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hu-HU" altLang="hu-HU" sz="2400" baseline="0">
                <a:solidFill>
                  <a:srgbClr val="C00000"/>
                </a:solidFill>
                <a:latin typeface="Garamond" panose="02020404030301010803" pitchFamily="18" charset="0"/>
              </a:rPr>
              <a:t>Az igazi piaci siker még várat magára.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hu-HU" altLang="hu-HU" sz="2400" baseline="0">
                <a:solidFill>
                  <a:srgbClr val="C00000"/>
                </a:solidFill>
                <a:latin typeface="Garamond" panose="02020404030301010803" pitchFamily="18" charset="0"/>
              </a:rPr>
              <a:t>Alap és alkalmazott kutatással kell elősegíteni a piaci sikert!</a:t>
            </a:r>
          </a:p>
        </p:txBody>
      </p:sp>
      <p:pic>
        <p:nvPicPr>
          <p:cNvPr id="75780" name="Kép 6">
            <a:extLst>
              <a:ext uri="{FF2B5EF4-FFF2-40B4-BE49-F238E27FC236}">
                <a16:creationId xmlns:a16="http://schemas.microsoft.com/office/drawing/2014/main" id="{8A2EA7B1-3AC7-6947-D5A2-B18779EC7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9" t="9686" r="3133" b="10695"/>
          <a:stretch>
            <a:fillRect/>
          </a:stretch>
        </p:blipFill>
        <p:spPr bwMode="auto">
          <a:xfrm>
            <a:off x="3968750" y="3138488"/>
            <a:ext cx="3103563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Kép 3" descr="A képen kábel, elektronika, Orvosi felszerelés, Elektromos vezetékek látható&#10;&#10;Automatikusan generált leírás">
            <a:extLst>
              <a:ext uri="{FF2B5EF4-FFF2-40B4-BE49-F238E27FC236}">
                <a16:creationId xmlns:a16="http://schemas.microsoft.com/office/drawing/2014/main" id="{DE824CB3-F4FB-FC19-C85B-5A9E4C944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" b="24800"/>
          <a:stretch>
            <a:fillRect/>
          </a:stretch>
        </p:blipFill>
        <p:spPr bwMode="auto">
          <a:xfrm>
            <a:off x="1055688" y="3141663"/>
            <a:ext cx="22669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Kép 6" descr="A képen gép, Elektromos vezetékek, kábel, Elektrontechnika látható&#10;&#10;Automatikusan generált leírás">
            <a:extLst>
              <a:ext uri="{FF2B5EF4-FFF2-40B4-BE49-F238E27FC236}">
                <a16:creationId xmlns:a16="http://schemas.microsoft.com/office/drawing/2014/main" id="{EE1D8942-6EBA-C36F-BAE7-72E43CB91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9"/>
          <a:stretch>
            <a:fillRect/>
          </a:stretch>
        </p:blipFill>
        <p:spPr bwMode="auto">
          <a:xfrm>
            <a:off x="7748588" y="3146425"/>
            <a:ext cx="31083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9">
            <a:extLst>
              <a:ext uri="{FF2B5EF4-FFF2-40B4-BE49-F238E27FC236}">
                <a16:creationId xmlns:a16="http://schemas.microsoft.com/office/drawing/2014/main" id="{3D1E9242-2511-0BEC-FE4A-9820C140F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Kép 2">
            <a:extLst>
              <a:ext uri="{FF2B5EF4-FFF2-40B4-BE49-F238E27FC236}">
                <a16:creationId xmlns:a16="http://schemas.microsoft.com/office/drawing/2014/main" id="{B2C98EB3-7051-B8E2-7635-EACC9151D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304BC027-11C6-FA45-6871-1F3F60C4F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a számának helye 1">
            <a:extLst>
              <a:ext uri="{FF2B5EF4-FFF2-40B4-BE49-F238E27FC236}">
                <a16:creationId xmlns:a16="http://schemas.microsoft.com/office/drawing/2014/main" id="{A1AF97C7-FD48-98B9-6818-B7EA9DC0B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D716C4FF-7531-48A9-A633-ED95A6FA96B5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22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DE3A815D-AAA1-1572-1FFD-92E03243A0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2300" y="230188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Köszönöm a figyelmet!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894006D-7BFC-30DA-50B9-5224D6BFDCF7}"/>
              </a:ext>
            </a:extLst>
          </p:cNvPr>
          <p:cNvSpPr txBox="1"/>
          <p:nvPr/>
        </p:nvSpPr>
        <p:spPr>
          <a:xfrm>
            <a:off x="695400" y="4023469"/>
            <a:ext cx="11017250" cy="20750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hu-HU" altLang="hu-HU" sz="1600" u="sng" baseline="0" dirty="0">
                <a:solidFill>
                  <a:schemeClr val="accent6"/>
                </a:solidFill>
                <a:latin typeface="Garamond" panose="02020404030301010803" pitchFamily="18" charset="0"/>
              </a:rPr>
              <a:t>A bemutatott témákban együttműködő kutatási partnerek:</a:t>
            </a:r>
          </a:p>
          <a:p>
            <a:pPr eaLnBrk="1" hangingPunct="1">
              <a:lnSpc>
                <a:spcPct val="90000"/>
              </a:lnSpc>
              <a:defRPr/>
            </a:pPr>
            <a:endParaRPr lang="hu-HU" altLang="hu-HU" sz="500" baseline="0" dirty="0">
              <a:solidFill>
                <a:schemeClr val="accent6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u-HU" altLang="hu-HU" sz="1600" baseline="0" dirty="0">
                <a:solidFill>
                  <a:schemeClr val="accent6"/>
                </a:solidFill>
                <a:latin typeface="Garamond" panose="02020404030301010803" pitchFamily="18" charset="0"/>
              </a:rPr>
              <a:t>Dr. Lóránt Bálint – BME VBK ABÉT</a:t>
            </a:r>
          </a:p>
          <a:p>
            <a:pPr eaLnBrk="1" hangingPunct="1">
              <a:lnSpc>
                <a:spcPct val="90000"/>
              </a:lnSpc>
              <a:defRPr/>
            </a:pPr>
            <a:endParaRPr lang="hu-HU" altLang="hu-HU" sz="500" baseline="0" dirty="0">
              <a:solidFill>
                <a:schemeClr val="accent6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u-HU" altLang="hu-HU" sz="1600" baseline="0" dirty="0" err="1">
                <a:solidFill>
                  <a:schemeClr val="accent6"/>
                </a:solidFill>
                <a:latin typeface="Garamond" panose="02020404030301010803" pitchFamily="18" charset="0"/>
              </a:rPr>
              <a:t>Power</a:t>
            </a:r>
            <a:r>
              <a:rPr lang="hu-HU" altLang="hu-HU" sz="1600" baseline="0" dirty="0">
                <a:solidFill>
                  <a:schemeClr val="accent6"/>
                </a:solidFill>
                <a:latin typeface="Garamond" panose="02020404030301010803" pitchFamily="18" charset="0"/>
              </a:rPr>
              <a:t> </a:t>
            </a:r>
            <a:r>
              <a:rPr lang="hu-HU" altLang="hu-HU" sz="1600" baseline="0" dirty="0" err="1">
                <a:solidFill>
                  <a:schemeClr val="accent6"/>
                </a:solidFill>
                <a:latin typeface="Garamond" panose="02020404030301010803" pitchFamily="18" charset="0"/>
              </a:rPr>
              <a:t>to</a:t>
            </a:r>
            <a:r>
              <a:rPr lang="hu-HU" altLang="hu-HU" sz="1600" baseline="0" dirty="0">
                <a:solidFill>
                  <a:schemeClr val="accent6"/>
                </a:solidFill>
                <a:latin typeface="Garamond" panose="02020404030301010803" pitchFamily="18" charset="0"/>
              </a:rPr>
              <a:t> </a:t>
            </a:r>
            <a:r>
              <a:rPr lang="hu-HU" altLang="hu-HU" sz="1600" baseline="0" dirty="0" err="1">
                <a:solidFill>
                  <a:schemeClr val="accent6"/>
                </a:solidFill>
                <a:latin typeface="Garamond" panose="02020404030301010803" pitchFamily="18" charset="0"/>
              </a:rPr>
              <a:t>Gas</a:t>
            </a:r>
            <a:r>
              <a:rPr lang="hu-HU" altLang="hu-HU" sz="1600" baseline="0" dirty="0">
                <a:solidFill>
                  <a:schemeClr val="accent6"/>
                </a:solidFill>
                <a:latin typeface="Garamond" panose="02020404030301010803" pitchFamily="18" charset="0"/>
              </a:rPr>
              <a:t> – Dr. Imre Attila, BME Gépészmérnöki Kar</a:t>
            </a:r>
            <a:endParaRPr lang="hu-HU" altLang="hu-HU" sz="500" baseline="0" dirty="0">
              <a:solidFill>
                <a:schemeClr val="accent6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hu-HU" altLang="hu-HU" sz="500" baseline="0" dirty="0">
              <a:solidFill>
                <a:schemeClr val="accent6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u-HU" altLang="hu-HU" sz="1600" baseline="0" dirty="0">
                <a:solidFill>
                  <a:schemeClr val="accent6"/>
                </a:solidFill>
                <a:latin typeface="Garamond" panose="02020404030301010803" pitchFamily="18" charset="0"/>
              </a:rPr>
              <a:t>Mikrobiális üzemanyagcellák</a:t>
            </a:r>
          </a:p>
          <a:p>
            <a:pPr marL="177800" indent="-177800" eaLnBrk="1" hangingPunct="1">
              <a:lnSpc>
                <a:spcPct val="90000"/>
              </a:lnSpc>
              <a:defRPr/>
            </a:pPr>
            <a:r>
              <a:rPr lang="hu-HU" altLang="hu-HU" sz="1600" baseline="0" dirty="0">
                <a:solidFill>
                  <a:schemeClr val="accent6"/>
                </a:solidFill>
                <a:latin typeface="Garamond" panose="02020404030301010803" pitchFamily="18" charset="0"/>
              </a:rPr>
              <a:t>   Szennyezés elimináció, bioszenzorok – Dr. Igor Goryanin, </a:t>
            </a:r>
            <a:r>
              <a:rPr lang="hu-HU" altLang="hu-HU" sz="1600" baseline="0" dirty="0" err="1">
                <a:solidFill>
                  <a:schemeClr val="accent6"/>
                </a:solidFill>
                <a:latin typeface="Garamond" panose="02020404030301010803" pitchFamily="18" charset="0"/>
              </a:rPr>
              <a:t>Okinawa</a:t>
            </a:r>
            <a:r>
              <a:rPr lang="hu-HU" altLang="hu-HU" sz="1600" baseline="0" dirty="0">
                <a:solidFill>
                  <a:schemeClr val="accent6"/>
                </a:solidFill>
                <a:latin typeface="Garamond" panose="02020404030301010803" pitchFamily="18" charset="0"/>
              </a:rPr>
              <a:t> Institute of Science and </a:t>
            </a:r>
            <a:r>
              <a:rPr lang="hu-HU" altLang="hu-HU" sz="1600" baseline="0" dirty="0" err="1">
                <a:solidFill>
                  <a:schemeClr val="accent6"/>
                </a:solidFill>
                <a:latin typeface="Garamond" panose="02020404030301010803" pitchFamily="18" charset="0"/>
              </a:rPr>
              <a:t>Technology</a:t>
            </a:r>
            <a:endParaRPr lang="hu-HU" altLang="hu-HU" sz="1600" baseline="0" dirty="0">
              <a:solidFill>
                <a:schemeClr val="accent6"/>
              </a:solidFill>
              <a:latin typeface="Garamond" panose="02020404030301010803" pitchFamily="18" charset="0"/>
            </a:endParaRPr>
          </a:p>
          <a:p>
            <a:pPr marL="177800" indent="-177800" eaLnBrk="1" hangingPunct="1">
              <a:lnSpc>
                <a:spcPct val="90000"/>
              </a:lnSpc>
              <a:defRPr/>
            </a:pPr>
            <a:r>
              <a:rPr lang="hu-HU" altLang="hu-HU" sz="1600" baseline="0" dirty="0">
                <a:solidFill>
                  <a:schemeClr val="accent6"/>
                </a:solidFill>
                <a:latin typeface="Garamond" panose="02020404030301010803" pitchFamily="18" charset="0"/>
              </a:rPr>
              <a:t>   Alternatív katód katalizátorok – Dr. László Krisztina, BME VBK FKAT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altLang="hu-HU" sz="1600" baseline="0" dirty="0">
                <a:solidFill>
                  <a:schemeClr val="accent6"/>
                </a:solidFill>
                <a:latin typeface="Garamond" panose="02020404030301010803" pitchFamily="18" charset="0"/>
              </a:rPr>
              <a:t>   Bioszenzorok – Dr. </a:t>
            </a:r>
            <a:r>
              <a:rPr lang="hu-HU" altLang="hu-HU" sz="1600" baseline="0" dirty="0" err="1">
                <a:solidFill>
                  <a:schemeClr val="accent6"/>
                </a:solidFill>
                <a:latin typeface="Garamond" panose="02020404030301010803" pitchFamily="18" charset="0"/>
              </a:rPr>
              <a:t>Gyalai</a:t>
            </a:r>
            <a:r>
              <a:rPr lang="hu-HU" altLang="hu-HU" sz="1600" baseline="0" dirty="0">
                <a:solidFill>
                  <a:schemeClr val="accent6"/>
                </a:solidFill>
                <a:latin typeface="Garamond" panose="02020404030301010803" pitchFamily="18" charset="0"/>
              </a:rPr>
              <a:t> </a:t>
            </a:r>
            <a:r>
              <a:rPr lang="hu-HU" altLang="hu-HU" sz="1600" baseline="0" dirty="0" err="1">
                <a:solidFill>
                  <a:schemeClr val="accent6"/>
                </a:solidFill>
                <a:latin typeface="Garamond" panose="02020404030301010803" pitchFamily="18" charset="0"/>
              </a:rPr>
              <a:t>Korpos</a:t>
            </a:r>
            <a:r>
              <a:rPr lang="hu-HU" altLang="hu-HU" sz="1600" baseline="0" dirty="0">
                <a:solidFill>
                  <a:schemeClr val="accent6"/>
                </a:solidFill>
                <a:latin typeface="Garamond" panose="02020404030301010803" pitchFamily="18" charset="0"/>
              </a:rPr>
              <a:t> Miklós – Pannon Pro </a:t>
            </a:r>
            <a:r>
              <a:rPr lang="hu-HU" altLang="hu-HU" sz="1600" baseline="0" dirty="0" err="1">
                <a:solidFill>
                  <a:schemeClr val="accent6"/>
                </a:solidFill>
                <a:latin typeface="Garamond" panose="02020404030301010803" pitchFamily="18" charset="0"/>
              </a:rPr>
              <a:t>Innovations</a:t>
            </a:r>
            <a:endParaRPr lang="hu-HU" altLang="hu-HU" sz="1600" baseline="0" dirty="0">
              <a:solidFill>
                <a:schemeClr val="accent6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u-HU" altLang="hu-HU" sz="1600" baseline="0" dirty="0">
                <a:solidFill>
                  <a:schemeClr val="accent6"/>
                </a:solidFill>
                <a:latin typeface="Garamond" panose="02020404030301010803" pitchFamily="18" charset="0"/>
              </a:rPr>
              <a:t>   Dr. Bakonyi Péter – Pannon Egyetem</a:t>
            </a:r>
          </a:p>
        </p:txBody>
      </p:sp>
      <p:pic>
        <p:nvPicPr>
          <p:cNvPr id="76804" name="Kép 4" descr="A képen rovar, gerinctelen, művészet látható&#10;&#10;Automatikusan generált leírás">
            <a:extLst>
              <a:ext uri="{FF2B5EF4-FFF2-40B4-BE49-F238E27FC236}">
                <a16:creationId xmlns:a16="http://schemas.microsoft.com/office/drawing/2014/main" id="{073DCEE1-7E06-1E67-E867-EC481FD5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981075"/>
            <a:ext cx="2890837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Kép 6" descr="A képen zátony, rajzfilm látható&#10;&#10;Automatikusan generált leírás">
            <a:extLst>
              <a:ext uri="{FF2B5EF4-FFF2-40B4-BE49-F238E27FC236}">
                <a16:creationId xmlns:a16="http://schemas.microsoft.com/office/drawing/2014/main" id="{904A1B6E-927F-74B3-8646-ABD9E1818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981075"/>
            <a:ext cx="288925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Kép 8" descr="A képen művészet látható&#10;&#10;Automatikusan generált leírás alacsony megbízhatósággal">
            <a:extLst>
              <a:ext uri="{FF2B5EF4-FFF2-40B4-BE49-F238E27FC236}">
                <a16:creationId xmlns:a16="http://schemas.microsoft.com/office/drawing/2014/main" id="{228BB9FE-9A5D-8DFA-C057-F5E7CF2E8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971550"/>
            <a:ext cx="288925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9">
            <a:extLst>
              <a:ext uri="{FF2B5EF4-FFF2-40B4-BE49-F238E27FC236}">
                <a16:creationId xmlns:a16="http://schemas.microsoft.com/office/drawing/2014/main" id="{4BFBC431-7029-F352-EEFF-753CF927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Kép 2">
            <a:extLst>
              <a:ext uri="{FF2B5EF4-FFF2-40B4-BE49-F238E27FC236}">
                <a16:creationId xmlns:a16="http://schemas.microsoft.com/office/drawing/2014/main" id="{66870AB8-2867-8E68-167E-BC7067F6F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17D2BCA7-E7A9-8E73-E601-A29F43027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a számának helye 1">
            <a:extLst>
              <a:ext uri="{FF2B5EF4-FFF2-40B4-BE49-F238E27FC236}">
                <a16:creationId xmlns:a16="http://schemas.microsoft.com/office/drawing/2014/main" id="{46E3BE01-6CFE-6BEE-B438-7054DC1BD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ED3C0BD1-ABBC-41C4-9B37-F7D663DE3CAB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23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29F11E80-CFFB-2429-5D34-79D3CCC40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Megújuló energiák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D87C658-1D90-EA79-AEE5-068B3B176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954088"/>
            <a:ext cx="11017250" cy="9874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u-HU" altLang="hu-HU" sz="2200" b="0" kern="0" baseline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klímavédelem és a fenntarthatóság érdekében a megújuló energiák részarányának növelése nélkülözhetetlen (jelenleg világ szinten kisebb, mint 15%)</a:t>
            </a:r>
          </a:p>
          <a:p>
            <a:pPr marL="0" indent="0"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u-HU" altLang="hu-HU" sz="2200" b="0" kern="0" baseline="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4B8EC97-C87C-EA4C-3E9B-8E051423F77F}"/>
              </a:ext>
            </a:extLst>
          </p:cNvPr>
          <p:cNvSpPr txBox="1"/>
          <p:nvPr/>
        </p:nvSpPr>
        <p:spPr>
          <a:xfrm>
            <a:off x="6672263" y="5838825"/>
            <a:ext cx="2025650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Forrás: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world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data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7829" name="Kép 2">
            <a:extLst>
              <a:ext uri="{FF2B5EF4-FFF2-40B4-BE49-F238E27FC236}">
                <a16:creationId xmlns:a16="http://schemas.microsoft.com/office/drawing/2014/main" id="{64938A5D-16E4-3005-B4A2-0D8441E71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37399" r="25784" b="28310"/>
          <a:stretch>
            <a:fillRect/>
          </a:stretch>
        </p:blipFill>
        <p:spPr bwMode="auto">
          <a:xfrm>
            <a:off x="1271588" y="1844675"/>
            <a:ext cx="9432925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www.nrm.se/images/18.5fdc727f10d795b1c6e800047003/1367706936620/Hypsibius.JPG">
            <a:extLst>
              <a:ext uri="{FF2B5EF4-FFF2-40B4-BE49-F238E27FC236}">
                <a16:creationId xmlns:a16="http://schemas.microsoft.com/office/drawing/2014/main" id="{944E3AF7-0B85-CFE3-1B53-E99A28F23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3" t="-2588" r="-1923" b="-2588"/>
          <a:stretch>
            <a:fillRect/>
          </a:stretch>
        </p:blipFill>
        <p:spPr bwMode="auto">
          <a:xfrm>
            <a:off x="1703388" y="4829175"/>
            <a:ext cx="2979737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Kép 2">
            <a:extLst>
              <a:ext uri="{FF2B5EF4-FFF2-40B4-BE49-F238E27FC236}">
                <a16:creationId xmlns:a16="http://schemas.microsoft.com/office/drawing/2014/main" id="{3A5C2C63-E442-FDF4-5263-BDFB1D91D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4721225"/>
            <a:ext cx="2989262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 descr="BB1-tus-920-P">
            <a:extLst>
              <a:ext uri="{FF2B5EF4-FFF2-40B4-BE49-F238E27FC236}">
                <a16:creationId xmlns:a16="http://schemas.microsoft.com/office/drawing/2014/main" id="{B9EA1041-664E-1C4C-0447-5AB04880B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2935288"/>
            <a:ext cx="2982912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Kép 3">
            <a:extLst>
              <a:ext uri="{FF2B5EF4-FFF2-40B4-BE49-F238E27FC236}">
                <a16:creationId xmlns:a16="http://schemas.microsoft.com/office/drawing/2014/main" id="{6F1B1DC4-D89B-1920-473F-1075329FF9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5" y="4773613"/>
            <a:ext cx="27876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Rectangle 3">
            <a:extLst>
              <a:ext uri="{FF2B5EF4-FFF2-40B4-BE49-F238E27FC236}">
                <a16:creationId xmlns:a16="http://schemas.microsoft.com/office/drawing/2014/main" id="{9BA9F944-C3EF-536A-EF39-E47222A9A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847725"/>
          </a:xfrm>
        </p:spPr>
        <p:txBody>
          <a:bodyPr/>
          <a:lstStyle/>
          <a:p>
            <a:pPr eaLnBrk="1" hangingPunct="1"/>
            <a:r>
              <a:rPr lang="hu-HU" altLang="hu-HU"/>
              <a:t>Eleveniszap mikroszkópos képe</a:t>
            </a:r>
          </a:p>
        </p:txBody>
      </p:sp>
      <p:pic>
        <p:nvPicPr>
          <p:cNvPr id="79879" name="Picture 4">
            <a:extLst>
              <a:ext uri="{FF2B5EF4-FFF2-40B4-BE49-F238E27FC236}">
                <a16:creationId xmlns:a16="http://schemas.microsoft.com/office/drawing/2014/main" id="{BD989CBC-62C6-B6C7-ABDC-9DAEA0C78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89013"/>
            <a:ext cx="2986087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0" name="Picture 2">
            <a:extLst>
              <a:ext uri="{FF2B5EF4-FFF2-40B4-BE49-F238E27FC236}">
                <a16:creationId xmlns:a16="http://schemas.microsoft.com/office/drawing/2014/main" id="{1396D6DC-5AD8-0CD6-5820-D9D1783D4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989013"/>
            <a:ext cx="314325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1" name="Picture 4" descr="B-arrangement">
            <a:extLst>
              <a:ext uri="{FF2B5EF4-FFF2-40B4-BE49-F238E27FC236}">
                <a16:creationId xmlns:a16="http://schemas.microsoft.com/office/drawing/2014/main" id="{1B1133B3-5971-1F87-A0FD-AB9E710884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5375" y="989013"/>
            <a:ext cx="2541588" cy="1965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9882" name="Picture 10" descr="BB3-PC-1150">
            <a:extLst>
              <a:ext uri="{FF2B5EF4-FFF2-40B4-BE49-F238E27FC236}">
                <a16:creationId xmlns:a16="http://schemas.microsoft.com/office/drawing/2014/main" id="{015459F0-1584-F53F-2F6D-AEB0B08B9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935288"/>
            <a:ext cx="2843213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églalap 34">
            <a:extLst>
              <a:ext uri="{FF2B5EF4-FFF2-40B4-BE49-F238E27FC236}">
                <a16:creationId xmlns:a16="http://schemas.microsoft.com/office/drawing/2014/main" id="{6F163B2F-F799-0E86-0C48-2AEC7158D777}"/>
              </a:ext>
            </a:extLst>
          </p:cNvPr>
          <p:cNvSpPr/>
          <p:nvPr/>
        </p:nvSpPr>
        <p:spPr bwMode="auto">
          <a:xfrm>
            <a:off x="6140450" y="908050"/>
            <a:ext cx="3924300" cy="525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hu-HU" baseline="0">
              <a:latin typeface="Arial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47BC395-3CBE-1609-70B1-6A2878BAAEF5}"/>
              </a:ext>
            </a:extLst>
          </p:cNvPr>
          <p:cNvSpPr/>
          <p:nvPr/>
        </p:nvSpPr>
        <p:spPr bwMode="auto">
          <a:xfrm>
            <a:off x="2127250" y="908050"/>
            <a:ext cx="3924300" cy="5257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hu-HU" baseline="0">
              <a:latin typeface="Arial" charset="0"/>
            </a:endParaRPr>
          </a:p>
        </p:txBody>
      </p:sp>
      <p:grpSp>
        <p:nvGrpSpPr>
          <p:cNvPr id="80900" name="Csoportba foglalás 14359">
            <a:extLst>
              <a:ext uri="{FF2B5EF4-FFF2-40B4-BE49-F238E27FC236}">
                <a16:creationId xmlns:a16="http://schemas.microsoft.com/office/drawing/2014/main" id="{D35A3B98-8344-29ED-0FB5-A01123C76615}"/>
              </a:ext>
            </a:extLst>
          </p:cNvPr>
          <p:cNvGrpSpPr>
            <a:grpSpLocks/>
          </p:cNvGrpSpPr>
          <p:nvPr/>
        </p:nvGrpSpPr>
        <p:grpSpPr bwMode="auto">
          <a:xfrm>
            <a:off x="2886075" y="1838325"/>
            <a:ext cx="3762375" cy="3557588"/>
            <a:chOff x="1086110" y="3291727"/>
            <a:chExt cx="2681189" cy="2536492"/>
          </a:xfrm>
        </p:grpSpPr>
        <p:sp>
          <p:nvSpPr>
            <p:cNvPr id="148" name="Ellipszis 147">
              <a:extLst>
                <a:ext uri="{FF2B5EF4-FFF2-40B4-BE49-F238E27FC236}">
                  <a16:creationId xmlns:a16="http://schemas.microsoft.com/office/drawing/2014/main" id="{A68B1764-AEAF-5EEC-E695-2E4E75A27345}"/>
                </a:ext>
              </a:extLst>
            </p:cNvPr>
            <p:cNvSpPr/>
            <p:nvPr/>
          </p:nvSpPr>
          <p:spPr bwMode="auto">
            <a:xfrm>
              <a:off x="1746791" y="4174575"/>
              <a:ext cx="791912" cy="792300"/>
            </a:xfrm>
            <a:prstGeom prst="ellipse">
              <a:avLst/>
            </a:prstGeom>
            <a:gradFill flip="none" rotWithShape="1">
              <a:gsLst>
                <a:gs pos="7000">
                  <a:srgbClr val="FFC000"/>
                </a:gs>
                <a:gs pos="100000">
                  <a:schemeClr val="bg1"/>
                </a:gs>
              </a:gsLst>
              <a:lin ang="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hu-HU" sz="1200" b="0" baseline="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0915" name="Szövegdoboz 11">
              <a:extLst>
                <a:ext uri="{FF2B5EF4-FFF2-40B4-BE49-F238E27FC236}">
                  <a16:creationId xmlns:a16="http://schemas.microsoft.com/office/drawing/2014/main" id="{85B4C4E0-CA2B-16A2-390C-CFBCAF803C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9846" y="4417723"/>
              <a:ext cx="506234" cy="219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400" baseline="0">
                  <a:solidFill>
                    <a:srgbClr val="000000"/>
                  </a:solidFill>
                </a:rPr>
                <a:t>NO</a:t>
              </a:r>
              <a:r>
                <a:rPr lang="hu-HU" altLang="hu-HU" sz="1400" baseline="-25000">
                  <a:solidFill>
                    <a:srgbClr val="000000"/>
                  </a:solidFill>
                </a:rPr>
                <a:t>2</a:t>
              </a:r>
              <a:r>
                <a:rPr lang="hu-HU" altLang="hu-HU" sz="1400" baseline="0">
                  <a:solidFill>
                    <a:srgbClr val="000000"/>
                  </a:solidFill>
                </a:rPr>
                <a:t>-N</a:t>
              </a:r>
            </a:p>
          </p:txBody>
        </p:sp>
        <p:sp>
          <p:nvSpPr>
            <p:cNvPr id="150" name="Ellipszis 149">
              <a:extLst>
                <a:ext uri="{FF2B5EF4-FFF2-40B4-BE49-F238E27FC236}">
                  <a16:creationId xmlns:a16="http://schemas.microsoft.com/office/drawing/2014/main" id="{027C6120-A445-177B-04AE-FEBA65314E75}"/>
                </a:ext>
              </a:extLst>
            </p:cNvPr>
            <p:cNvSpPr/>
            <p:nvPr/>
          </p:nvSpPr>
          <p:spPr bwMode="auto">
            <a:xfrm>
              <a:off x="2975387" y="3291727"/>
              <a:ext cx="791912" cy="792300"/>
            </a:xfrm>
            <a:prstGeom prst="ellipse">
              <a:avLst/>
            </a:prstGeom>
            <a:gradFill flip="none" rotWithShape="1">
              <a:gsLst>
                <a:gs pos="7000">
                  <a:srgbClr val="FF6600"/>
                </a:gs>
                <a:gs pos="100000">
                  <a:schemeClr val="bg1"/>
                </a:gs>
              </a:gsLst>
              <a:lin ang="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eaLnBrk="1" hangingPunct="1">
                <a:defRPr/>
              </a:pPr>
              <a:endParaRPr lang="hu-HU" sz="1200" b="0" baseline="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0917" name="Szövegdoboz 13">
              <a:extLst>
                <a:ext uri="{FF2B5EF4-FFF2-40B4-BE49-F238E27FC236}">
                  <a16:creationId xmlns:a16="http://schemas.microsoft.com/office/drawing/2014/main" id="{FF1FEADF-24A5-B381-CF6F-B98E39AE0D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8138" y="3533882"/>
              <a:ext cx="506234" cy="219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400" baseline="0">
                  <a:solidFill>
                    <a:srgbClr val="000000"/>
                  </a:solidFill>
                </a:rPr>
                <a:t>NO</a:t>
              </a:r>
              <a:r>
                <a:rPr lang="hu-HU" altLang="hu-HU" sz="1400" baseline="-25000">
                  <a:solidFill>
                    <a:srgbClr val="000000"/>
                  </a:solidFill>
                </a:rPr>
                <a:t>3</a:t>
              </a:r>
              <a:r>
                <a:rPr lang="hu-HU" altLang="hu-HU" sz="1400" baseline="0">
                  <a:solidFill>
                    <a:srgbClr val="000000"/>
                  </a:solidFill>
                </a:rPr>
                <a:t>-N</a:t>
              </a:r>
            </a:p>
          </p:txBody>
        </p:sp>
        <p:cxnSp>
          <p:nvCxnSpPr>
            <p:cNvPr id="80918" name="Görbe összekötő 7">
              <a:extLst>
                <a:ext uri="{FF2B5EF4-FFF2-40B4-BE49-F238E27FC236}">
                  <a16:creationId xmlns:a16="http://schemas.microsoft.com/office/drawing/2014/main" id="{45548D69-99AB-6B54-98FA-FAAFC22C3713}"/>
                </a:ext>
              </a:extLst>
            </p:cNvPr>
            <p:cNvCxnSpPr>
              <a:cxnSpLocks noChangeShapeType="1"/>
              <a:stCxn id="145" idx="0"/>
              <a:endCxn id="148" idx="2"/>
            </p:cNvCxnSpPr>
            <p:nvPr/>
          </p:nvCxnSpPr>
          <p:spPr bwMode="auto">
            <a:xfrm rot="5400000" flipH="1" flipV="1">
              <a:off x="941802" y="5023519"/>
              <a:ext cx="1257331" cy="352069"/>
            </a:xfrm>
            <a:prstGeom prst="curvedConnector2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0919" name="Görbe összekötő 23">
              <a:extLst>
                <a:ext uri="{FF2B5EF4-FFF2-40B4-BE49-F238E27FC236}">
                  <a16:creationId xmlns:a16="http://schemas.microsoft.com/office/drawing/2014/main" id="{A4FE2625-7A77-76F0-6703-84CB15F0C909}"/>
                </a:ext>
              </a:extLst>
            </p:cNvPr>
            <p:cNvCxnSpPr>
              <a:cxnSpLocks noChangeShapeType="1"/>
              <a:stCxn id="148" idx="0"/>
              <a:endCxn id="80917" idx="1"/>
            </p:cNvCxnSpPr>
            <p:nvPr/>
          </p:nvCxnSpPr>
          <p:spPr bwMode="auto">
            <a:xfrm rot="5400000" flipH="1" flipV="1">
              <a:off x="2365047" y="3421484"/>
              <a:ext cx="530973" cy="975209"/>
            </a:xfrm>
            <a:prstGeom prst="curvedConnector2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0920" name="Szövegdoboz 14345">
              <a:extLst>
                <a:ext uri="{FF2B5EF4-FFF2-40B4-BE49-F238E27FC236}">
                  <a16:creationId xmlns:a16="http://schemas.microsoft.com/office/drawing/2014/main" id="{1490FB54-173A-7099-D67E-64177E970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110" y="4731742"/>
              <a:ext cx="340611" cy="285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000" baseline="0">
                  <a:solidFill>
                    <a:srgbClr val="FF0000"/>
                  </a:solidFill>
                </a:rPr>
                <a:t>O</a:t>
              </a:r>
              <a:r>
                <a:rPr lang="hu-HU" altLang="hu-HU" sz="2000" baseline="-250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80921" name="Szövegdoboz 51">
              <a:extLst>
                <a:ext uri="{FF2B5EF4-FFF2-40B4-BE49-F238E27FC236}">
                  <a16:creationId xmlns:a16="http://schemas.microsoft.com/office/drawing/2014/main" id="{C5B70E41-B539-D02D-E31D-01E8DBAF6F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693" y="3441549"/>
              <a:ext cx="340611" cy="285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000" baseline="0">
                  <a:solidFill>
                    <a:srgbClr val="FF0000"/>
                  </a:solidFill>
                </a:rPr>
                <a:t>O</a:t>
              </a:r>
              <a:r>
                <a:rPr lang="hu-HU" altLang="hu-HU" sz="2000" baseline="-2500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80901" name="Text Box 2">
            <a:extLst>
              <a:ext uri="{FF2B5EF4-FFF2-40B4-BE49-F238E27FC236}">
                <a16:creationId xmlns:a16="http://schemas.microsoft.com/office/drawing/2014/main" id="{4E83244E-9608-321B-63EB-1B1E3488C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88913"/>
            <a:ext cx="78486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300" baseline="0">
                <a:solidFill>
                  <a:srgbClr val="006633"/>
                </a:solidFill>
                <a:latin typeface="Garamond" panose="02020404030301010803" pitchFamily="18" charset="0"/>
              </a:rPr>
              <a:t>Biológiai N eltávolítás</a:t>
            </a:r>
          </a:p>
        </p:txBody>
      </p:sp>
      <p:sp>
        <p:nvSpPr>
          <p:cNvPr id="145" name="Ellipszis 144">
            <a:extLst>
              <a:ext uri="{FF2B5EF4-FFF2-40B4-BE49-F238E27FC236}">
                <a16:creationId xmlns:a16="http://schemas.microsoft.com/office/drawing/2014/main" id="{E41FE772-CF15-70B1-C23F-B0B6995A76A2}"/>
              </a:ext>
            </a:extLst>
          </p:cNvPr>
          <p:cNvSpPr/>
          <p:nvPr/>
        </p:nvSpPr>
        <p:spPr bwMode="auto">
          <a:xfrm>
            <a:off x="2759075" y="4932363"/>
            <a:ext cx="1111250" cy="1111250"/>
          </a:xfrm>
          <a:prstGeom prst="ellipse">
            <a:avLst/>
          </a:prstGeom>
          <a:gradFill flip="none" rotWithShape="1">
            <a:gsLst>
              <a:gs pos="7000">
                <a:srgbClr val="006600">
                  <a:lumMod val="80000"/>
                  <a:lumOff val="20000"/>
                </a:srgbClr>
              </a:gs>
              <a:gs pos="100000">
                <a:schemeClr val="bg1"/>
              </a:gs>
            </a:gsLst>
            <a:lin ang="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hu-HU" sz="1200" b="0" baseline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0903" name="Szövegdoboz 3">
            <a:extLst>
              <a:ext uri="{FF2B5EF4-FFF2-40B4-BE49-F238E27FC236}">
                <a16:creationId xmlns:a16="http://schemas.microsoft.com/office/drawing/2014/main" id="{06993613-B270-2B60-F56B-47EA086C3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863" y="5272088"/>
            <a:ext cx="701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baseline="0">
                <a:solidFill>
                  <a:srgbClr val="000000"/>
                </a:solidFill>
              </a:rPr>
              <a:t>NH</a:t>
            </a:r>
            <a:r>
              <a:rPr lang="hu-HU" altLang="hu-HU" sz="1400" baseline="-25000">
                <a:solidFill>
                  <a:srgbClr val="000000"/>
                </a:solidFill>
              </a:rPr>
              <a:t>4</a:t>
            </a:r>
            <a:r>
              <a:rPr lang="hu-HU" altLang="hu-HU" sz="1400" baseline="0">
                <a:solidFill>
                  <a:srgbClr val="000000"/>
                </a:solidFill>
              </a:rPr>
              <a:t>-N</a:t>
            </a:r>
          </a:p>
        </p:txBody>
      </p:sp>
      <p:sp>
        <p:nvSpPr>
          <p:cNvPr id="157" name="Ellipszis 156">
            <a:extLst>
              <a:ext uri="{FF2B5EF4-FFF2-40B4-BE49-F238E27FC236}">
                <a16:creationId xmlns:a16="http://schemas.microsoft.com/office/drawing/2014/main" id="{DB348493-6E15-B5B6-D1A3-CE502DC5CF4A}"/>
              </a:ext>
            </a:extLst>
          </p:cNvPr>
          <p:cNvSpPr/>
          <p:nvPr/>
        </p:nvSpPr>
        <p:spPr bwMode="auto">
          <a:xfrm>
            <a:off x="7312025" y="3076575"/>
            <a:ext cx="1112838" cy="1111250"/>
          </a:xfrm>
          <a:prstGeom prst="ellipse">
            <a:avLst/>
          </a:prstGeom>
          <a:gradFill flip="none" rotWithShape="1">
            <a:gsLst>
              <a:gs pos="7000">
                <a:srgbClr val="FFC000"/>
              </a:gs>
              <a:gs pos="100000">
                <a:schemeClr val="bg1"/>
              </a:gs>
            </a:gsLst>
            <a:lin ang="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hu-HU" sz="1200" b="0" baseline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0905" name="Szövegdoboz 15">
            <a:extLst>
              <a:ext uri="{FF2B5EF4-FFF2-40B4-BE49-F238E27FC236}">
                <a16:creationId xmlns:a16="http://schemas.microsoft.com/office/drawing/2014/main" id="{50EADC69-F6C7-5516-F351-091EAECBB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2050" y="3416300"/>
            <a:ext cx="71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baseline="0">
                <a:solidFill>
                  <a:srgbClr val="000000"/>
                </a:solidFill>
              </a:rPr>
              <a:t>NO</a:t>
            </a:r>
            <a:r>
              <a:rPr lang="hu-HU" altLang="hu-HU" sz="1400" baseline="-25000">
                <a:solidFill>
                  <a:srgbClr val="000000"/>
                </a:solidFill>
              </a:rPr>
              <a:t>2</a:t>
            </a:r>
            <a:r>
              <a:rPr lang="hu-HU" altLang="hu-HU" sz="1400" baseline="0">
                <a:solidFill>
                  <a:srgbClr val="000000"/>
                </a:solidFill>
              </a:rPr>
              <a:t>-N</a:t>
            </a:r>
          </a:p>
        </p:txBody>
      </p:sp>
      <p:sp>
        <p:nvSpPr>
          <p:cNvPr id="159" name="Ellipszis 158">
            <a:extLst>
              <a:ext uri="{FF2B5EF4-FFF2-40B4-BE49-F238E27FC236}">
                <a16:creationId xmlns:a16="http://schemas.microsoft.com/office/drawing/2014/main" id="{9A643524-3983-6C93-4E57-531CD7AE0458}"/>
              </a:ext>
            </a:extLst>
          </p:cNvPr>
          <p:cNvSpPr/>
          <p:nvPr/>
        </p:nvSpPr>
        <p:spPr bwMode="auto">
          <a:xfrm>
            <a:off x="8424863" y="4959350"/>
            <a:ext cx="1111250" cy="1111250"/>
          </a:xfrm>
          <a:prstGeom prst="ellipse">
            <a:avLst/>
          </a:prstGeom>
          <a:gradFill flip="none" rotWithShape="1">
            <a:gsLst>
              <a:gs pos="7000">
                <a:schemeClr val="tx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hu-HU" sz="1200" b="0" baseline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0907" name="Szövegdoboz 17">
            <a:extLst>
              <a:ext uri="{FF2B5EF4-FFF2-40B4-BE49-F238E27FC236}">
                <a16:creationId xmlns:a16="http://schemas.microsoft.com/office/drawing/2014/main" id="{ADEB631C-6B0C-C9EE-E5EF-660F688FB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9988" y="5299075"/>
            <a:ext cx="38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baseline="0">
                <a:solidFill>
                  <a:srgbClr val="000000"/>
                </a:solidFill>
              </a:rPr>
              <a:t>N</a:t>
            </a:r>
            <a:r>
              <a:rPr lang="hu-HU" altLang="hu-HU" sz="1400" baseline="-25000">
                <a:solidFill>
                  <a:srgbClr val="000000"/>
                </a:solidFill>
              </a:rPr>
              <a:t>2</a:t>
            </a:r>
            <a:endParaRPr lang="hu-HU" altLang="hu-HU" sz="1400" baseline="0">
              <a:solidFill>
                <a:srgbClr val="000000"/>
              </a:solidFill>
            </a:endParaRPr>
          </a:p>
        </p:txBody>
      </p:sp>
      <p:cxnSp>
        <p:nvCxnSpPr>
          <p:cNvPr id="80908" name="Görbe összekötő 28">
            <a:extLst>
              <a:ext uri="{FF2B5EF4-FFF2-40B4-BE49-F238E27FC236}">
                <a16:creationId xmlns:a16="http://schemas.microsoft.com/office/drawing/2014/main" id="{3D8258DA-F798-77C2-E205-351D6EE82235}"/>
              </a:ext>
            </a:extLst>
          </p:cNvPr>
          <p:cNvCxnSpPr>
            <a:cxnSpLocks noChangeShapeType="1"/>
            <a:stCxn id="150" idx="6"/>
            <a:endCxn id="157" idx="0"/>
          </p:cNvCxnSpPr>
          <p:nvPr/>
        </p:nvCxnSpPr>
        <p:spPr bwMode="auto">
          <a:xfrm>
            <a:off x="6648450" y="2392363"/>
            <a:ext cx="1219200" cy="684212"/>
          </a:xfrm>
          <a:prstGeom prst="curvedConnector2">
            <a:avLst/>
          </a:prstGeom>
          <a:noFill/>
          <a:ln w="635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0909" name="Görbe összekötő 31">
            <a:extLst>
              <a:ext uri="{FF2B5EF4-FFF2-40B4-BE49-F238E27FC236}">
                <a16:creationId xmlns:a16="http://schemas.microsoft.com/office/drawing/2014/main" id="{43137F77-571C-E130-3B5C-3E10235BCE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423275" y="3632200"/>
            <a:ext cx="557213" cy="1327150"/>
          </a:xfrm>
          <a:prstGeom prst="curvedConnector2">
            <a:avLst/>
          </a:prstGeom>
          <a:noFill/>
          <a:ln w="635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0910" name="Szövegdoboz 52">
            <a:extLst>
              <a:ext uri="{FF2B5EF4-FFF2-40B4-BE49-F238E27FC236}">
                <a16:creationId xmlns:a16="http://schemas.microsoft.com/office/drawing/2014/main" id="{83240723-2799-9472-DEC0-EA4040EBD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1238" y="2209800"/>
            <a:ext cx="1381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baseline="0">
                <a:solidFill>
                  <a:srgbClr val="000000"/>
                </a:solidFill>
              </a:rPr>
              <a:t>szerves C</a:t>
            </a:r>
            <a:endParaRPr lang="hu-HU" altLang="hu-HU" sz="2000" baseline="-25000">
              <a:solidFill>
                <a:srgbClr val="000000"/>
              </a:solidFill>
            </a:endParaRPr>
          </a:p>
        </p:txBody>
      </p:sp>
      <p:sp>
        <p:nvSpPr>
          <p:cNvPr id="80911" name="Szövegdoboz 53">
            <a:extLst>
              <a:ext uri="{FF2B5EF4-FFF2-40B4-BE49-F238E27FC236}">
                <a16:creationId xmlns:a16="http://schemas.microsoft.com/office/drawing/2014/main" id="{6E5168BA-406A-7B1C-7D2D-BF60854E0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3624263"/>
            <a:ext cx="1381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baseline="0">
                <a:solidFill>
                  <a:srgbClr val="000000"/>
                </a:solidFill>
              </a:rPr>
              <a:t>szerves C</a:t>
            </a:r>
            <a:endParaRPr lang="hu-HU" altLang="hu-HU" sz="2000" baseline="-25000">
              <a:solidFill>
                <a:srgbClr val="000000"/>
              </a:solidFill>
            </a:endParaRPr>
          </a:p>
        </p:txBody>
      </p:sp>
      <p:sp>
        <p:nvSpPr>
          <p:cNvPr id="80912" name="Szövegdoboz 1">
            <a:extLst>
              <a:ext uri="{FF2B5EF4-FFF2-40B4-BE49-F238E27FC236}">
                <a16:creationId xmlns:a16="http://schemas.microsoft.com/office/drawing/2014/main" id="{87D2E6CC-F7CD-647F-FC44-5240F5C2A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0" y="908050"/>
            <a:ext cx="39243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500" baseline="0"/>
              <a:t>Nitrifikáció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500" baseline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500" baseline="0"/>
              <a:t>aerob, autotróf mikroorganizmusok</a:t>
            </a:r>
          </a:p>
        </p:txBody>
      </p:sp>
      <p:sp>
        <p:nvSpPr>
          <p:cNvPr id="80913" name="Szövegdoboz 31">
            <a:extLst>
              <a:ext uri="{FF2B5EF4-FFF2-40B4-BE49-F238E27FC236}">
                <a16:creationId xmlns:a16="http://schemas.microsoft.com/office/drawing/2014/main" id="{369BE973-0461-97EA-DB33-59E70B313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7813" y="882650"/>
            <a:ext cx="29733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500" baseline="0"/>
              <a:t>Denitrifikáció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500" baseline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500" baseline="0"/>
              <a:t>fakultatív anaerob,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500" baseline="0"/>
              <a:t>heterotróf mikroorganizmusok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Tardy Gábor Márk\Documents\BME\Admin\Piar nyiltnap\20150320_125853.jpg">
            <a:extLst>
              <a:ext uri="{FF2B5EF4-FFF2-40B4-BE49-F238E27FC236}">
                <a16:creationId xmlns:a16="http://schemas.microsoft.com/office/drawing/2014/main" id="{584D7030-EA94-90E2-5968-802698331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8150"/>
            <a:ext cx="3149600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 descr="C:\Users\Tardy Gábor Márk\Documents\BME\Admin\Piar nyiltnap\20150320_125812.jpg">
            <a:extLst>
              <a:ext uri="{FF2B5EF4-FFF2-40B4-BE49-F238E27FC236}">
                <a16:creationId xmlns:a16="http://schemas.microsoft.com/office/drawing/2014/main" id="{36CAD953-8756-3F3F-1A52-A29431DE7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9" r="15022"/>
          <a:stretch>
            <a:fillRect/>
          </a:stretch>
        </p:blipFill>
        <p:spPr bwMode="auto">
          <a:xfrm>
            <a:off x="1631950" y="1196975"/>
            <a:ext cx="5688013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8">
            <a:extLst>
              <a:ext uri="{FF2B5EF4-FFF2-40B4-BE49-F238E27FC236}">
                <a16:creationId xmlns:a16="http://schemas.microsoft.com/office/drawing/2014/main" id="{749CAFFB-5931-6140-ED6A-D993B24D7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3800"/>
              <a:t>Biofim az anódon</a:t>
            </a:r>
            <a:endParaRPr lang="en-US" altLang="hu-HU" sz="3800"/>
          </a:p>
        </p:txBody>
      </p:sp>
      <p:pic>
        <p:nvPicPr>
          <p:cNvPr id="82947" name="Kép 1">
            <a:extLst>
              <a:ext uri="{FF2B5EF4-FFF2-40B4-BE49-F238E27FC236}">
                <a16:creationId xmlns:a16="http://schemas.microsoft.com/office/drawing/2014/main" id="{9BCB8790-3021-12BD-0418-DA040B46B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196975"/>
            <a:ext cx="410527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E23F84A7-594C-A65A-517A-CAC53DBCB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Fermentáció alkalmazásának néhány főbb területe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270DF50-102F-FF41-E98A-F4C71B64F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3" y="808038"/>
            <a:ext cx="2663825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endParaRPr lang="hu-HU" altLang="hu-HU" sz="2200" kern="0" baseline="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0E9C082-2F63-DF57-BEA3-7B756541B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950" y="3417888"/>
            <a:ext cx="2665413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hu-HU" altLang="hu-HU" sz="2200" kern="0" baseline="0" dirty="0"/>
              <a:t>Élelmiszeripar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D55595F-8221-CD25-7180-0756E9DED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138" y="790575"/>
            <a:ext cx="3298825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hu-HU" altLang="hu-HU" sz="2200" kern="0" baseline="0" dirty="0"/>
              <a:t>Környezetvédelem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82913C16-D171-4598-ECF0-F838B3417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950" y="790575"/>
            <a:ext cx="3598863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hu-HU" altLang="hu-HU" sz="2200" kern="0" baseline="0" dirty="0"/>
              <a:t>Gyógyszeripar</a:t>
            </a:r>
          </a:p>
        </p:txBody>
      </p:sp>
      <p:pic>
        <p:nvPicPr>
          <p:cNvPr id="56327" name="Picture 2" descr="figure 26-18a">
            <a:extLst>
              <a:ext uri="{FF2B5EF4-FFF2-40B4-BE49-F238E27FC236}">
                <a16:creationId xmlns:a16="http://schemas.microsoft.com/office/drawing/2014/main" id="{63E50B4F-8060-A6CA-48B3-F83ABF845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2" b="15714"/>
          <a:stretch>
            <a:fillRect/>
          </a:stretch>
        </p:blipFill>
        <p:spPr bwMode="auto">
          <a:xfrm>
            <a:off x="1825625" y="1192213"/>
            <a:ext cx="3946525" cy="212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8" name="Téglalap 20">
            <a:extLst>
              <a:ext uri="{FF2B5EF4-FFF2-40B4-BE49-F238E27FC236}">
                <a16:creationId xmlns:a16="http://schemas.microsoft.com/office/drawing/2014/main" id="{718CCDD2-1C8E-24A6-EC27-30DC8EE55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1713" y="1069975"/>
            <a:ext cx="661987" cy="271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/>
          </a:p>
        </p:txBody>
      </p:sp>
      <p:pic>
        <p:nvPicPr>
          <p:cNvPr id="56329" name="Picture 14" descr="http://www.magicalprague.com/uploads/photos/detail/fa8693b10425de2855533b7361fb99bb.jpg">
            <a:extLst>
              <a:ext uri="{FF2B5EF4-FFF2-40B4-BE49-F238E27FC236}">
                <a16:creationId xmlns:a16="http://schemas.microsoft.com/office/drawing/2014/main" id="{798B7173-E5EA-5D4B-55E5-9211A49D1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2"/>
          <a:stretch>
            <a:fillRect/>
          </a:stretch>
        </p:blipFill>
        <p:spPr bwMode="auto">
          <a:xfrm>
            <a:off x="1857375" y="3849688"/>
            <a:ext cx="3887788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B3BC03AC-A68E-1576-86C3-426841A89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3414713"/>
            <a:ext cx="2665412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hu-HU" altLang="hu-HU" sz="2200" kern="0" baseline="0" dirty="0"/>
              <a:t>Energiatermelés</a:t>
            </a:r>
          </a:p>
        </p:txBody>
      </p:sp>
      <p:pic>
        <p:nvPicPr>
          <p:cNvPr id="56331" name="Picture 2" descr="https://lh3.googleusercontent.com/-qisQE2nM67c/Su68rVPQ65I/AAAAAAAAAEQ/A3fC35WsHB4/s912/IMG_0524.JPG">
            <a:extLst>
              <a:ext uri="{FF2B5EF4-FFF2-40B4-BE49-F238E27FC236}">
                <a16:creationId xmlns:a16="http://schemas.microsoft.com/office/drawing/2014/main" id="{A256A8BC-C08B-34AD-6CB3-A98AB090F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4" t="29063" b="10452"/>
          <a:stretch>
            <a:fillRect/>
          </a:stretch>
        </p:blipFill>
        <p:spPr bwMode="auto">
          <a:xfrm>
            <a:off x="6003925" y="3846513"/>
            <a:ext cx="3749675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2" name="Kép 3" descr="A képen Légi fotó, légi, fa, fű látható&#10;&#10;Automatikusan generált leírás">
            <a:extLst>
              <a:ext uri="{FF2B5EF4-FFF2-40B4-BE49-F238E27FC236}">
                <a16:creationId xmlns:a16="http://schemas.microsoft.com/office/drawing/2014/main" id="{803B89D1-2157-1EC7-A06C-F93596B36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1196975"/>
            <a:ext cx="37719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3" name="Picture 9">
            <a:extLst>
              <a:ext uri="{FF2B5EF4-FFF2-40B4-BE49-F238E27FC236}">
                <a16:creationId xmlns:a16="http://schemas.microsoft.com/office/drawing/2014/main" id="{4B1C0828-E434-FAA9-CAB3-8611BAC08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4" name="Kép 2">
            <a:extLst>
              <a:ext uri="{FF2B5EF4-FFF2-40B4-BE49-F238E27FC236}">
                <a16:creationId xmlns:a16="http://schemas.microsoft.com/office/drawing/2014/main" id="{F9EE33F1-7A85-722D-AD7D-B9BD0DB58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5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86B21B04-A583-265C-A56F-966C15BAC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a számának helye 1">
            <a:extLst>
              <a:ext uri="{FF2B5EF4-FFF2-40B4-BE49-F238E27FC236}">
                <a16:creationId xmlns:a16="http://schemas.microsoft.com/office/drawing/2014/main" id="{5B4564B5-0D7D-DE60-F95A-2B5CBD45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20000174-D03F-4B2B-BBF9-C47A1F8A6C06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3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66D11485-5417-5FDC-5798-947C5C5036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5813" y="476250"/>
            <a:ext cx="3529012" cy="719138"/>
          </a:xfrm>
        </p:spPr>
        <p:txBody>
          <a:bodyPr/>
          <a:lstStyle/>
          <a:p>
            <a:pPr eaLnBrk="1" hangingPunct="1"/>
            <a:r>
              <a:rPr lang="hu-HU" altLang="hu-HU" sz="3500" b="1"/>
              <a:t>I. BIOGÁZ</a:t>
            </a:r>
            <a:endParaRPr lang="hu-HU" altLang="hu-HU" sz="4000" b="1"/>
          </a:p>
        </p:txBody>
      </p:sp>
      <p:pic>
        <p:nvPicPr>
          <p:cNvPr id="57347" name="Picture 2" descr="https://lh3.googleusercontent.com/-qisQE2nM67c/Su68rVPQ65I/AAAAAAAAAEQ/A3fC35WsHB4/s912/IMG_0524.JPG">
            <a:extLst>
              <a:ext uri="{FF2B5EF4-FFF2-40B4-BE49-F238E27FC236}">
                <a16:creationId xmlns:a16="http://schemas.microsoft.com/office/drawing/2014/main" id="{23CD4E47-CA5B-A07D-EA6F-6AC1D0B3A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4" t="18925"/>
          <a:stretch>
            <a:fillRect/>
          </a:stretch>
        </p:blipFill>
        <p:spPr bwMode="auto">
          <a:xfrm>
            <a:off x="839788" y="1830388"/>
            <a:ext cx="50228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9A0604-3228-68A0-128C-8C5250C59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76250"/>
            <a:ext cx="5491163" cy="71913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hu-HU" altLang="hu-HU" sz="3500" kern="0" baseline="0" dirty="0"/>
              <a:t>II. MIKROBIÁLIS ÜZEMANYAG CELLÁK</a:t>
            </a:r>
          </a:p>
        </p:txBody>
      </p:sp>
      <p:pic>
        <p:nvPicPr>
          <p:cNvPr id="57349" name="Kép 6" descr="A képen gép, Elektromos vezetékek, kábel, Elektrontechnika látható&#10;&#10;Automatikusan generált leírás">
            <a:extLst>
              <a:ext uri="{FF2B5EF4-FFF2-40B4-BE49-F238E27FC236}">
                <a16:creationId xmlns:a16="http://schemas.microsoft.com/office/drawing/2014/main" id="{B2915119-B9D9-2B06-B6CA-C964D699C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 b="4321"/>
          <a:stretch>
            <a:fillRect/>
          </a:stretch>
        </p:blipFill>
        <p:spPr bwMode="auto">
          <a:xfrm>
            <a:off x="6124575" y="1830388"/>
            <a:ext cx="4940300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9">
            <a:extLst>
              <a:ext uri="{FF2B5EF4-FFF2-40B4-BE49-F238E27FC236}">
                <a16:creationId xmlns:a16="http://schemas.microsoft.com/office/drawing/2014/main" id="{F5B68DD6-FBAA-6114-157D-67313280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Kép 2">
            <a:extLst>
              <a:ext uri="{FF2B5EF4-FFF2-40B4-BE49-F238E27FC236}">
                <a16:creationId xmlns:a16="http://schemas.microsoft.com/office/drawing/2014/main" id="{32B452FD-2456-CFC6-4098-75BE003FB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ECA124AF-130F-C00C-D15C-CF2497BD9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a számának helye 1">
            <a:extLst>
              <a:ext uri="{FF2B5EF4-FFF2-40B4-BE49-F238E27FC236}">
                <a16:creationId xmlns:a16="http://schemas.microsoft.com/office/drawing/2014/main" id="{D44E1455-F843-C51B-3D2B-72D3DABA7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FA9556EE-204E-4C0C-8A87-A0AE68CD3995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4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EA612CC8-F3CF-569D-32BA-47A7F9EBB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Biotechnológia - Szennyvíztisztítás</a:t>
            </a:r>
          </a:p>
        </p:txBody>
      </p:sp>
      <p:cxnSp>
        <p:nvCxnSpPr>
          <p:cNvPr id="58371" name="AutoShape 2">
            <a:extLst>
              <a:ext uri="{FF2B5EF4-FFF2-40B4-BE49-F238E27FC236}">
                <a16:creationId xmlns:a16="http://schemas.microsoft.com/office/drawing/2014/main" id="{A7FC622C-7ECA-28AD-1212-F86D105DB225}"/>
              </a:ext>
            </a:extLst>
          </p:cNvPr>
          <p:cNvCxnSpPr>
            <a:cxnSpLocks noChangeShapeType="1"/>
            <a:stCxn id="58374" idx="3"/>
          </p:cNvCxnSpPr>
          <p:nvPr/>
        </p:nvCxnSpPr>
        <p:spPr bwMode="auto">
          <a:xfrm rot="5400000">
            <a:off x="6163469" y="1046957"/>
            <a:ext cx="604837" cy="4114800"/>
          </a:xfrm>
          <a:prstGeom prst="bentConnector2">
            <a:avLst/>
          </a:prstGeom>
          <a:noFill/>
          <a:ln w="76200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372" name="Line 3">
            <a:extLst>
              <a:ext uri="{FF2B5EF4-FFF2-40B4-BE49-F238E27FC236}">
                <a16:creationId xmlns:a16="http://schemas.microsoft.com/office/drawing/2014/main" id="{B93AE466-D537-4574-00E8-7274480EC90C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9159875" y="1674813"/>
            <a:ext cx="1587" cy="928688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8373" name="Freeform 4">
            <a:extLst>
              <a:ext uri="{FF2B5EF4-FFF2-40B4-BE49-F238E27FC236}">
                <a16:creationId xmlns:a16="http://schemas.microsoft.com/office/drawing/2014/main" id="{50859BD8-C721-6B04-4E89-625B83B8048F}"/>
              </a:ext>
            </a:extLst>
          </p:cNvPr>
          <p:cNvSpPr>
            <a:spLocks/>
          </p:cNvSpPr>
          <p:nvPr/>
        </p:nvSpPr>
        <p:spPr bwMode="auto">
          <a:xfrm>
            <a:off x="8091488" y="1935163"/>
            <a:ext cx="855662" cy="874712"/>
          </a:xfrm>
          <a:custGeom>
            <a:avLst/>
            <a:gdLst>
              <a:gd name="T0" fmla="*/ 0 w 578"/>
              <a:gd name="T1" fmla="*/ 0 h 590"/>
              <a:gd name="T2" fmla="*/ 2147483646 w 578"/>
              <a:gd name="T3" fmla="*/ 0 h 590"/>
              <a:gd name="T4" fmla="*/ 2147483646 w 578"/>
              <a:gd name="T5" fmla="*/ 2147483646 h 590"/>
              <a:gd name="T6" fmla="*/ 2147483646 w 578"/>
              <a:gd name="T7" fmla="*/ 2147483646 h 590"/>
              <a:gd name="T8" fmla="*/ 0 w 578"/>
              <a:gd name="T9" fmla="*/ 2147483646 h 590"/>
              <a:gd name="T10" fmla="*/ 0 w 578"/>
              <a:gd name="T11" fmla="*/ 0 h 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8" h="590">
                <a:moveTo>
                  <a:pt x="0" y="0"/>
                </a:moveTo>
                <a:lnTo>
                  <a:pt x="578" y="0"/>
                </a:lnTo>
                <a:lnTo>
                  <a:pt x="578" y="353"/>
                </a:lnTo>
                <a:lnTo>
                  <a:pt x="291" y="590"/>
                </a:lnTo>
                <a:lnTo>
                  <a:pt x="0" y="35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95FF"/>
              </a:gs>
              <a:gs pos="100000">
                <a:srgbClr val="DFD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8374" name="Freeform 5">
            <a:extLst>
              <a:ext uri="{FF2B5EF4-FFF2-40B4-BE49-F238E27FC236}">
                <a16:creationId xmlns:a16="http://schemas.microsoft.com/office/drawing/2014/main" id="{1265A8E7-9A71-DAC2-BEE9-18EC3ACCE8EF}"/>
              </a:ext>
            </a:extLst>
          </p:cNvPr>
          <p:cNvSpPr>
            <a:spLocks/>
          </p:cNvSpPr>
          <p:nvPr/>
        </p:nvSpPr>
        <p:spPr bwMode="auto">
          <a:xfrm>
            <a:off x="8101013" y="2413000"/>
            <a:ext cx="842962" cy="388938"/>
          </a:xfrm>
          <a:custGeom>
            <a:avLst/>
            <a:gdLst>
              <a:gd name="T0" fmla="*/ 0 w 548"/>
              <a:gd name="T1" fmla="*/ 0 h 262"/>
              <a:gd name="T2" fmla="*/ 2147483646 w 548"/>
              <a:gd name="T3" fmla="*/ 0 h 262"/>
              <a:gd name="T4" fmla="*/ 2147483646 w 548"/>
              <a:gd name="T5" fmla="*/ 2147483646 h 262"/>
              <a:gd name="T6" fmla="*/ 2147483646 w 548"/>
              <a:gd name="T7" fmla="*/ 2147483646 h 262"/>
              <a:gd name="T8" fmla="*/ 0 w 548"/>
              <a:gd name="T9" fmla="*/ 2147483646 h 262"/>
              <a:gd name="T10" fmla="*/ 0 w 548"/>
              <a:gd name="T11" fmla="*/ 0 h 2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48" h="262">
                <a:moveTo>
                  <a:pt x="0" y="0"/>
                </a:moveTo>
                <a:cubicBezTo>
                  <a:pt x="183" y="0"/>
                  <a:pt x="365" y="0"/>
                  <a:pt x="548" y="0"/>
                </a:cubicBezTo>
                <a:lnTo>
                  <a:pt x="546" y="36"/>
                </a:lnTo>
                <a:lnTo>
                  <a:pt x="274" y="262"/>
                </a:lnTo>
                <a:lnTo>
                  <a:pt x="0" y="36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rgbClr val="66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8375" name="Rectangle 6">
            <a:extLst>
              <a:ext uri="{FF2B5EF4-FFF2-40B4-BE49-F238E27FC236}">
                <a16:creationId xmlns:a16="http://schemas.microsoft.com/office/drawing/2014/main" id="{B6E48285-9B05-2F4D-DFA7-ED6B2441C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1395413"/>
            <a:ext cx="2635250" cy="1497012"/>
          </a:xfrm>
          <a:prstGeom prst="rect">
            <a:avLst/>
          </a:prstGeom>
          <a:gradFill rotWithShape="0">
            <a:gsLst>
              <a:gs pos="0">
                <a:srgbClr val="FAEDE0"/>
              </a:gs>
              <a:gs pos="100000">
                <a:srgbClr val="D86C00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 baseline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8376" name="Line 7">
            <a:extLst>
              <a:ext uri="{FF2B5EF4-FFF2-40B4-BE49-F238E27FC236}">
                <a16:creationId xmlns:a16="http://schemas.microsoft.com/office/drawing/2014/main" id="{6D24C90C-4526-143B-6797-C50F9F2166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6000" y="1093788"/>
            <a:ext cx="0" cy="284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8377" name="Line 8">
            <a:extLst>
              <a:ext uri="{FF2B5EF4-FFF2-40B4-BE49-F238E27FC236}">
                <a16:creationId xmlns:a16="http://schemas.microsoft.com/office/drawing/2014/main" id="{3290F2A3-AD3C-949F-008D-0E383E3F64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61250" y="1093788"/>
            <a:ext cx="0" cy="284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grpSp>
        <p:nvGrpSpPr>
          <p:cNvPr id="58378" name="Group 9">
            <a:extLst>
              <a:ext uri="{FF2B5EF4-FFF2-40B4-BE49-F238E27FC236}">
                <a16:creationId xmlns:a16="http://schemas.microsoft.com/office/drawing/2014/main" id="{04C5E554-1C9D-5C73-05D1-BFF0D5AAC9D7}"/>
              </a:ext>
            </a:extLst>
          </p:cNvPr>
          <p:cNvGrpSpPr>
            <a:grpSpLocks/>
          </p:cNvGrpSpPr>
          <p:nvPr/>
        </p:nvGrpSpPr>
        <p:grpSpPr bwMode="auto">
          <a:xfrm>
            <a:off x="7042150" y="1528763"/>
            <a:ext cx="301625" cy="330200"/>
            <a:chOff x="2619" y="2166"/>
            <a:chExt cx="203" cy="222"/>
          </a:xfrm>
        </p:grpSpPr>
        <p:sp>
          <p:nvSpPr>
            <p:cNvPr id="58532" name="Freeform 10">
              <a:extLst>
                <a:ext uri="{FF2B5EF4-FFF2-40B4-BE49-F238E27FC236}">
                  <a16:creationId xmlns:a16="http://schemas.microsoft.com/office/drawing/2014/main" id="{E70EDBFC-2449-5D7F-68EF-935316456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244"/>
              <a:ext cx="185" cy="138"/>
            </a:xfrm>
            <a:custGeom>
              <a:avLst/>
              <a:gdLst>
                <a:gd name="T0" fmla="*/ 0 w 185"/>
                <a:gd name="T1" fmla="*/ 0 h 138"/>
                <a:gd name="T2" fmla="*/ 36 w 185"/>
                <a:gd name="T3" fmla="*/ 5 h 138"/>
                <a:gd name="T4" fmla="*/ 96 w 185"/>
                <a:gd name="T5" fmla="*/ 26 h 138"/>
                <a:gd name="T6" fmla="*/ 108 w 185"/>
                <a:gd name="T7" fmla="*/ 60 h 138"/>
                <a:gd name="T8" fmla="*/ 150 w 185"/>
                <a:gd name="T9" fmla="*/ 84 h 138"/>
                <a:gd name="T10" fmla="*/ 155 w 185"/>
                <a:gd name="T11" fmla="*/ 125 h 138"/>
                <a:gd name="T12" fmla="*/ 185 w 185"/>
                <a:gd name="T13" fmla="*/ 138 h 1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5" h="138">
                  <a:moveTo>
                    <a:pt x="0" y="0"/>
                  </a:moveTo>
                  <a:cubicBezTo>
                    <a:pt x="12" y="2"/>
                    <a:pt x="24" y="2"/>
                    <a:pt x="36" y="5"/>
                  </a:cubicBezTo>
                  <a:cubicBezTo>
                    <a:pt x="56" y="11"/>
                    <a:pt x="96" y="26"/>
                    <a:pt x="96" y="26"/>
                  </a:cubicBezTo>
                  <a:cubicBezTo>
                    <a:pt x="101" y="37"/>
                    <a:pt x="104" y="49"/>
                    <a:pt x="108" y="60"/>
                  </a:cubicBezTo>
                  <a:cubicBezTo>
                    <a:pt x="112" y="92"/>
                    <a:pt x="118" y="82"/>
                    <a:pt x="150" y="84"/>
                  </a:cubicBezTo>
                  <a:cubicBezTo>
                    <a:pt x="151" y="92"/>
                    <a:pt x="145" y="120"/>
                    <a:pt x="155" y="125"/>
                  </a:cubicBezTo>
                  <a:cubicBezTo>
                    <a:pt x="166" y="131"/>
                    <a:pt x="177" y="130"/>
                    <a:pt x="185" y="138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33" name="Freeform 11">
              <a:extLst>
                <a:ext uri="{FF2B5EF4-FFF2-40B4-BE49-F238E27FC236}">
                  <a16:creationId xmlns:a16="http://schemas.microsoft.com/office/drawing/2014/main" id="{9A04C4CC-8214-C0DA-0160-6DD2E7C83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166"/>
              <a:ext cx="125" cy="177"/>
            </a:xfrm>
            <a:custGeom>
              <a:avLst/>
              <a:gdLst>
                <a:gd name="T0" fmla="*/ 125 w 125"/>
                <a:gd name="T1" fmla="*/ 0 h 177"/>
                <a:gd name="T2" fmla="*/ 87 w 125"/>
                <a:gd name="T3" fmla="*/ 48 h 177"/>
                <a:gd name="T4" fmla="*/ 86 w 125"/>
                <a:gd name="T5" fmla="*/ 92 h 177"/>
                <a:gd name="T6" fmla="*/ 32 w 125"/>
                <a:gd name="T7" fmla="*/ 152 h 177"/>
                <a:gd name="T8" fmla="*/ 0 w 125"/>
                <a:gd name="T9" fmla="*/ 177 h 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" h="177">
                  <a:moveTo>
                    <a:pt x="125" y="0"/>
                  </a:moveTo>
                  <a:cubicBezTo>
                    <a:pt x="121" y="18"/>
                    <a:pt x="99" y="34"/>
                    <a:pt x="87" y="48"/>
                  </a:cubicBezTo>
                  <a:cubicBezTo>
                    <a:pt x="108" y="65"/>
                    <a:pt x="117" y="82"/>
                    <a:pt x="86" y="92"/>
                  </a:cubicBezTo>
                  <a:cubicBezTo>
                    <a:pt x="73" y="130"/>
                    <a:pt x="62" y="129"/>
                    <a:pt x="32" y="152"/>
                  </a:cubicBezTo>
                  <a:cubicBezTo>
                    <a:pt x="20" y="177"/>
                    <a:pt x="33" y="177"/>
                    <a:pt x="0" y="177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34" name="Freeform 12">
              <a:extLst>
                <a:ext uri="{FF2B5EF4-FFF2-40B4-BE49-F238E27FC236}">
                  <a16:creationId xmlns:a16="http://schemas.microsoft.com/office/drawing/2014/main" id="{FCE13139-5712-8C6E-0103-2E0DD4D14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2234"/>
              <a:ext cx="129" cy="154"/>
            </a:xfrm>
            <a:custGeom>
              <a:avLst/>
              <a:gdLst>
                <a:gd name="T0" fmla="*/ 0 w 129"/>
                <a:gd name="T1" fmla="*/ 154 h 154"/>
                <a:gd name="T2" fmla="*/ 67 w 129"/>
                <a:gd name="T3" fmla="*/ 129 h 154"/>
                <a:gd name="T4" fmla="*/ 126 w 129"/>
                <a:gd name="T5" fmla="*/ 93 h 154"/>
                <a:gd name="T6" fmla="*/ 97 w 129"/>
                <a:gd name="T7" fmla="*/ 13 h 154"/>
                <a:gd name="T8" fmla="*/ 96 w 129"/>
                <a:gd name="T9" fmla="*/ 0 h 1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9" h="154">
                  <a:moveTo>
                    <a:pt x="0" y="154"/>
                  </a:moveTo>
                  <a:cubicBezTo>
                    <a:pt x="30" y="128"/>
                    <a:pt x="24" y="130"/>
                    <a:pt x="67" y="129"/>
                  </a:cubicBezTo>
                  <a:cubicBezTo>
                    <a:pt x="70" y="126"/>
                    <a:pt x="123" y="95"/>
                    <a:pt x="126" y="93"/>
                  </a:cubicBezTo>
                  <a:cubicBezTo>
                    <a:pt x="129" y="77"/>
                    <a:pt x="107" y="23"/>
                    <a:pt x="97" y="13"/>
                  </a:cubicBezTo>
                  <a:cubicBezTo>
                    <a:pt x="97" y="9"/>
                    <a:pt x="96" y="0"/>
                    <a:pt x="96" y="0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35" name="Freeform 13">
              <a:extLst>
                <a:ext uri="{FF2B5EF4-FFF2-40B4-BE49-F238E27FC236}">
                  <a16:creationId xmlns:a16="http://schemas.microsoft.com/office/drawing/2014/main" id="{25939C31-FFC4-B679-F164-4FA71C387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2290"/>
              <a:ext cx="26" cy="35"/>
            </a:xfrm>
            <a:custGeom>
              <a:avLst/>
              <a:gdLst>
                <a:gd name="T0" fmla="*/ 11 w 26"/>
                <a:gd name="T1" fmla="*/ 0 h 35"/>
                <a:gd name="T2" fmla="*/ 7 w 26"/>
                <a:gd name="T3" fmla="*/ 22 h 35"/>
                <a:gd name="T4" fmla="*/ 23 w 26"/>
                <a:gd name="T5" fmla="*/ 30 h 35"/>
                <a:gd name="T6" fmla="*/ 19 w 26"/>
                <a:gd name="T7" fmla="*/ 16 h 35"/>
                <a:gd name="T8" fmla="*/ 11 w 26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35">
                  <a:moveTo>
                    <a:pt x="11" y="0"/>
                  </a:moveTo>
                  <a:cubicBezTo>
                    <a:pt x="0" y="7"/>
                    <a:pt x="2" y="11"/>
                    <a:pt x="7" y="22"/>
                  </a:cubicBezTo>
                  <a:cubicBezTo>
                    <a:pt x="8" y="35"/>
                    <a:pt x="11" y="34"/>
                    <a:pt x="23" y="30"/>
                  </a:cubicBezTo>
                  <a:cubicBezTo>
                    <a:pt x="26" y="24"/>
                    <a:pt x="26" y="19"/>
                    <a:pt x="19" y="16"/>
                  </a:cubicBezTo>
                  <a:cubicBezTo>
                    <a:pt x="15" y="4"/>
                    <a:pt x="18" y="10"/>
                    <a:pt x="11" y="0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36" name="Freeform 14">
              <a:extLst>
                <a:ext uri="{FF2B5EF4-FFF2-40B4-BE49-F238E27FC236}">
                  <a16:creationId xmlns:a16="http://schemas.microsoft.com/office/drawing/2014/main" id="{E30F2328-C8CC-6804-4A80-AE5698649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" y="2361"/>
              <a:ext cx="27" cy="26"/>
            </a:xfrm>
            <a:custGeom>
              <a:avLst/>
              <a:gdLst>
                <a:gd name="T0" fmla="*/ 13 w 27"/>
                <a:gd name="T1" fmla="*/ 2 h 26"/>
                <a:gd name="T2" fmla="*/ 19 w 27"/>
                <a:gd name="T3" fmla="*/ 11 h 26"/>
                <a:gd name="T4" fmla="*/ 24 w 27"/>
                <a:gd name="T5" fmla="*/ 26 h 26"/>
                <a:gd name="T6" fmla="*/ 3 w 27"/>
                <a:gd name="T7" fmla="*/ 14 h 26"/>
                <a:gd name="T8" fmla="*/ 12 w 27"/>
                <a:gd name="T9" fmla="*/ 5 h 26"/>
                <a:gd name="T10" fmla="*/ 13 w 27"/>
                <a:gd name="T11" fmla="*/ 2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26">
                  <a:moveTo>
                    <a:pt x="13" y="2"/>
                  </a:moveTo>
                  <a:cubicBezTo>
                    <a:pt x="20" y="1"/>
                    <a:pt x="22" y="5"/>
                    <a:pt x="19" y="11"/>
                  </a:cubicBezTo>
                  <a:cubicBezTo>
                    <a:pt x="27" y="14"/>
                    <a:pt x="25" y="18"/>
                    <a:pt x="24" y="26"/>
                  </a:cubicBezTo>
                  <a:cubicBezTo>
                    <a:pt x="12" y="25"/>
                    <a:pt x="10" y="23"/>
                    <a:pt x="3" y="14"/>
                  </a:cubicBezTo>
                  <a:cubicBezTo>
                    <a:pt x="0" y="5"/>
                    <a:pt x="4" y="8"/>
                    <a:pt x="12" y="5"/>
                  </a:cubicBezTo>
                  <a:cubicBezTo>
                    <a:pt x="15" y="0"/>
                    <a:pt x="16" y="0"/>
                    <a:pt x="13" y="2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37" name="Freeform 15">
              <a:extLst>
                <a:ext uri="{FF2B5EF4-FFF2-40B4-BE49-F238E27FC236}">
                  <a16:creationId xmlns:a16="http://schemas.microsoft.com/office/drawing/2014/main" id="{4227F054-C0F5-7675-88D9-CB07333E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" y="2213"/>
              <a:ext cx="26" cy="35"/>
            </a:xfrm>
            <a:custGeom>
              <a:avLst/>
              <a:gdLst>
                <a:gd name="T0" fmla="*/ 11 w 26"/>
                <a:gd name="T1" fmla="*/ 0 h 35"/>
                <a:gd name="T2" fmla="*/ 7 w 26"/>
                <a:gd name="T3" fmla="*/ 22 h 35"/>
                <a:gd name="T4" fmla="*/ 23 w 26"/>
                <a:gd name="T5" fmla="*/ 30 h 35"/>
                <a:gd name="T6" fmla="*/ 19 w 26"/>
                <a:gd name="T7" fmla="*/ 16 h 35"/>
                <a:gd name="T8" fmla="*/ 11 w 26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35">
                  <a:moveTo>
                    <a:pt x="11" y="0"/>
                  </a:moveTo>
                  <a:cubicBezTo>
                    <a:pt x="0" y="7"/>
                    <a:pt x="2" y="11"/>
                    <a:pt x="7" y="22"/>
                  </a:cubicBezTo>
                  <a:cubicBezTo>
                    <a:pt x="8" y="35"/>
                    <a:pt x="11" y="34"/>
                    <a:pt x="23" y="30"/>
                  </a:cubicBezTo>
                  <a:cubicBezTo>
                    <a:pt x="26" y="24"/>
                    <a:pt x="26" y="19"/>
                    <a:pt x="19" y="16"/>
                  </a:cubicBezTo>
                  <a:cubicBezTo>
                    <a:pt x="15" y="4"/>
                    <a:pt x="18" y="10"/>
                    <a:pt x="11" y="0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38" name="Freeform 16">
              <a:extLst>
                <a:ext uri="{FF2B5EF4-FFF2-40B4-BE49-F238E27FC236}">
                  <a16:creationId xmlns:a16="http://schemas.microsoft.com/office/drawing/2014/main" id="{4C4568D2-C33F-43BC-332C-73F0B17CF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270"/>
              <a:ext cx="26" cy="34"/>
            </a:xfrm>
            <a:custGeom>
              <a:avLst/>
              <a:gdLst>
                <a:gd name="T0" fmla="*/ 2 w 26"/>
                <a:gd name="T1" fmla="*/ 16 h 34"/>
                <a:gd name="T2" fmla="*/ 25 w 26"/>
                <a:gd name="T3" fmla="*/ 0 h 34"/>
                <a:gd name="T4" fmla="*/ 23 w 26"/>
                <a:gd name="T5" fmla="*/ 31 h 34"/>
                <a:gd name="T6" fmla="*/ 10 w 26"/>
                <a:gd name="T7" fmla="*/ 22 h 34"/>
                <a:gd name="T8" fmla="*/ 2 w 26"/>
                <a:gd name="T9" fmla="*/ 16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34">
                  <a:moveTo>
                    <a:pt x="2" y="16"/>
                  </a:moveTo>
                  <a:cubicBezTo>
                    <a:pt x="9" y="9"/>
                    <a:pt x="15" y="2"/>
                    <a:pt x="25" y="0"/>
                  </a:cubicBezTo>
                  <a:cubicBezTo>
                    <a:pt x="22" y="17"/>
                    <a:pt x="26" y="15"/>
                    <a:pt x="23" y="31"/>
                  </a:cubicBezTo>
                  <a:cubicBezTo>
                    <a:pt x="0" y="29"/>
                    <a:pt x="17" y="34"/>
                    <a:pt x="10" y="22"/>
                  </a:cubicBezTo>
                  <a:cubicBezTo>
                    <a:pt x="8" y="19"/>
                    <a:pt x="4" y="18"/>
                    <a:pt x="2" y="16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39" name="Freeform 17">
              <a:extLst>
                <a:ext uri="{FF2B5EF4-FFF2-40B4-BE49-F238E27FC236}">
                  <a16:creationId xmlns:a16="http://schemas.microsoft.com/office/drawing/2014/main" id="{B23A51A0-C918-D39A-76BA-2320F8D59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325"/>
              <a:ext cx="27" cy="26"/>
            </a:xfrm>
            <a:custGeom>
              <a:avLst/>
              <a:gdLst>
                <a:gd name="T0" fmla="*/ 13 w 27"/>
                <a:gd name="T1" fmla="*/ 2 h 26"/>
                <a:gd name="T2" fmla="*/ 19 w 27"/>
                <a:gd name="T3" fmla="*/ 11 h 26"/>
                <a:gd name="T4" fmla="*/ 24 w 27"/>
                <a:gd name="T5" fmla="*/ 26 h 26"/>
                <a:gd name="T6" fmla="*/ 3 w 27"/>
                <a:gd name="T7" fmla="*/ 14 h 26"/>
                <a:gd name="T8" fmla="*/ 12 w 27"/>
                <a:gd name="T9" fmla="*/ 5 h 26"/>
                <a:gd name="T10" fmla="*/ 13 w 27"/>
                <a:gd name="T11" fmla="*/ 2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26">
                  <a:moveTo>
                    <a:pt x="13" y="2"/>
                  </a:moveTo>
                  <a:cubicBezTo>
                    <a:pt x="20" y="1"/>
                    <a:pt x="22" y="5"/>
                    <a:pt x="19" y="11"/>
                  </a:cubicBezTo>
                  <a:cubicBezTo>
                    <a:pt x="27" y="14"/>
                    <a:pt x="25" y="18"/>
                    <a:pt x="24" y="26"/>
                  </a:cubicBezTo>
                  <a:cubicBezTo>
                    <a:pt x="12" y="25"/>
                    <a:pt x="10" y="23"/>
                    <a:pt x="3" y="14"/>
                  </a:cubicBezTo>
                  <a:cubicBezTo>
                    <a:pt x="0" y="5"/>
                    <a:pt x="4" y="8"/>
                    <a:pt x="12" y="5"/>
                  </a:cubicBezTo>
                  <a:cubicBezTo>
                    <a:pt x="15" y="0"/>
                    <a:pt x="16" y="0"/>
                    <a:pt x="13" y="2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8379" name="Group 18">
            <a:extLst>
              <a:ext uri="{FF2B5EF4-FFF2-40B4-BE49-F238E27FC236}">
                <a16:creationId xmlns:a16="http://schemas.microsoft.com/office/drawing/2014/main" id="{A456FCEF-C185-638D-AB34-2EF07E12BF93}"/>
              </a:ext>
            </a:extLst>
          </p:cNvPr>
          <p:cNvGrpSpPr>
            <a:grpSpLocks/>
          </p:cNvGrpSpPr>
          <p:nvPr/>
        </p:nvGrpSpPr>
        <p:grpSpPr bwMode="auto">
          <a:xfrm>
            <a:off x="5497513" y="2427288"/>
            <a:ext cx="304800" cy="276225"/>
            <a:chOff x="3297" y="2225"/>
            <a:chExt cx="206" cy="186"/>
          </a:xfrm>
        </p:grpSpPr>
        <p:sp>
          <p:nvSpPr>
            <p:cNvPr id="58526" name="Freeform 19">
              <a:extLst>
                <a:ext uri="{FF2B5EF4-FFF2-40B4-BE49-F238E27FC236}">
                  <a16:creationId xmlns:a16="http://schemas.microsoft.com/office/drawing/2014/main" id="{BF323000-3A54-4146-F4B5-9F32A6C6D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64"/>
              <a:ext cx="91" cy="133"/>
            </a:xfrm>
            <a:custGeom>
              <a:avLst/>
              <a:gdLst>
                <a:gd name="T0" fmla="*/ 13 w 91"/>
                <a:gd name="T1" fmla="*/ 0 h 133"/>
                <a:gd name="T2" fmla="*/ 79 w 91"/>
                <a:gd name="T3" fmla="*/ 96 h 133"/>
                <a:gd name="T4" fmla="*/ 84 w 91"/>
                <a:gd name="T5" fmla="*/ 133 h 1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3">
                  <a:moveTo>
                    <a:pt x="13" y="0"/>
                  </a:moveTo>
                  <a:cubicBezTo>
                    <a:pt x="19" y="97"/>
                    <a:pt x="0" y="83"/>
                    <a:pt x="79" y="96"/>
                  </a:cubicBezTo>
                  <a:cubicBezTo>
                    <a:pt x="91" y="110"/>
                    <a:pt x="84" y="99"/>
                    <a:pt x="84" y="133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27" name="Freeform 20">
              <a:extLst>
                <a:ext uri="{FF2B5EF4-FFF2-40B4-BE49-F238E27FC236}">
                  <a16:creationId xmlns:a16="http://schemas.microsoft.com/office/drawing/2014/main" id="{813BA7EB-0188-CE34-5C9C-4E58DFAF4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" y="2260"/>
              <a:ext cx="206" cy="74"/>
            </a:xfrm>
            <a:custGeom>
              <a:avLst/>
              <a:gdLst>
                <a:gd name="T0" fmla="*/ 0 w 206"/>
                <a:gd name="T1" fmla="*/ 74 h 74"/>
                <a:gd name="T2" fmla="*/ 18 w 206"/>
                <a:gd name="T3" fmla="*/ 22 h 74"/>
                <a:gd name="T4" fmla="*/ 81 w 206"/>
                <a:gd name="T5" fmla="*/ 34 h 74"/>
                <a:gd name="T6" fmla="*/ 174 w 206"/>
                <a:gd name="T7" fmla="*/ 26 h 74"/>
                <a:gd name="T8" fmla="*/ 197 w 206"/>
                <a:gd name="T9" fmla="*/ 2 h 74"/>
                <a:gd name="T10" fmla="*/ 206 w 206"/>
                <a:gd name="T11" fmla="*/ 16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6" h="74">
                  <a:moveTo>
                    <a:pt x="0" y="74"/>
                  </a:moveTo>
                  <a:cubicBezTo>
                    <a:pt x="4" y="61"/>
                    <a:pt x="8" y="32"/>
                    <a:pt x="18" y="22"/>
                  </a:cubicBezTo>
                  <a:cubicBezTo>
                    <a:pt x="50" y="28"/>
                    <a:pt x="40" y="32"/>
                    <a:pt x="81" y="34"/>
                  </a:cubicBezTo>
                  <a:cubicBezTo>
                    <a:pt x="115" y="41"/>
                    <a:pt x="142" y="30"/>
                    <a:pt x="174" y="26"/>
                  </a:cubicBezTo>
                  <a:cubicBezTo>
                    <a:pt x="181" y="16"/>
                    <a:pt x="185" y="0"/>
                    <a:pt x="197" y="2"/>
                  </a:cubicBezTo>
                  <a:cubicBezTo>
                    <a:pt x="199" y="7"/>
                    <a:pt x="206" y="16"/>
                    <a:pt x="206" y="16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28" name="Freeform 21">
              <a:extLst>
                <a:ext uri="{FF2B5EF4-FFF2-40B4-BE49-F238E27FC236}">
                  <a16:creationId xmlns:a16="http://schemas.microsoft.com/office/drawing/2014/main" id="{BD49B074-95E7-9B5A-BF20-786E02C94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2225"/>
              <a:ext cx="118" cy="186"/>
            </a:xfrm>
            <a:custGeom>
              <a:avLst/>
              <a:gdLst>
                <a:gd name="T0" fmla="*/ 108 w 118"/>
                <a:gd name="T1" fmla="*/ 0 h 186"/>
                <a:gd name="T2" fmla="*/ 118 w 118"/>
                <a:gd name="T3" fmla="*/ 76 h 186"/>
                <a:gd name="T4" fmla="*/ 94 w 118"/>
                <a:gd name="T5" fmla="*/ 103 h 186"/>
                <a:gd name="T6" fmla="*/ 91 w 118"/>
                <a:gd name="T7" fmla="*/ 130 h 186"/>
                <a:gd name="T8" fmla="*/ 43 w 118"/>
                <a:gd name="T9" fmla="*/ 160 h 186"/>
                <a:gd name="T10" fmla="*/ 0 w 118"/>
                <a:gd name="T11" fmla="*/ 186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8" h="186">
                  <a:moveTo>
                    <a:pt x="108" y="0"/>
                  </a:moveTo>
                  <a:cubicBezTo>
                    <a:pt x="101" y="30"/>
                    <a:pt x="95" y="53"/>
                    <a:pt x="118" y="76"/>
                  </a:cubicBezTo>
                  <a:cubicBezTo>
                    <a:pt x="110" y="85"/>
                    <a:pt x="101" y="93"/>
                    <a:pt x="94" y="103"/>
                  </a:cubicBezTo>
                  <a:cubicBezTo>
                    <a:pt x="89" y="110"/>
                    <a:pt x="96" y="123"/>
                    <a:pt x="91" y="130"/>
                  </a:cubicBezTo>
                  <a:cubicBezTo>
                    <a:pt x="76" y="151"/>
                    <a:pt x="63" y="153"/>
                    <a:pt x="43" y="160"/>
                  </a:cubicBezTo>
                  <a:cubicBezTo>
                    <a:pt x="35" y="176"/>
                    <a:pt x="17" y="186"/>
                    <a:pt x="0" y="186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29" name="Freeform 22">
              <a:extLst>
                <a:ext uri="{FF2B5EF4-FFF2-40B4-BE49-F238E27FC236}">
                  <a16:creationId xmlns:a16="http://schemas.microsoft.com/office/drawing/2014/main" id="{6A4216C1-D91C-FA65-EAEB-FF6D7071B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" y="2264"/>
              <a:ext cx="29" cy="52"/>
            </a:xfrm>
            <a:custGeom>
              <a:avLst/>
              <a:gdLst>
                <a:gd name="T0" fmla="*/ 11 w 29"/>
                <a:gd name="T1" fmla="*/ 11 h 52"/>
                <a:gd name="T2" fmla="*/ 20 w 29"/>
                <a:gd name="T3" fmla="*/ 47 h 52"/>
                <a:gd name="T4" fmla="*/ 0 w 29"/>
                <a:gd name="T5" fmla="*/ 42 h 52"/>
                <a:gd name="T6" fmla="*/ 11 w 29"/>
                <a:gd name="T7" fmla="*/ 11 h 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2">
                  <a:moveTo>
                    <a:pt x="11" y="11"/>
                  </a:moveTo>
                  <a:cubicBezTo>
                    <a:pt x="17" y="0"/>
                    <a:pt x="29" y="38"/>
                    <a:pt x="20" y="47"/>
                  </a:cubicBezTo>
                  <a:cubicBezTo>
                    <a:pt x="15" y="52"/>
                    <a:pt x="7" y="44"/>
                    <a:pt x="0" y="42"/>
                  </a:cubicBezTo>
                  <a:cubicBezTo>
                    <a:pt x="11" y="35"/>
                    <a:pt x="9" y="23"/>
                    <a:pt x="11" y="1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30" name="Freeform 23">
              <a:extLst>
                <a:ext uri="{FF2B5EF4-FFF2-40B4-BE49-F238E27FC236}">
                  <a16:creationId xmlns:a16="http://schemas.microsoft.com/office/drawing/2014/main" id="{8B3908AF-13DE-C7AD-DBE6-B9D754425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" y="2334"/>
              <a:ext cx="29" cy="52"/>
            </a:xfrm>
            <a:custGeom>
              <a:avLst/>
              <a:gdLst>
                <a:gd name="T0" fmla="*/ 11 w 29"/>
                <a:gd name="T1" fmla="*/ 11 h 52"/>
                <a:gd name="T2" fmla="*/ 20 w 29"/>
                <a:gd name="T3" fmla="*/ 47 h 52"/>
                <a:gd name="T4" fmla="*/ 0 w 29"/>
                <a:gd name="T5" fmla="*/ 42 h 52"/>
                <a:gd name="T6" fmla="*/ 11 w 29"/>
                <a:gd name="T7" fmla="*/ 11 h 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2">
                  <a:moveTo>
                    <a:pt x="11" y="11"/>
                  </a:moveTo>
                  <a:cubicBezTo>
                    <a:pt x="17" y="0"/>
                    <a:pt x="29" y="38"/>
                    <a:pt x="20" y="47"/>
                  </a:cubicBezTo>
                  <a:cubicBezTo>
                    <a:pt x="15" y="52"/>
                    <a:pt x="7" y="44"/>
                    <a:pt x="0" y="42"/>
                  </a:cubicBezTo>
                  <a:cubicBezTo>
                    <a:pt x="11" y="35"/>
                    <a:pt x="9" y="23"/>
                    <a:pt x="11" y="1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31" name="Freeform 24">
              <a:extLst>
                <a:ext uri="{FF2B5EF4-FFF2-40B4-BE49-F238E27FC236}">
                  <a16:creationId xmlns:a16="http://schemas.microsoft.com/office/drawing/2014/main" id="{E3720E26-3217-B60B-A4F6-A83D8E5EC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1" y="2304"/>
              <a:ext cx="41" cy="25"/>
            </a:xfrm>
            <a:custGeom>
              <a:avLst/>
              <a:gdLst>
                <a:gd name="T0" fmla="*/ 20 w 41"/>
                <a:gd name="T1" fmla="*/ 1 h 25"/>
                <a:gd name="T2" fmla="*/ 32 w 41"/>
                <a:gd name="T3" fmla="*/ 3 h 25"/>
                <a:gd name="T4" fmla="*/ 26 w 41"/>
                <a:gd name="T5" fmla="*/ 16 h 25"/>
                <a:gd name="T6" fmla="*/ 5 w 41"/>
                <a:gd name="T7" fmla="*/ 24 h 25"/>
                <a:gd name="T8" fmla="*/ 19 w 41"/>
                <a:gd name="T9" fmla="*/ 9 h 25"/>
                <a:gd name="T10" fmla="*/ 14 w 41"/>
                <a:gd name="T11" fmla="*/ 12 h 25"/>
                <a:gd name="T12" fmla="*/ 23 w 41"/>
                <a:gd name="T13" fmla="*/ 9 h 25"/>
                <a:gd name="T14" fmla="*/ 20 w 41"/>
                <a:gd name="T15" fmla="*/ 1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25">
                  <a:moveTo>
                    <a:pt x="20" y="1"/>
                  </a:moveTo>
                  <a:cubicBezTo>
                    <a:pt x="24" y="2"/>
                    <a:pt x="29" y="0"/>
                    <a:pt x="32" y="3"/>
                  </a:cubicBezTo>
                  <a:cubicBezTo>
                    <a:pt x="41" y="15"/>
                    <a:pt x="31" y="15"/>
                    <a:pt x="26" y="16"/>
                  </a:cubicBezTo>
                  <a:cubicBezTo>
                    <a:pt x="24" y="25"/>
                    <a:pt x="14" y="23"/>
                    <a:pt x="5" y="24"/>
                  </a:cubicBezTo>
                  <a:cubicBezTo>
                    <a:pt x="2" y="8"/>
                    <a:pt x="0" y="5"/>
                    <a:pt x="19" y="9"/>
                  </a:cubicBezTo>
                  <a:cubicBezTo>
                    <a:pt x="17" y="10"/>
                    <a:pt x="12" y="12"/>
                    <a:pt x="14" y="12"/>
                  </a:cubicBezTo>
                  <a:cubicBezTo>
                    <a:pt x="17" y="12"/>
                    <a:pt x="21" y="12"/>
                    <a:pt x="23" y="9"/>
                  </a:cubicBezTo>
                  <a:cubicBezTo>
                    <a:pt x="24" y="6"/>
                    <a:pt x="21" y="4"/>
                    <a:pt x="20" y="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8380" name="Group 25">
            <a:extLst>
              <a:ext uri="{FF2B5EF4-FFF2-40B4-BE49-F238E27FC236}">
                <a16:creationId xmlns:a16="http://schemas.microsoft.com/office/drawing/2014/main" id="{4E966AAF-60A7-19AE-7705-DE2220CDA92B}"/>
              </a:ext>
            </a:extLst>
          </p:cNvPr>
          <p:cNvGrpSpPr>
            <a:grpSpLocks/>
          </p:cNvGrpSpPr>
          <p:nvPr/>
        </p:nvGrpSpPr>
        <p:grpSpPr bwMode="auto">
          <a:xfrm>
            <a:off x="5832475" y="2268538"/>
            <a:ext cx="430213" cy="277812"/>
            <a:chOff x="2735" y="1925"/>
            <a:chExt cx="289" cy="187"/>
          </a:xfrm>
        </p:grpSpPr>
        <p:sp>
          <p:nvSpPr>
            <p:cNvPr id="58516" name="Freeform 26">
              <a:extLst>
                <a:ext uri="{FF2B5EF4-FFF2-40B4-BE49-F238E27FC236}">
                  <a16:creationId xmlns:a16="http://schemas.microsoft.com/office/drawing/2014/main" id="{1F2CDC7D-72E9-5F5F-9543-19F799630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1926"/>
              <a:ext cx="163" cy="186"/>
            </a:xfrm>
            <a:custGeom>
              <a:avLst/>
              <a:gdLst>
                <a:gd name="T0" fmla="*/ 2 w 207"/>
                <a:gd name="T1" fmla="*/ 0 h 242"/>
                <a:gd name="T2" fmla="*/ 2 w 207"/>
                <a:gd name="T3" fmla="*/ 2 h 242"/>
                <a:gd name="T4" fmla="*/ 2 w 207"/>
                <a:gd name="T5" fmla="*/ 2 h 242"/>
                <a:gd name="T6" fmla="*/ 2 w 207"/>
                <a:gd name="T7" fmla="*/ 2 h 242"/>
                <a:gd name="T8" fmla="*/ 2 w 207"/>
                <a:gd name="T9" fmla="*/ 2 h 242"/>
                <a:gd name="T10" fmla="*/ 2 w 207"/>
                <a:gd name="T11" fmla="*/ 2 h 242"/>
                <a:gd name="T12" fmla="*/ 2 w 207"/>
                <a:gd name="T13" fmla="*/ 2 h 242"/>
                <a:gd name="T14" fmla="*/ 2 w 207"/>
                <a:gd name="T15" fmla="*/ 2 h 242"/>
                <a:gd name="T16" fmla="*/ 2 w 207"/>
                <a:gd name="T17" fmla="*/ 2 h 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242">
                  <a:moveTo>
                    <a:pt x="163" y="0"/>
                  </a:moveTo>
                  <a:cubicBezTo>
                    <a:pt x="169" y="22"/>
                    <a:pt x="185" y="26"/>
                    <a:pt x="205" y="32"/>
                  </a:cubicBezTo>
                  <a:cubicBezTo>
                    <a:pt x="207" y="45"/>
                    <a:pt x="182" y="47"/>
                    <a:pt x="173" y="50"/>
                  </a:cubicBezTo>
                  <a:cubicBezTo>
                    <a:pt x="159" y="69"/>
                    <a:pt x="182" y="37"/>
                    <a:pt x="149" y="101"/>
                  </a:cubicBezTo>
                  <a:cubicBezTo>
                    <a:pt x="144" y="112"/>
                    <a:pt x="130" y="131"/>
                    <a:pt x="130" y="131"/>
                  </a:cubicBezTo>
                  <a:cubicBezTo>
                    <a:pt x="122" y="157"/>
                    <a:pt x="106" y="199"/>
                    <a:pt x="80" y="212"/>
                  </a:cubicBezTo>
                  <a:cubicBezTo>
                    <a:pt x="69" y="218"/>
                    <a:pt x="55" y="218"/>
                    <a:pt x="43" y="221"/>
                  </a:cubicBezTo>
                  <a:cubicBezTo>
                    <a:pt x="0" y="242"/>
                    <a:pt x="13" y="239"/>
                    <a:pt x="19" y="207"/>
                  </a:cubicBezTo>
                  <a:cubicBezTo>
                    <a:pt x="20" y="184"/>
                    <a:pt x="20" y="159"/>
                    <a:pt x="20" y="137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58517" name="Group 27">
              <a:extLst>
                <a:ext uri="{FF2B5EF4-FFF2-40B4-BE49-F238E27FC236}">
                  <a16:creationId xmlns:a16="http://schemas.microsoft.com/office/drawing/2014/main" id="{1F30BDF3-65EA-F1AC-812C-6ED8819146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5" y="1925"/>
              <a:ext cx="289" cy="151"/>
              <a:chOff x="2735" y="1925"/>
              <a:chExt cx="289" cy="151"/>
            </a:xfrm>
          </p:grpSpPr>
          <p:sp>
            <p:nvSpPr>
              <p:cNvPr id="58518" name="Freeform 28">
                <a:extLst>
                  <a:ext uri="{FF2B5EF4-FFF2-40B4-BE49-F238E27FC236}">
                    <a16:creationId xmlns:a16="http://schemas.microsoft.com/office/drawing/2014/main" id="{29CC52B3-0382-C8B6-6691-4C86AFAB0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1925"/>
                <a:ext cx="93" cy="139"/>
              </a:xfrm>
              <a:custGeom>
                <a:avLst/>
                <a:gdLst>
                  <a:gd name="T0" fmla="*/ 9 w 93"/>
                  <a:gd name="T1" fmla="*/ 0 h 139"/>
                  <a:gd name="T2" fmla="*/ 62 w 93"/>
                  <a:gd name="T3" fmla="*/ 61 h 139"/>
                  <a:gd name="T4" fmla="*/ 93 w 93"/>
                  <a:gd name="T5" fmla="*/ 139 h 13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3" h="139">
                    <a:moveTo>
                      <a:pt x="9" y="0"/>
                    </a:moveTo>
                    <a:cubicBezTo>
                      <a:pt x="13" y="67"/>
                      <a:pt x="0" y="53"/>
                      <a:pt x="62" y="61"/>
                    </a:cubicBezTo>
                    <a:cubicBezTo>
                      <a:pt x="64" y="80"/>
                      <a:pt x="61" y="139"/>
                      <a:pt x="93" y="139"/>
                    </a:cubicBezTo>
                  </a:path>
                </a:pathLst>
              </a:cu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519" name="Freeform 29">
                <a:extLst>
                  <a:ext uri="{FF2B5EF4-FFF2-40B4-BE49-F238E27FC236}">
                    <a16:creationId xmlns:a16="http://schemas.microsoft.com/office/drawing/2014/main" id="{46BF1CD5-C835-9D3C-D78A-80A0612046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1932"/>
                <a:ext cx="289" cy="72"/>
              </a:xfrm>
              <a:custGeom>
                <a:avLst/>
                <a:gdLst>
                  <a:gd name="T0" fmla="*/ 0 w 289"/>
                  <a:gd name="T1" fmla="*/ 51 h 72"/>
                  <a:gd name="T2" fmla="*/ 93 w 289"/>
                  <a:gd name="T3" fmla="*/ 51 h 72"/>
                  <a:gd name="T4" fmla="*/ 114 w 289"/>
                  <a:gd name="T5" fmla="*/ 26 h 72"/>
                  <a:gd name="T6" fmla="*/ 214 w 289"/>
                  <a:gd name="T7" fmla="*/ 30 h 72"/>
                  <a:gd name="T8" fmla="*/ 289 w 289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9" h="72">
                    <a:moveTo>
                      <a:pt x="0" y="51"/>
                    </a:moveTo>
                    <a:cubicBezTo>
                      <a:pt x="41" y="62"/>
                      <a:pt x="56" y="72"/>
                      <a:pt x="93" y="51"/>
                    </a:cubicBezTo>
                    <a:cubicBezTo>
                      <a:pt x="98" y="39"/>
                      <a:pt x="100" y="28"/>
                      <a:pt x="114" y="26"/>
                    </a:cubicBezTo>
                    <a:cubicBezTo>
                      <a:pt x="149" y="29"/>
                      <a:pt x="180" y="37"/>
                      <a:pt x="214" y="30"/>
                    </a:cubicBezTo>
                    <a:cubicBezTo>
                      <a:pt x="240" y="15"/>
                      <a:pt x="258" y="0"/>
                      <a:pt x="289" y="0"/>
                    </a:cubicBezTo>
                  </a:path>
                </a:pathLst>
              </a:cu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520" name="Freeform 30">
                <a:extLst>
                  <a:ext uri="{FF2B5EF4-FFF2-40B4-BE49-F238E27FC236}">
                    <a16:creationId xmlns:a16="http://schemas.microsoft.com/office/drawing/2014/main" id="{CA6EC513-A223-6909-8B06-54420397F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2000"/>
                <a:ext cx="27" cy="23"/>
              </a:xfrm>
              <a:custGeom>
                <a:avLst/>
                <a:gdLst>
                  <a:gd name="T0" fmla="*/ 0 w 27"/>
                  <a:gd name="T1" fmla="*/ 5 h 23"/>
                  <a:gd name="T2" fmla="*/ 24 w 27"/>
                  <a:gd name="T3" fmla="*/ 23 h 23"/>
                  <a:gd name="T4" fmla="*/ 3 w 27"/>
                  <a:gd name="T5" fmla="*/ 14 h 23"/>
                  <a:gd name="T6" fmla="*/ 0 w 27"/>
                  <a:gd name="T7" fmla="*/ 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23">
                    <a:moveTo>
                      <a:pt x="0" y="5"/>
                    </a:moveTo>
                    <a:cubicBezTo>
                      <a:pt x="22" y="4"/>
                      <a:pt x="27" y="0"/>
                      <a:pt x="24" y="23"/>
                    </a:cubicBezTo>
                    <a:cubicBezTo>
                      <a:pt x="16" y="22"/>
                      <a:pt x="10" y="18"/>
                      <a:pt x="3" y="14"/>
                    </a:cubicBezTo>
                    <a:cubicBezTo>
                      <a:pt x="2" y="7"/>
                      <a:pt x="3" y="10"/>
                      <a:pt x="0" y="5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521" name="Freeform 31">
                <a:extLst>
                  <a:ext uri="{FF2B5EF4-FFF2-40B4-BE49-F238E27FC236}">
                    <a16:creationId xmlns:a16="http://schemas.microsoft.com/office/drawing/2014/main" id="{127C82A5-68EC-1290-9EDA-2EF85CCE4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" y="1971"/>
                <a:ext cx="33" cy="27"/>
              </a:xfrm>
              <a:custGeom>
                <a:avLst/>
                <a:gdLst>
                  <a:gd name="T0" fmla="*/ 11 w 33"/>
                  <a:gd name="T1" fmla="*/ 0 h 27"/>
                  <a:gd name="T2" fmla="*/ 11 w 33"/>
                  <a:gd name="T3" fmla="*/ 27 h 27"/>
                  <a:gd name="T4" fmla="*/ 0 w 33"/>
                  <a:gd name="T5" fmla="*/ 13 h 27"/>
                  <a:gd name="T6" fmla="*/ 11 w 3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" h="27">
                    <a:moveTo>
                      <a:pt x="11" y="0"/>
                    </a:moveTo>
                    <a:cubicBezTo>
                      <a:pt x="33" y="2"/>
                      <a:pt x="23" y="19"/>
                      <a:pt x="11" y="27"/>
                    </a:cubicBezTo>
                    <a:cubicBezTo>
                      <a:pt x="6" y="21"/>
                      <a:pt x="7" y="16"/>
                      <a:pt x="0" y="13"/>
                    </a:cubicBezTo>
                    <a:cubicBezTo>
                      <a:pt x="11" y="12"/>
                      <a:pt x="11" y="11"/>
                      <a:pt x="11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522" name="Freeform 32">
                <a:extLst>
                  <a:ext uri="{FF2B5EF4-FFF2-40B4-BE49-F238E27FC236}">
                    <a16:creationId xmlns:a16="http://schemas.microsoft.com/office/drawing/2014/main" id="{3F8407B6-A3DF-0A1E-89E6-EDAFC16CF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1970"/>
                <a:ext cx="35" cy="36"/>
              </a:xfrm>
              <a:custGeom>
                <a:avLst/>
                <a:gdLst>
                  <a:gd name="T0" fmla="*/ 6 w 35"/>
                  <a:gd name="T1" fmla="*/ 0 h 36"/>
                  <a:gd name="T2" fmla="*/ 23 w 35"/>
                  <a:gd name="T3" fmla="*/ 22 h 36"/>
                  <a:gd name="T4" fmla="*/ 35 w 35"/>
                  <a:gd name="T5" fmla="*/ 18 h 36"/>
                  <a:gd name="T6" fmla="*/ 20 w 35"/>
                  <a:gd name="T7" fmla="*/ 9 h 36"/>
                  <a:gd name="T8" fmla="*/ 6 w 35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" h="36">
                    <a:moveTo>
                      <a:pt x="6" y="0"/>
                    </a:moveTo>
                    <a:cubicBezTo>
                      <a:pt x="0" y="15"/>
                      <a:pt x="10" y="21"/>
                      <a:pt x="23" y="22"/>
                    </a:cubicBezTo>
                    <a:cubicBezTo>
                      <a:pt x="25" y="36"/>
                      <a:pt x="27" y="24"/>
                      <a:pt x="35" y="18"/>
                    </a:cubicBezTo>
                    <a:cubicBezTo>
                      <a:pt x="29" y="11"/>
                      <a:pt x="28" y="10"/>
                      <a:pt x="20" y="9"/>
                    </a:cubicBezTo>
                    <a:cubicBezTo>
                      <a:pt x="13" y="10"/>
                      <a:pt x="6" y="8"/>
                      <a:pt x="6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523" name="Freeform 33">
                <a:extLst>
                  <a:ext uri="{FF2B5EF4-FFF2-40B4-BE49-F238E27FC236}">
                    <a16:creationId xmlns:a16="http://schemas.microsoft.com/office/drawing/2014/main" id="{FBF5FB58-6786-89DA-BF22-19AEBF7AF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" y="1946"/>
                <a:ext cx="27" cy="23"/>
              </a:xfrm>
              <a:custGeom>
                <a:avLst/>
                <a:gdLst>
                  <a:gd name="T0" fmla="*/ 0 w 27"/>
                  <a:gd name="T1" fmla="*/ 5 h 23"/>
                  <a:gd name="T2" fmla="*/ 24 w 27"/>
                  <a:gd name="T3" fmla="*/ 23 h 23"/>
                  <a:gd name="T4" fmla="*/ 3 w 27"/>
                  <a:gd name="T5" fmla="*/ 14 h 23"/>
                  <a:gd name="T6" fmla="*/ 0 w 27"/>
                  <a:gd name="T7" fmla="*/ 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23">
                    <a:moveTo>
                      <a:pt x="0" y="5"/>
                    </a:moveTo>
                    <a:cubicBezTo>
                      <a:pt x="22" y="4"/>
                      <a:pt x="27" y="0"/>
                      <a:pt x="24" y="23"/>
                    </a:cubicBezTo>
                    <a:cubicBezTo>
                      <a:pt x="16" y="22"/>
                      <a:pt x="10" y="18"/>
                      <a:pt x="3" y="14"/>
                    </a:cubicBezTo>
                    <a:cubicBezTo>
                      <a:pt x="2" y="7"/>
                      <a:pt x="3" y="10"/>
                      <a:pt x="0" y="5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524" name="Freeform 34">
                <a:extLst>
                  <a:ext uri="{FF2B5EF4-FFF2-40B4-BE49-F238E27FC236}">
                    <a16:creationId xmlns:a16="http://schemas.microsoft.com/office/drawing/2014/main" id="{C1097748-9A90-826E-7008-2AB210739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7" y="2051"/>
                <a:ext cx="55" cy="25"/>
              </a:xfrm>
              <a:custGeom>
                <a:avLst/>
                <a:gdLst>
                  <a:gd name="T0" fmla="*/ 15 w 55"/>
                  <a:gd name="T1" fmla="*/ 8 h 25"/>
                  <a:gd name="T2" fmla="*/ 27 w 55"/>
                  <a:gd name="T3" fmla="*/ 11 h 25"/>
                  <a:gd name="T4" fmla="*/ 55 w 55"/>
                  <a:gd name="T5" fmla="*/ 6 h 25"/>
                  <a:gd name="T6" fmla="*/ 45 w 55"/>
                  <a:gd name="T7" fmla="*/ 24 h 25"/>
                  <a:gd name="T8" fmla="*/ 15 w 55"/>
                  <a:gd name="T9" fmla="*/ 8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25">
                    <a:moveTo>
                      <a:pt x="15" y="8"/>
                    </a:moveTo>
                    <a:cubicBezTo>
                      <a:pt x="39" y="0"/>
                      <a:pt x="0" y="11"/>
                      <a:pt x="27" y="11"/>
                    </a:cubicBezTo>
                    <a:cubicBezTo>
                      <a:pt x="36" y="11"/>
                      <a:pt x="46" y="8"/>
                      <a:pt x="55" y="6"/>
                    </a:cubicBezTo>
                    <a:cubicBezTo>
                      <a:pt x="51" y="12"/>
                      <a:pt x="49" y="18"/>
                      <a:pt x="45" y="24"/>
                    </a:cubicBezTo>
                    <a:cubicBezTo>
                      <a:pt x="10" y="22"/>
                      <a:pt x="30" y="25"/>
                      <a:pt x="15" y="8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525" name="Freeform 35">
                <a:extLst>
                  <a:ext uri="{FF2B5EF4-FFF2-40B4-BE49-F238E27FC236}">
                    <a16:creationId xmlns:a16="http://schemas.microsoft.com/office/drawing/2014/main" id="{74291504-D101-A06D-BB2A-AD26C7ACB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1955"/>
                <a:ext cx="33" cy="27"/>
              </a:xfrm>
              <a:custGeom>
                <a:avLst/>
                <a:gdLst>
                  <a:gd name="T0" fmla="*/ 11 w 33"/>
                  <a:gd name="T1" fmla="*/ 0 h 27"/>
                  <a:gd name="T2" fmla="*/ 11 w 33"/>
                  <a:gd name="T3" fmla="*/ 27 h 27"/>
                  <a:gd name="T4" fmla="*/ 0 w 33"/>
                  <a:gd name="T5" fmla="*/ 13 h 27"/>
                  <a:gd name="T6" fmla="*/ 11 w 3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" h="27">
                    <a:moveTo>
                      <a:pt x="11" y="0"/>
                    </a:moveTo>
                    <a:cubicBezTo>
                      <a:pt x="33" y="2"/>
                      <a:pt x="23" y="19"/>
                      <a:pt x="11" y="27"/>
                    </a:cubicBezTo>
                    <a:cubicBezTo>
                      <a:pt x="6" y="21"/>
                      <a:pt x="7" y="16"/>
                      <a:pt x="0" y="13"/>
                    </a:cubicBezTo>
                    <a:cubicBezTo>
                      <a:pt x="11" y="12"/>
                      <a:pt x="11" y="11"/>
                      <a:pt x="11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58381" name="Group 36">
            <a:extLst>
              <a:ext uri="{FF2B5EF4-FFF2-40B4-BE49-F238E27FC236}">
                <a16:creationId xmlns:a16="http://schemas.microsoft.com/office/drawing/2014/main" id="{B9FE345E-F0D1-E715-4E21-D459E1BCE8AD}"/>
              </a:ext>
            </a:extLst>
          </p:cNvPr>
          <p:cNvGrpSpPr>
            <a:grpSpLocks/>
          </p:cNvGrpSpPr>
          <p:nvPr/>
        </p:nvGrpSpPr>
        <p:grpSpPr bwMode="auto">
          <a:xfrm>
            <a:off x="6081713" y="2562225"/>
            <a:ext cx="355600" cy="227013"/>
            <a:chOff x="2858" y="2115"/>
            <a:chExt cx="240" cy="153"/>
          </a:xfrm>
        </p:grpSpPr>
        <p:sp>
          <p:nvSpPr>
            <p:cNvPr id="58508" name="Freeform 37">
              <a:extLst>
                <a:ext uri="{FF2B5EF4-FFF2-40B4-BE49-F238E27FC236}">
                  <a16:creationId xmlns:a16="http://schemas.microsoft.com/office/drawing/2014/main" id="{D17D7364-BA73-C22E-6F77-0E8AF02D3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" y="2132"/>
              <a:ext cx="37" cy="123"/>
            </a:xfrm>
            <a:custGeom>
              <a:avLst/>
              <a:gdLst>
                <a:gd name="T0" fmla="*/ 0 w 37"/>
                <a:gd name="T1" fmla="*/ 0 h 123"/>
                <a:gd name="T2" fmla="*/ 30 w 37"/>
                <a:gd name="T3" fmla="*/ 30 h 123"/>
                <a:gd name="T4" fmla="*/ 25 w 37"/>
                <a:gd name="T5" fmla="*/ 69 h 123"/>
                <a:gd name="T6" fmla="*/ 30 w 37"/>
                <a:gd name="T7" fmla="*/ 100 h 123"/>
                <a:gd name="T8" fmla="*/ 37 w 37"/>
                <a:gd name="T9" fmla="*/ 123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123">
                  <a:moveTo>
                    <a:pt x="0" y="0"/>
                  </a:moveTo>
                  <a:cubicBezTo>
                    <a:pt x="5" y="14"/>
                    <a:pt x="17" y="24"/>
                    <a:pt x="30" y="30"/>
                  </a:cubicBezTo>
                  <a:cubicBezTo>
                    <a:pt x="37" y="45"/>
                    <a:pt x="30" y="56"/>
                    <a:pt x="25" y="69"/>
                  </a:cubicBezTo>
                  <a:cubicBezTo>
                    <a:pt x="23" y="81"/>
                    <a:pt x="25" y="90"/>
                    <a:pt x="30" y="100"/>
                  </a:cubicBezTo>
                  <a:cubicBezTo>
                    <a:pt x="32" y="109"/>
                    <a:pt x="37" y="113"/>
                    <a:pt x="37" y="123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09" name="Freeform 38">
              <a:extLst>
                <a:ext uri="{FF2B5EF4-FFF2-40B4-BE49-F238E27FC236}">
                  <a16:creationId xmlns:a16="http://schemas.microsoft.com/office/drawing/2014/main" id="{33EB565C-8DAE-CB64-5341-0F282B48E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" y="2150"/>
              <a:ext cx="172" cy="118"/>
            </a:xfrm>
            <a:custGeom>
              <a:avLst/>
              <a:gdLst>
                <a:gd name="T0" fmla="*/ 0 w 172"/>
                <a:gd name="T1" fmla="*/ 118 h 118"/>
                <a:gd name="T2" fmla="*/ 73 w 172"/>
                <a:gd name="T3" fmla="*/ 78 h 118"/>
                <a:gd name="T4" fmla="*/ 115 w 172"/>
                <a:gd name="T5" fmla="*/ 69 h 118"/>
                <a:gd name="T6" fmla="*/ 135 w 172"/>
                <a:gd name="T7" fmla="*/ 54 h 118"/>
                <a:gd name="T8" fmla="*/ 144 w 172"/>
                <a:gd name="T9" fmla="*/ 36 h 118"/>
                <a:gd name="T10" fmla="*/ 172 w 172"/>
                <a:gd name="T11" fmla="*/ 0 h 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" h="118">
                  <a:moveTo>
                    <a:pt x="0" y="118"/>
                  </a:moveTo>
                  <a:cubicBezTo>
                    <a:pt x="12" y="91"/>
                    <a:pt x="45" y="81"/>
                    <a:pt x="73" y="78"/>
                  </a:cubicBezTo>
                  <a:cubicBezTo>
                    <a:pt x="87" y="73"/>
                    <a:pt x="101" y="71"/>
                    <a:pt x="115" y="69"/>
                  </a:cubicBezTo>
                  <a:cubicBezTo>
                    <a:pt x="122" y="65"/>
                    <a:pt x="130" y="61"/>
                    <a:pt x="135" y="54"/>
                  </a:cubicBezTo>
                  <a:cubicBezTo>
                    <a:pt x="139" y="48"/>
                    <a:pt x="144" y="36"/>
                    <a:pt x="144" y="36"/>
                  </a:cubicBezTo>
                  <a:cubicBezTo>
                    <a:pt x="148" y="17"/>
                    <a:pt x="148" y="0"/>
                    <a:pt x="172" y="0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10" name="Freeform 39">
              <a:extLst>
                <a:ext uri="{FF2B5EF4-FFF2-40B4-BE49-F238E27FC236}">
                  <a16:creationId xmlns:a16="http://schemas.microsoft.com/office/drawing/2014/main" id="{77BDCC3A-0D3D-EA04-9BBC-4A165A834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2115"/>
              <a:ext cx="240" cy="135"/>
            </a:xfrm>
            <a:custGeom>
              <a:avLst/>
              <a:gdLst>
                <a:gd name="T0" fmla="*/ 0 w 240"/>
                <a:gd name="T1" fmla="*/ 78 h 135"/>
                <a:gd name="T2" fmla="*/ 60 w 240"/>
                <a:gd name="T3" fmla="*/ 60 h 135"/>
                <a:gd name="T4" fmla="*/ 94 w 240"/>
                <a:gd name="T5" fmla="*/ 33 h 135"/>
                <a:gd name="T6" fmla="*/ 141 w 240"/>
                <a:gd name="T7" fmla="*/ 0 h 135"/>
                <a:gd name="T8" fmla="*/ 150 w 240"/>
                <a:gd name="T9" fmla="*/ 56 h 135"/>
                <a:gd name="T10" fmla="*/ 171 w 240"/>
                <a:gd name="T11" fmla="*/ 65 h 135"/>
                <a:gd name="T12" fmla="*/ 219 w 240"/>
                <a:gd name="T13" fmla="*/ 77 h 135"/>
                <a:gd name="T14" fmla="*/ 231 w 240"/>
                <a:gd name="T15" fmla="*/ 102 h 135"/>
                <a:gd name="T16" fmla="*/ 237 w 240"/>
                <a:gd name="T17" fmla="*/ 125 h 135"/>
                <a:gd name="T18" fmla="*/ 240 w 240"/>
                <a:gd name="T19" fmla="*/ 135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0" h="135">
                  <a:moveTo>
                    <a:pt x="0" y="78"/>
                  </a:moveTo>
                  <a:cubicBezTo>
                    <a:pt x="27" y="62"/>
                    <a:pt x="26" y="62"/>
                    <a:pt x="60" y="60"/>
                  </a:cubicBezTo>
                  <a:cubicBezTo>
                    <a:pt x="78" y="57"/>
                    <a:pt x="82" y="45"/>
                    <a:pt x="94" y="33"/>
                  </a:cubicBezTo>
                  <a:cubicBezTo>
                    <a:pt x="106" y="21"/>
                    <a:pt x="125" y="5"/>
                    <a:pt x="141" y="0"/>
                  </a:cubicBezTo>
                  <a:cubicBezTo>
                    <a:pt x="159" y="6"/>
                    <a:pt x="149" y="49"/>
                    <a:pt x="150" y="56"/>
                  </a:cubicBezTo>
                  <a:cubicBezTo>
                    <a:pt x="151" y="64"/>
                    <a:pt x="166" y="64"/>
                    <a:pt x="171" y="65"/>
                  </a:cubicBezTo>
                  <a:cubicBezTo>
                    <a:pt x="187" y="69"/>
                    <a:pt x="219" y="77"/>
                    <a:pt x="219" y="77"/>
                  </a:cubicBezTo>
                  <a:cubicBezTo>
                    <a:pt x="227" y="85"/>
                    <a:pt x="226" y="93"/>
                    <a:pt x="231" y="102"/>
                  </a:cubicBezTo>
                  <a:cubicBezTo>
                    <a:pt x="232" y="110"/>
                    <a:pt x="237" y="125"/>
                    <a:pt x="237" y="125"/>
                  </a:cubicBezTo>
                  <a:cubicBezTo>
                    <a:pt x="238" y="133"/>
                    <a:pt x="237" y="130"/>
                    <a:pt x="240" y="135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11" name="Freeform 40">
              <a:extLst>
                <a:ext uri="{FF2B5EF4-FFF2-40B4-BE49-F238E27FC236}">
                  <a16:creationId xmlns:a16="http://schemas.microsoft.com/office/drawing/2014/main" id="{57AC3469-2CD9-D8A6-2146-DE54A8056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" y="2229"/>
              <a:ext cx="35" cy="36"/>
            </a:xfrm>
            <a:custGeom>
              <a:avLst/>
              <a:gdLst>
                <a:gd name="T0" fmla="*/ 6 w 35"/>
                <a:gd name="T1" fmla="*/ 0 h 36"/>
                <a:gd name="T2" fmla="*/ 23 w 35"/>
                <a:gd name="T3" fmla="*/ 22 h 36"/>
                <a:gd name="T4" fmla="*/ 35 w 35"/>
                <a:gd name="T5" fmla="*/ 18 h 36"/>
                <a:gd name="T6" fmla="*/ 20 w 35"/>
                <a:gd name="T7" fmla="*/ 9 h 36"/>
                <a:gd name="T8" fmla="*/ 6 w 3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36">
                  <a:moveTo>
                    <a:pt x="6" y="0"/>
                  </a:moveTo>
                  <a:cubicBezTo>
                    <a:pt x="0" y="15"/>
                    <a:pt x="10" y="21"/>
                    <a:pt x="23" y="22"/>
                  </a:cubicBezTo>
                  <a:cubicBezTo>
                    <a:pt x="25" y="36"/>
                    <a:pt x="27" y="24"/>
                    <a:pt x="35" y="18"/>
                  </a:cubicBezTo>
                  <a:cubicBezTo>
                    <a:pt x="29" y="11"/>
                    <a:pt x="28" y="10"/>
                    <a:pt x="20" y="9"/>
                  </a:cubicBezTo>
                  <a:cubicBezTo>
                    <a:pt x="13" y="10"/>
                    <a:pt x="6" y="8"/>
                    <a:pt x="6" y="0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12" name="Freeform 41">
              <a:extLst>
                <a:ext uri="{FF2B5EF4-FFF2-40B4-BE49-F238E27FC236}">
                  <a16:creationId xmlns:a16="http://schemas.microsoft.com/office/drawing/2014/main" id="{3A7B3D92-57A5-83DC-35AA-89F84E0DF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" y="2175"/>
              <a:ext cx="26" cy="34"/>
            </a:xfrm>
            <a:custGeom>
              <a:avLst/>
              <a:gdLst>
                <a:gd name="T0" fmla="*/ 2 w 26"/>
                <a:gd name="T1" fmla="*/ 16 h 34"/>
                <a:gd name="T2" fmla="*/ 25 w 26"/>
                <a:gd name="T3" fmla="*/ 0 h 34"/>
                <a:gd name="T4" fmla="*/ 23 w 26"/>
                <a:gd name="T5" fmla="*/ 31 h 34"/>
                <a:gd name="T6" fmla="*/ 10 w 26"/>
                <a:gd name="T7" fmla="*/ 22 h 34"/>
                <a:gd name="T8" fmla="*/ 2 w 26"/>
                <a:gd name="T9" fmla="*/ 16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34">
                  <a:moveTo>
                    <a:pt x="2" y="16"/>
                  </a:moveTo>
                  <a:cubicBezTo>
                    <a:pt x="9" y="9"/>
                    <a:pt x="15" y="2"/>
                    <a:pt x="25" y="0"/>
                  </a:cubicBezTo>
                  <a:cubicBezTo>
                    <a:pt x="22" y="17"/>
                    <a:pt x="26" y="15"/>
                    <a:pt x="23" y="31"/>
                  </a:cubicBezTo>
                  <a:cubicBezTo>
                    <a:pt x="0" y="29"/>
                    <a:pt x="17" y="34"/>
                    <a:pt x="10" y="22"/>
                  </a:cubicBezTo>
                  <a:cubicBezTo>
                    <a:pt x="8" y="19"/>
                    <a:pt x="4" y="18"/>
                    <a:pt x="2" y="16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13" name="Freeform 42">
              <a:extLst>
                <a:ext uri="{FF2B5EF4-FFF2-40B4-BE49-F238E27FC236}">
                  <a16:creationId xmlns:a16="http://schemas.microsoft.com/office/drawing/2014/main" id="{37BAF043-D093-CB52-08DC-5B2DCD6C9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2166"/>
              <a:ext cx="55" cy="25"/>
            </a:xfrm>
            <a:custGeom>
              <a:avLst/>
              <a:gdLst>
                <a:gd name="T0" fmla="*/ 15 w 55"/>
                <a:gd name="T1" fmla="*/ 8 h 25"/>
                <a:gd name="T2" fmla="*/ 27 w 55"/>
                <a:gd name="T3" fmla="*/ 11 h 25"/>
                <a:gd name="T4" fmla="*/ 55 w 55"/>
                <a:gd name="T5" fmla="*/ 6 h 25"/>
                <a:gd name="T6" fmla="*/ 45 w 55"/>
                <a:gd name="T7" fmla="*/ 24 h 25"/>
                <a:gd name="T8" fmla="*/ 15 w 55"/>
                <a:gd name="T9" fmla="*/ 8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25">
                  <a:moveTo>
                    <a:pt x="15" y="8"/>
                  </a:moveTo>
                  <a:cubicBezTo>
                    <a:pt x="39" y="0"/>
                    <a:pt x="0" y="11"/>
                    <a:pt x="27" y="11"/>
                  </a:cubicBezTo>
                  <a:cubicBezTo>
                    <a:pt x="36" y="11"/>
                    <a:pt x="46" y="8"/>
                    <a:pt x="55" y="6"/>
                  </a:cubicBezTo>
                  <a:cubicBezTo>
                    <a:pt x="51" y="12"/>
                    <a:pt x="49" y="18"/>
                    <a:pt x="45" y="24"/>
                  </a:cubicBezTo>
                  <a:cubicBezTo>
                    <a:pt x="10" y="22"/>
                    <a:pt x="30" y="25"/>
                    <a:pt x="15" y="8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14" name="Freeform 43">
              <a:extLst>
                <a:ext uri="{FF2B5EF4-FFF2-40B4-BE49-F238E27FC236}">
                  <a16:creationId xmlns:a16="http://schemas.microsoft.com/office/drawing/2014/main" id="{186AC49B-F77B-6CAC-7366-D69CADCAA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" y="2166"/>
              <a:ext cx="41" cy="25"/>
            </a:xfrm>
            <a:custGeom>
              <a:avLst/>
              <a:gdLst>
                <a:gd name="T0" fmla="*/ 20 w 41"/>
                <a:gd name="T1" fmla="*/ 1 h 25"/>
                <a:gd name="T2" fmla="*/ 32 w 41"/>
                <a:gd name="T3" fmla="*/ 3 h 25"/>
                <a:gd name="T4" fmla="*/ 26 w 41"/>
                <a:gd name="T5" fmla="*/ 16 h 25"/>
                <a:gd name="T6" fmla="*/ 5 w 41"/>
                <a:gd name="T7" fmla="*/ 24 h 25"/>
                <a:gd name="T8" fmla="*/ 19 w 41"/>
                <a:gd name="T9" fmla="*/ 9 h 25"/>
                <a:gd name="T10" fmla="*/ 14 w 41"/>
                <a:gd name="T11" fmla="*/ 12 h 25"/>
                <a:gd name="T12" fmla="*/ 23 w 41"/>
                <a:gd name="T13" fmla="*/ 9 h 25"/>
                <a:gd name="T14" fmla="*/ 20 w 41"/>
                <a:gd name="T15" fmla="*/ 1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25">
                  <a:moveTo>
                    <a:pt x="20" y="1"/>
                  </a:moveTo>
                  <a:cubicBezTo>
                    <a:pt x="24" y="2"/>
                    <a:pt x="29" y="0"/>
                    <a:pt x="32" y="3"/>
                  </a:cubicBezTo>
                  <a:cubicBezTo>
                    <a:pt x="41" y="15"/>
                    <a:pt x="31" y="15"/>
                    <a:pt x="26" y="16"/>
                  </a:cubicBezTo>
                  <a:cubicBezTo>
                    <a:pt x="24" y="25"/>
                    <a:pt x="14" y="23"/>
                    <a:pt x="5" y="24"/>
                  </a:cubicBezTo>
                  <a:cubicBezTo>
                    <a:pt x="2" y="8"/>
                    <a:pt x="0" y="5"/>
                    <a:pt x="19" y="9"/>
                  </a:cubicBezTo>
                  <a:cubicBezTo>
                    <a:pt x="17" y="10"/>
                    <a:pt x="12" y="12"/>
                    <a:pt x="14" y="12"/>
                  </a:cubicBezTo>
                  <a:cubicBezTo>
                    <a:pt x="17" y="12"/>
                    <a:pt x="21" y="12"/>
                    <a:pt x="23" y="9"/>
                  </a:cubicBezTo>
                  <a:cubicBezTo>
                    <a:pt x="24" y="6"/>
                    <a:pt x="21" y="4"/>
                    <a:pt x="20" y="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15" name="Freeform 44">
              <a:extLst>
                <a:ext uri="{FF2B5EF4-FFF2-40B4-BE49-F238E27FC236}">
                  <a16:creationId xmlns:a16="http://schemas.microsoft.com/office/drawing/2014/main" id="{69A6893C-2273-0ACD-0AF9-892130EC3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" y="2118"/>
              <a:ext cx="27" cy="26"/>
            </a:xfrm>
            <a:custGeom>
              <a:avLst/>
              <a:gdLst>
                <a:gd name="T0" fmla="*/ 13 w 27"/>
                <a:gd name="T1" fmla="*/ 2 h 26"/>
                <a:gd name="T2" fmla="*/ 19 w 27"/>
                <a:gd name="T3" fmla="*/ 11 h 26"/>
                <a:gd name="T4" fmla="*/ 24 w 27"/>
                <a:gd name="T5" fmla="*/ 26 h 26"/>
                <a:gd name="T6" fmla="*/ 3 w 27"/>
                <a:gd name="T7" fmla="*/ 14 h 26"/>
                <a:gd name="T8" fmla="*/ 12 w 27"/>
                <a:gd name="T9" fmla="*/ 5 h 26"/>
                <a:gd name="T10" fmla="*/ 13 w 27"/>
                <a:gd name="T11" fmla="*/ 2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26">
                  <a:moveTo>
                    <a:pt x="13" y="2"/>
                  </a:moveTo>
                  <a:cubicBezTo>
                    <a:pt x="20" y="1"/>
                    <a:pt x="22" y="5"/>
                    <a:pt x="19" y="11"/>
                  </a:cubicBezTo>
                  <a:cubicBezTo>
                    <a:pt x="27" y="14"/>
                    <a:pt x="25" y="18"/>
                    <a:pt x="24" y="26"/>
                  </a:cubicBezTo>
                  <a:cubicBezTo>
                    <a:pt x="12" y="25"/>
                    <a:pt x="10" y="23"/>
                    <a:pt x="3" y="14"/>
                  </a:cubicBezTo>
                  <a:cubicBezTo>
                    <a:pt x="0" y="5"/>
                    <a:pt x="4" y="8"/>
                    <a:pt x="12" y="5"/>
                  </a:cubicBezTo>
                  <a:cubicBezTo>
                    <a:pt x="15" y="0"/>
                    <a:pt x="16" y="0"/>
                    <a:pt x="13" y="2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8382" name="Group 45">
            <a:extLst>
              <a:ext uri="{FF2B5EF4-FFF2-40B4-BE49-F238E27FC236}">
                <a16:creationId xmlns:a16="http://schemas.microsoft.com/office/drawing/2014/main" id="{0F5197CD-E9B0-5BED-10F2-5FDB0080A9FC}"/>
              </a:ext>
            </a:extLst>
          </p:cNvPr>
          <p:cNvGrpSpPr>
            <a:grpSpLocks/>
          </p:cNvGrpSpPr>
          <p:nvPr/>
        </p:nvGrpSpPr>
        <p:grpSpPr bwMode="auto">
          <a:xfrm>
            <a:off x="4968875" y="1974850"/>
            <a:ext cx="466725" cy="279400"/>
            <a:chOff x="3207" y="1938"/>
            <a:chExt cx="315" cy="188"/>
          </a:xfrm>
        </p:grpSpPr>
        <p:sp>
          <p:nvSpPr>
            <p:cNvPr id="58498" name="Freeform 46">
              <a:extLst>
                <a:ext uri="{FF2B5EF4-FFF2-40B4-BE49-F238E27FC236}">
                  <a16:creationId xmlns:a16="http://schemas.microsoft.com/office/drawing/2014/main" id="{1A789422-937D-0D43-CB15-981199AA2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" y="1966"/>
              <a:ext cx="90" cy="160"/>
            </a:xfrm>
            <a:custGeom>
              <a:avLst/>
              <a:gdLst>
                <a:gd name="T0" fmla="*/ 13 w 90"/>
                <a:gd name="T1" fmla="*/ 16 h 160"/>
                <a:gd name="T2" fmla="*/ 24 w 90"/>
                <a:gd name="T3" fmla="*/ 37 h 160"/>
                <a:gd name="T4" fmla="*/ 66 w 90"/>
                <a:gd name="T5" fmla="*/ 61 h 160"/>
                <a:gd name="T6" fmla="*/ 60 w 90"/>
                <a:gd name="T7" fmla="*/ 125 h 160"/>
                <a:gd name="T8" fmla="*/ 90 w 90"/>
                <a:gd name="T9" fmla="*/ 140 h 160"/>
                <a:gd name="T10" fmla="*/ 88 w 90"/>
                <a:gd name="T11" fmla="*/ 16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160">
                  <a:moveTo>
                    <a:pt x="13" y="16"/>
                  </a:moveTo>
                  <a:cubicBezTo>
                    <a:pt x="30" y="36"/>
                    <a:pt x="0" y="0"/>
                    <a:pt x="24" y="37"/>
                  </a:cubicBezTo>
                  <a:cubicBezTo>
                    <a:pt x="28" y="44"/>
                    <a:pt x="63" y="59"/>
                    <a:pt x="66" y="61"/>
                  </a:cubicBezTo>
                  <a:cubicBezTo>
                    <a:pt x="63" y="78"/>
                    <a:pt x="55" y="106"/>
                    <a:pt x="60" y="125"/>
                  </a:cubicBezTo>
                  <a:cubicBezTo>
                    <a:pt x="63" y="136"/>
                    <a:pt x="90" y="140"/>
                    <a:pt x="90" y="140"/>
                  </a:cubicBezTo>
                  <a:cubicBezTo>
                    <a:pt x="88" y="157"/>
                    <a:pt x="88" y="150"/>
                    <a:pt x="88" y="160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99" name="Freeform 47">
              <a:extLst>
                <a:ext uri="{FF2B5EF4-FFF2-40B4-BE49-F238E27FC236}">
                  <a16:creationId xmlns:a16="http://schemas.microsoft.com/office/drawing/2014/main" id="{98BC9918-8C5F-81E6-7E0F-8DD90B272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971"/>
              <a:ext cx="315" cy="60"/>
            </a:xfrm>
            <a:custGeom>
              <a:avLst/>
              <a:gdLst>
                <a:gd name="T0" fmla="*/ 0 w 315"/>
                <a:gd name="T1" fmla="*/ 56 h 60"/>
                <a:gd name="T2" fmla="*/ 96 w 315"/>
                <a:gd name="T3" fmla="*/ 50 h 60"/>
                <a:gd name="T4" fmla="*/ 143 w 315"/>
                <a:gd name="T5" fmla="*/ 11 h 60"/>
                <a:gd name="T6" fmla="*/ 212 w 315"/>
                <a:gd name="T7" fmla="*/ 11 h 60"/>
                <a:gd name="T8" fmla="*/ 248 w 315"/>
                <a:gd name="T9" fmla="*/ 24 h 60"/>
                <a:gd name="T10" fmla="*/ 315 w 315"/>
                <a:gd name="T11" fmla="*/ 11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5" h="60">
                  <a:moveTo>
                    <a:pt x="0" y="56"/>
                  </a:moveTo>
                  <a:cubicBezTo>
                    <a:pt x="32" y="54"/>
                    <a:pt x="65" y="60"/>
                    <a:pt x="96" y="50"/>
                  </a:cubicBezTo>
                  <a:cubicBezTo>
                    <a:pt x="144" y="35"/>
                    <a:pt x="115" y="17"/>
                    <a:pt x="143" y="11"/>
                  </a:cubicBezTo>
                  <a:cubicBezTo>
                    <a:pt x="164" y="0"/>
                    <a:pt x="190" y="4"/>
                    <a:pt x="212" y="11"/>
                  </a:cubicBezTo>
                  <a:cubicBezTo>
                    <a:pt x="223" y="22"/>
                    <a:pt x="233" y="23"/>
                    <a:pt x="248" y="24"/>
                  </a:cubicBezTo>
                  <a:cubicBezTo>
                    <a:pt x="271" y="22"/>
                    <a:pt x="315" y="34"/>
                    <a:pt x="315" y="11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00" name="Freeform 48">
              <a:extLst>
                <a:ext uri="{FF2B5EF4-FFF2-40B4-BE49-F238E27FC236}">
                  <a16:creationId xmlns:a16="http://schemas.microsoft.com/office/drawing/2014/main" id="{8BE09B5F-B27F-DC0D-96F9-19D97F915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" y="1943"/>
              <a:ext cx="104" cy="181"/>
            </a:xfrm>
            <a:custGeom>
              <a:avLst/>
              <a:gdLst>
                <a:gd name="T0" fmla="*/ 0 w 104"/>
                <a:gd name="T1" fmla="*/ 0 h 181"/>
                <a:gd name="T2" fmla="*/ 50 w 104"/>
                <a:gd name="T3" fmla="*/ 34 h 181"/>
                <a:gd name="T4" fmla="*/ 75 w 104"/>
                <a:gd name="T5" fmla="*/ 45 h 181"/>
                <a:gd name="T6" fmla="*/ 89 w 104"/>
                <a:gd name="T7" fmla="*/ 90 h 181"/>
                <a:gd name="T8" fmla="*/ 99 w 104"/>
                <a:gd name="T9" fmla="*/ 129 h 181"/>
                <a:gd name="T10" fmla="*/ 104 w 104"/>
                <a:gd name="T11" fmla="*/ 181 h 1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4" h="181">
                  <a:moveTo>
                    <a:pt x="0" y="0"/>
                  </a:moveTo>
                  <a:cubicBezTo>
                    <a:pt x="9" y="41"/>
                    <a:pt x="8" y="32"/>
                    <a:pt x="50" y="34"/>
                  </a:cubicBezTo>
                  <a:cubicBezTo>
                    <a:pt x="70" y="36"/>
                    <a:pt x="68" y="33"/>
                    <a:pt x="75" y="45"/>
                  </a:cubicBezTo>
                  <a:cubicBezTo>
                    <a:pt x="78" y="78"/>
                    <a:pt x="82" y="67"/>
                    <a:pt x="89" y="90"/>
                  </a:cubicBezTo>
                  <a:cubicBezTo>
                    <a:pt x="93" y="103"/>
                    <a:pt x="99" y="129"/>
                    <a:pt x="99" y="129"/>
                  </a:cubicBezTo>
                  <a:cubicBezTo>
                    <a:pt x="100" y="146"/>
                    <a:pt x="104" y="164"/>
                    <a:pt x="104" y="181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01" name="Freeform 49">
              <a:extLst>
                <a:ext uri="{FF2B5EF4-FFF2-40B4-BE49-F238E27FC236}">
                  <a16:creationId xmlns:a16="http://schemas.microsoft.com/office/drawing/2014/main" id="{929D9811-A7B4-2F26-8D15-ACB6A2C7A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" y="1938"/>
              <a:ext cx="105" cy="126"/>
            </a:xfrm>
            <a:custGeom>
              <a:avLst/>
              <a:gdLst>
                <a:gd name="T0" fmla="*/ 0 w 105"/>
                <a:gd name="T1" fmla="*/ 126 h 126"/>
                <a:gd name="T2" fmla="*/ 30 w 105"/>
                <a:gd name="T3" fmla="*/ 81 h 126"/>
                <a:gd name="T4" fmla="*/ 56 w 105"/>
                <a:gd name="T5" fmla="*/ 65 h 126"/>
                <a:gd name="T6" fmla="*/ 102 w 105"/>
                <a:gd name="T7" fmla="*/ 8 h 126"/>
                <a:gd name="T8" fmla="*/ 105 w 105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126">
                  <a:moveTo>
                    <a:pt x="0" y="126"/>
                  </a:moveTo>
                  <a:cubicBezTo>
                    <a:pt x="8" y="103"/>
                    <a:pt x="3" y="86"/>
                    <a:pt x="30" y="81"/>
                  </a:cubicBezTo>
                  <a:cubicBezTo>
                    <a:pt x="40" y="74"/>
                    <a:pt x="48" y="75"/>
                    <a:pt x="56" y="65"/>
                  </a:cubicBezTo>
                  <a:cubicBezTo>
                    <a:pt x="62" y="49"/>
                    <a:pt x="87" y="16"/>
                    <a:pt x="102" y="8"/>
                  </a:cubicBezTo>
                  <a:cubicBezTo>
                    <a:pt x="105" y="1"/>
                    <a:pt x="105" y="4"/>
                    <a:pt x="105" y="0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02" name="Freeform 50">
              <a:extLst>
                <a:ext uri="{FF2B5EF4-FFF2-40B4-BE49-F238E27FC236}">
                  <a16:creationId xmlns:a16="http://schemas.microsoft.com/office/drawing/2014/main" id="{7355CE29-D91E-0E7A-F2A6-FF84E7E73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5" y="1973"/>
              <a:ext cx="26" cy="35"/>
            </a:xfrm>
            <a:custGeom>
              <a:avLst/>
              <a:gdLst>
                <a:gd name="T0" fmla="*/ 11 w 26"/>
                <a:gd name="T1" fmla="*/ 0 h 35"/>
                <a:gd name="T2" fmla="*/ 7 w 26"/>
                <a:gd name="T3" fmla="*/ 22 h 35"/>
                <a:gd name="T4" fmla="*/ 23 w 26"/>
                <a:gd name="T5" fmla="*/ 30 h 35"/>
                <a:gd name="T6" fmla="*/ 19 w 26"/>
                <a:gd name="T7" fmla="*/ 16 h 35"/>
                <a:gd name="T8" fmla="*/ 11 w 26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35">
                  <a:moveTo>
                    <a:pt x="11" y="0"/>
                  </a:moveTo>
                  <a:cubicBezTo>
                    <a:pt x="0" y="7"/>
                    <a:pt x="2" y="11"/>
                    <a:pt x="7" y="22"/>
                  </a:cubicBezTo>
                  <a:cubicBezTo>
                    <a:pt x="8" y="35"/>
                    <a:pt x="11" y="34"/>
                    <a:pt x="23" y="30"/>
                  </a:cubicBezTo>
                  <a:cubicBezTo>
                    <a:pt x="26" y="24"/>
                    <a:pt x="26" y="19"/>
                    <a:pt x="19" y="16"/>
                  </a:cubicBezTo>
                  <a:cubicBezTo>
                    <a:pt x="15" y="4"/>
                    <a:pt x="18" y="10"/>
                    <a:pt x="11" y="0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03" name="Freeform 51">
              <a:extLst>
                <a:ext uri="{FF2B5EF4-FFF2-40B4-BE49-F238E27FC236}">
                  <a16:creationId xmlns:a16="http://schemas.microsoft.com/office/drawing/2014/main" id="{C7AB7D21-E2F2-485B-B15E-77B40F03C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1" y="1974"/>
              <a:ext cx="35" cy="36"/>
            </a:xfrm>
            <a:custGeom>
              <a:avLst/>
              <a:gdLst>
                <a:gd name="T0" fmla="*/ 6 w 35"/>
                <a:gd name="T1" fmla="*/ 0 h 36"/>
                <a:gd name="T2" fmla="*/ 23 w 35"/>
                <a:gd name="T3" fmla="*/ 22 h 36"/>
                <a:gd name="T4" fmla="*/ 35 w 35"/>
                <a:gd name="T5" fmla="*/ 18 h 36"/>
                <a:gd name="T6" fmla="*/ 20 w 35"/>
                <a:gd name="T7" fmla="*/ 9 h 36"/>
                <a:gd name="T8" fmla="*/ 6 w 3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36">
                  <a:moveTo>
                    <a:pt x="6" y="0"/>
                  </a:moveTo>
                  <a:cubicBezTo>
                    <a:pt x="0" y="15"/>
                    <a:pt x="10" y="21"/>
                    <a:pt x="23" y="22"/>
                  </a:cubicBezTo>
                  <a:cubicBezTo>
                    <a:pt x="25" y="36"/>
                    <a:pt x="27" y="24"/>
                    <a:pt x="35" y="18"/>
                  </a:cubicBezTo>
                  <a:cubicBezTo>
                    <a:pt x="29" y="11"/>
                    <a:pt x="28" y="10"/>
                    <a:pt x="20" y="9"/>
                  </a:cubicBezTo>
                  <a:cubicBezTo>
                    <a:pt x="13" y="10"/>
                    <a:pt x="6" y="8"/>
                    <a:pt x="6" y="0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04" name="Freeform 52">
              <a:extLst>
                <a:ext uri="{FF2B5EF4-FFF2-40B4-BE49-F238E27FC236}">
                  <a16:creationId xmlns:a16="http://schemas.microsoft.com/office/drawing/2014/main" id="{77670F36-CC13-CF7E-E61F-2103DDEDA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" y="1956"/>
              <a:ext cx="26" cy="34"/>
            </a:xfrm>
            <a:custGeom>
              <a:avLst/>
              <a:gdLst>
                <a:gd name="T0" fmla="*/ 2 w 26"/>
                <a:gd name="T1" fmla="*/ 16 h 34"/>
                <a:gd name="T2" fmla="*/ 25 w 26"/>
                <a:gd name="T3" fmla="*/ 0 h 34"/>
                <a:gd name="T4" fmla="*/ 23 w 26"/>
                <a:gd name="T5" fmla="*/ 31 h 34"/>
                <a:gd name="T6" fmla="*/ 10 w 26"/>
                <a:gd name="T7" fmla="*/ 22 h 34"/>
                <a:gd name="T8" fmla="*/ 2 w 26"/>
                <a:gd name="T9" fmla="*/ 16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34">
                  <a:moveTo>
                    <a:pt x="2" y="16"/>
                  </a:moveTo>
                  <a:cubicBezTo>
                    <a:pt x="9" y="9"/>
                    <a:pt x="15" y="2"/>
                    <a:pt x="25" y="0"/>
                  </a:cubicBezTo>
                  <a:cubicBezTo>
                    <a:pt x="22" y="17"/>
                    <a:pt x="26" y="15"/>
                    <a:pt x="23" y="31"/>
                  </a:cubicBezTo>
                  <a:cubicBezTo>
                    <a:pt x="0" y="29"/>
                    <a:pt x="17" y="34"/>
                    <a:pt x="10" y="22"/>
                  </a:cubicBezTo>
                  <a:cubicBezTo>
                    <a:pt x="8" y="19"/>
                    <a:pt x="4" y="18"/>
                    <a:pt x="2" y="16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05" name="Freeform 53">
              <a:extLst>
                <a:ext uri="{FF2B5EF4-FFF2-40B4-BE49-F238E27FC236}">
                  <a16:creationId xmlns:a16="http://schemas.microsoft.com/office/drawing/2014/main" id="{D50AF492-D3BF-D006-A308-78C1AB5E1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9" y="2004"/>
              <a:ext cx="29" cy="52"/>
            </a:xfrm>
            <a:custGeom>
              <a:avLst/>
              <a:gdLst>
                <a:gd name="T0" fmla="*/ 11 w 29"/>
                <a:gd name="T1" fmla="*/ 11 h 52"/>
                <a:gd name="T2" fmla="*/ 20 w 29"/>
                <a:gd name="T3" fmla="*/ 47 h 52"/>
                <a:gd name="T4" fmla="*/ 0 w 29"/>
                <a:gd name="T5" fmla="*/ 42 h 52"/>
                <a:gd name="T6" fmla="*/ 11 w 29"/>
                <a:gd name="T7" fmla="*/ 11 h 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2">
                  <a:moveTo>
                    <a:pt x="11" y="11"/>
                  </a:moveTo>
                  <a:cubicBezTo>
                    <a:pt x="17" y="0"/>
                    <a:pt x="29" y="38"/>
                    <a:pt x="20" y="47"/>
                  </a:cubicBezTo>
                  <a:cubicBezTo>
                    <a:pt x="15" y="52"/>
                    <a:pt x="7" y="44"/>
                    <a:pt x="0" y="42"/>
                  </a:cubicBezTo>
                  <a:cubicBezTo>
                    <a:pt x="11" y="35"/>
                    <a:pt x="9" y="23"/>
                    <a:pt x="11" y="1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06" name="Freeform 54">
              <a:extLst>
                <a:ext uri="{FF2B5EF4-FFF2-40B4-BE49-F238E27FC236}">
                  <a16:creationId xmlns:a16="http://schemas.microsoft.com/office/drawing/2014/main" id="{B1C74319-78A1-061D-7A61-B4C67AF23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" y="1994"/>
              <a:ext cx="41" cy="25"/>
            </a:xfrm>
            <a:custGeom>
              <a:avLst/>
              <a:gdLst>
                <a:gd name="T0" fmla="*/ 20 w 41"/>
                <a:gd name="T1" fmla="*/ 1 h 25"/>
                <a:gd name="T2" fmla="*/ 32 w 41"/>
                <a:gd name="T3" fmla="*/ 3 h 25"/>
                <a:gd name="T4" fmla="*/ 26 w 41"/>
                <a:gd name="T5" fmla="*/ 16 h 25"/>
                <a:gd name="T6" fmla="*/ 5 w 41"/>
                <a:gd name="T7" fmla="*/ 24 h 25"/>
                <a:gd name="T8" fmla="*/ 19 w 41"/>
                <a:gd name="T9" fmla="*/ 9 h 25"/>
                <a:gd name="T10" fmla="*/ 14 w 41"/>
                <a:gd name="T11" fmla="*/ 12 h 25"/>
                <a:gd name="T12" fmla="*/ 23 w 41"/>
                <a:gd name="T13" fmla="*/ 9 h 25"/>
                <a:gd name="T14" fmla="*/ 20 w 41"/>
                <a:gd name="T15" fmla="*/ 1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25">
                  <a:moveTo>
                    <a:pt x="20" y="1"/>
                  </a:moveTo>
                  <a:cubicBezTo>
                    <a:pt x="24" y="2"/>
                    <a:pt x="29" y="0"/>
                    <a:pt x="32" y="3"/>
                  </a:cubicBezTo>
                  <a:cubicBezTo>
                    <a:pt x="41" y="15"/>
                    <a:pt x="31" y="15"/>
                    <a:pt x="26" y="16"/>
                  </a:cubicBezTo>
                  <a:cubicBezTo>
                    <a:pt x="24" y="25"/>
                    <a:pt x="14" y="23"/>
                    <a:pt x="5" y="24"/>
                  </a:cubicBezTo>
                  <a:cubicBezTo>
                    <a:pt x="2" y="8"/>
                    <a:pt x="0" y="5"/>
                    <a:pt x="19" y="9"/>
                  </a:cubicBezTo>
                  <a:cubicBezTo>
                    <a:pt x="17" y="10"/>
                    <a:pt x="12" y="12"/>
                    <a:pt x="14" y="12"/>
                  </a:cubicBezTo>
                  <a:cubicBezTo>
                    <a:pt x="17" y="12"/>
                    <a:pt x="21" y="12"/>
                    <a:pt x="23" y="9"/>
                  </a:cubicBezTo>
                  <a:cubicBezTo>
                    <a:pt x="24" y="6"/>
                    <a:pt x="21" y="4"/>
                    <a:pt x="20" y="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507" name="Freeform 55">
              <a:extLst>
                <a:ext uri="{FF2B5EF4-FFF2-40B4-BE49-F238E27FC236}">
                  <a16:creationId xmlns:a16="http://schemas.microsoft.com/office/drawing/2014/main" id="{42F33165-C39E-8935-2532-EFE3B57E5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6" y="2018"/>
              <a:ext cx="33" cy="27"/>
            </a:xfrm>
            <a:custGeom>
              <a:avLst/>
              <a:gdLst>
                <a:gd name="T0" fmla="*/ 11 w 33"/>
                <a:gd name="T1" fmla="*/ 0 h 27"/>
                <a:gd name="T2" fmla="*/ 11 w 33"/>
                <a:gd name="T3" fmla="*/ 27 h 27"/>
                <a:gd name="T4" fmla="*/ 0 w 33"/>
                <a:gd name="T5" fmla="*/ 13 h 27"/>
                <a:gd name="T6" fmla="*/ 11 w 33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" h="27">
                  <a:moveTo>
                    <a:pt x="11" y="0"/>
                  </a:moveTo>
                  <a:cubicBezTo>
                    <a:pt x="33" y="2"/>
                    <a:pt x="23" y="19"/>
                    <a:pt x="11" y="27"/>
                  </a:cubicBezTo>
                  <a:cubicBezTo>
                    <a:pt x="6" y="21"/>
                    <a:pt x="7" y="16"/>
                    <a:pt x="0" y="13"/>
                  </a:cubicBezTo>
                  <a:cubicBezTo>
                    <a:pt x="11" y="12"/>
                    <a:pt x="11" y="11"/>
                    <a:pt x="11" y="0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8383" name="Group 56">
            <a:extLst>
              <a:ext uri="{FF2B5EF4-FFF2-40B4-BE49-F238E27FC236}">
                <a16:creationId xmlns:a16="http://schemas.microsoft.com/office/drawing/2014/main" id="{0449CE16-7B61-DCF2-1BDF-7F74C6E23389}"/>
              </a:ext>
            </a:extLst>
          </p:cNvPr>
          <p:cNvGrpSpPr>
            <a:grpSpLocks/>
          </p:cNvGrpSpPr>
          <p:nvPr/>
        </p:nvGrpSpPr>
        <p:grpSpPr bwMode="auto">
          <a:xfrm>
            <a:off x="6624638" y="2428875"/>
            <a:ext cx="428625" cy="277813"/>
            <a:chOff x="2735" y="1925"/>
            <a:chExt cx="289" cy="187"/>
          </a:xfrm>
        </p:grpSpPr>
        <p:sp>
          <p:nvSpPr>
            <p:cNvPr id="58488" name="Freeform 57">
              <a:extLst>
                <a:ext uri="{FF2B5EF4-FFF2-40B4-BE49-F238E27FC236}">
                  <a16:creationId xmlns:a16="http://schemas.microsoft.com/office/drawing/2014/main" id="{C3541DC1-3F18-AA4B-32C5-3790CE8DF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1926"/>
              <a:ext cx="163" cy="186"/>
            </a:xfrm>
            <a:custGeom>
              <a:avLst/>
              <a:gdLst>
                <a:gd name="T0" fmla="*/ 2 w 207"/>
                <a:gd name="T1" fmla="*/ 0 h 242"/>
                <a:gd name="T2" fmla="*/ 2 w 207"/>
                <a:gd name="T3" fmla="*/ 2 h 242"/>
                <a:gd name="T4" fmla="*/ 2 w 207"/>
                <a:gd name="T5" fmla="*/ 2 h 242"/>
                <a:gd name="T6" fmla="*/ 2 w 207"/>
                <a:gd name="T7" fmla="*/ 2 h 242"/>
                <a:gd name="T8" fmla="*/ 2 w 207"/>
                <a:gd name="T9" fmla="*/ 2 h 242"/>
                <a:gd name="T10" fmla="*/ 2 w 207"/>
                <a:gd name="T11" fmla="*/ 2 h 242"/>
                <a:gd name="T12" fmla="*/ 2 w 207"/>
                <a:gd name="T13" fmla="*/ 2 h 242"/>
                <a:gd name="T14" fmla="*/ 2 w 207"/>
                <a:gd name="T15" fmla="*/ 2 h 242"/>
                <a:gd name="T16" fmla="*/ 2 w 207"/>
                <a:gd name="T17" fmla="*/ 2 h 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242">
                  <a:moveTo>
                    <a:pt x="163" y="0"/>
                  </a:moveTo>
                  <a:cubicBezTo>
                    <a:pt x="169" y="22"/>
                    <a:pt x="185" y="26"/>
                    <a:pt x="205" y="32"/>
                  </a:cubicBezTo>
                  <a:cubicBezTo>
                    <a:pt x="207" y="45"/>
                    <a:pt x="182" y="47"/>
                    <a:pt x="173" y="50"/>
                  </a:cubicBezTo>
                  <a:cubicBezTo>
                    <a:pt x="159" y="69"/>
                    <a:pt x="182" y="37"/>
                    <a:pt x="149" y="101"/>
                  </a:cubicBezTo>
                  <a:cubicBezTo>
                    <a:pt x="144" y="112"/>
                    <a:pt x="130" y="131"/>
                    <a:pt x="130" y="131"/>
                  </a:cubicBezTo>
                  <a:cubicBezTo>
                    <a:pt x="122" y="157"/>
                    <a:pt x="106" y="199"/>
                    <a:pt x="80" y="212"/>
                  </a:cubicBezTo>
                  <a:cubicBezTo>
                    <a:pt x="69" y="218"/>
                    <a:pt x="55" y="218"/>
                    <a:pt x="43" y="221"/>
                  </a:cubicBezTo>
                  <a:cubicBezTo>
                    <a:pt x="0" y="242"/>
                    <a:pt x="13" y="239"/>
                    <a:pt x="19" y="207"/>
                  </a:cubicBezTo>
                  <a:cubicBezTo>
                    <a:pt x="20" y="184"/>
                    <a:pt x="20" y="159"/>
                    <a:pt x="20" y="137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58489" name="Group 58">
              <a:extLst>
                <a:ext uri="{FF2B5EF4-FFF2-40B4-BE49-F238E27FC236}">
                  <a16:creationId xmlns:a16="http://schemas.microsoft.com/office/drawing/2014/main" id="{1FCD74E3-83AB-4829-A8D6-8B1AB95F25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5" y="1925"/>
              <a:ext cx="289" cy="151"/>
              <a:chOff x="2735" y="1925"/>
              <a:chExt cx="289" cy="151"/>
            </a:xfrm>
          </p:grpSpPr>
          <p:sp>
            <p:nvSpPr>
              <p:cNvPr id="58490" name="Freeform 59">
                <a:extLst>
                  <a:ext uri="{FF2B5EF4-FFF2-40B4-BE49-F238E27FC236}">
                    <a16:creationId xmlns:a16="http://schemas.microsoft.com/office/drawing/2014/main" id="{723C1AD5-BBF4-65A8-1952-A3319E5A9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1925"/>
                <a:ext cx="93" cy="139"/>
              </a:xfrm>
              <a:custGeom>
                <a:avLst/>
                <a:gdLst>
                  <a:gd name="T0" fmla="*/ 9 w 93"/>
                  <a:gd name="T1" fmla="*/ 0 h 139"/>
                  <a:gd name="T2" fmla="*/ 62 w 93"/>
                  <a:gd name="T3" fmla="*/ 61 h 139"/>
                  <a:gd name="T4" fmla="*/ 93 w 93"/>
                  <a:gd name="T5" fmla="*/ 139 h 13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3" h="139">
                    <a:moveTo>
                      <a:pt x="9" y="0"/>
                    </a:moveTo>
                    <a:cubicBezTo>
                      <a:pt x="13" y="67"/>
                      <a:pt x="0" y="53"/>
                      <a:pt x="62" y="61"/>
                    </a:cubicBezTo>
                    <a:cubicBezTo>
                      <a:pt x="64" y="80"/>
                      <a:pt x="61" y="139"/>
                      <a:pt x="93" y="139"/>
                    </a:cubicBezTo>
                  </a:path>
                </a:pathLst>
              </a:cu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491" name="Freeform 60">
                <a:extLst>
                  <a:ext uri="{FF2B5EF4-FFF2-40B4-BE49-F238E27FC236}">
                    <a16:creationId xmlns:a16="http://schemas.microsoft.com/office/drawing/2014/main" id="{9ABED8BB-C75A-B44E-9049-5C99B0C7E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1932"/>
                <a:ext cx="289" cy="72"/>
              </a:xfrm>
              <a:custGeom>
                <a:avLst/>
                <a:gdLst>
                  <a:gd name="T0" fmla="*/ 0 w 289"/>
                  <a:gd name="T1" fmla="*/ 51 h 72"/>
                  <a:gd name="T2" fmla="*/ 93 w 289"/>
                  <a:gd name="T3" fmla="*/ 51 h 72"/>
                  <a:gd name="T4" fmla="*/ 114 w 289"/>
                  <a:gd name="T5" fmla="*/ 26 h 72"/>
                  <a:gd name="T6" fmla="*/ 214 w 289"/>
                  <a:gd name="T7" fmla="*/ 30 h 72"/>
                  <a:gd name="T8" fmla="*/ 289 w 289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9" h="72">
                    <a:moveTo>
                      <a:pt x="0" y="51"/>
                    </a:moveTo>
                    <a:cubicBezTo>
                      <a:pt x="41" y="62"/>
                      <a:pt x="56" y="72"/>
                      <a:pt x="93" y="51"/>
                    </a:cubicBezTo>
                    <a:cubicBezTo>
                      <a:pt x="98" y="39"/>
                      <a:pt x="100" y="28"/>
                      <a:pt x="114" y="26"/>
                    </a:cubicBezTo>
                    <a:cubicBezTo>
                      <a:pt x="149" y="29"/>
                      <a:pt x="180" y="37"/>
                      <a:pt x="214" y="30"/>
                    </a:cubicBezTo>
                    <a:cubicBezTo>
                      <a:pt x="240" y="15"/>
                      <a:pt x="258" y="0"/>
                      <a:pt x="289" y="0"/>
                    </a:cubicBezTo>
                  </a:path>
                </a:pathLst>
              </a:cu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492" name="Freeform 61">
                <a:extLst>
                  <a:ext uri="{FF2B5EF4-FFF2-40B4-BE49-F238E27FC236}">
                    <a16:creationId xmlns:a16="http://schemas.microsoft.com/office/drawing/2014/main" id="{297F7279-D8E9-EB0C-75B0-A9D375C83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2000"/>
                <a:ext cx="27" cy="23"/>
              </a:xfrm>
              <a:custGeom>
                <a:avLst/>
                <a:gdLst>
                  <a:gd name="T0" fmla="*/ 0 w 27"/>
                  <a:gd name="T1" fmla="*/ 5 h 23"/>
                  <a:gd name="T2" fmla="*/ 24 w 27"/>
                  <a:gd name="T3" fmla="*/ 23 h 23"/>
                  <a:gd name="T4" fmla="*/ 3 w 27"/>
                  <a:gd name="T5" fmla="*/ 14 h 23"/>
                  <a:gd name="T6" fmla="*/ 0 w 27"/>
                  <a:gd name="T7" fmla="*/ 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23">
                    <a:moveTo>
                      <a:pt x="0" y="5"/>
                    </a:moveTo>
                    <a:cubicBezTo>
                      <a:pt x="22" y="4"/>
                      <a:pt x="27" y="0"/>
                      <a:pt x="24" y="23"/>
                    </a:cubicBezTo>
                    <a:cubicBezTo>
                      <a:pt x="16" y="22"/>
                      <a:pt x="10" y="18"/>
                      <a:pt x="3" y="14"/>
                    </a:cubicBezTo>
                    <a:cubicBezTo>
                      <a:pt x="2" y="7"/>
                      <a:pt x="3" y="10"/>
                      <a:pt x="0" y="5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493" name="Freeform 62">
                <a:extLst>
                  <a:ext uri="{FF2B5EF4-FFF2-40B4-BE49-F238E27FC236}">
                    <a16:creationId xmlns:a16="http://schemas.microsoft.com/office/drawing/2014/main" id="{C6D12CE9-5903-0688-0419-0B065E04B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" y="1971"/>
                <a:ext cx="33" cy="27"/>
              </a:xfrm>
              <a:custGeom>
                <a:avLst/>
                <a:gdLst>
                  <a:gd name="T0" fmla="*/ 11 w 33"/>
                  <a:gd name="T1" fmla="*/ 0 h 27"/>
                  <a:gd name="T2" fmla="*/ 11 w 33"/>
                  <a:gd name="T3" fmla="*/ 27 h 27"/>
                  <a:gd name="T4" fmla="*/ 0 w 33"/>
                  <a:gd name="T5" fmla="*/ 13 h 27"/>
                  <a:gd name="T6" fmla="*/ 11 w 3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" h="27">
                    <a:moveTo>
                      <a:pt x="11" y="0"/>
                    </a:moveTo>
                    <a:cubicBezTo>
                      <a:pt x="33" y="2"/>
                      <a:pt x="23" y="19"/>
                      <a:pt x="11" y="27"/>
                    </a:cubicBezTo>
                    <a:cubicBezTo>
                      <a:pt x="6" y="21"/>
                      <a:pt x="7" y="16"/>
                      <a:pt x="0" y="13"/>
                    </a:cubicBezTo>
                    <a:cubicBezTo>
                      <a:pt x="11" y="12"/>
                      <a:pt x="11" y="11"/>
                      <a:pt x="11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494" name="Freeform 63">
                <a:extLst>
                  <a:ext uri="{FF2B5EF4-FFF2-40B4-BE49-F238E27FC236}">
                    <a16:creationId xmlns:a16="http://schemas.microsoft.com/office/drawing/2014/main" id="{87D0033D-CD0C-7117-8DFA-144294FC7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1970"/>
                <a:ext cx="35" cy="36"/>
              </a:xfrm>
              <a:custGeom>
                <a:avLst/>
                <a:gdLst>
                  <a:gd name="T0" fmla="*/ 6 w 35"/>
                  <a:gd name="T1" fmla="*/ 0 h 36"/>
                  <a:gd name="T2" fmla="*/ 23 w 35"/>
                  <a:gd name="T3" fmla="*/ 22 h 36"/>
                  <a:gd name="T4" fmla="*/ 35 w 35"/>
                  <a:gd name="T5" fmla="*/ 18 h 36"/>
                  <a:gd name="T6" fmla="*/ 20 w 35"/>
                  <a:gd name="T7" fmla="*/ 9 h 36"/>
                  <a:gd name="T8" fmla="*/ 6 w 35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" h="36">
                    <a:moveTo>
                      <a:pt x="6" y="0"/>
                    </a:moveTo>
                    <a:cubicBezTo>
                      <a:pt x="0" y="15"/>
                      <a:pt x="10" y="21"/>
                      <a:pt x="23" y="22"/>
                    </a:cubicBezTo>
                    <a:cubicBezTo>
                      <a:pt x="25" y="36"/>
                      <a:pt x="27" y="24"/>
                      <a:pt x="35" y="18"/>
                    </a:cubicBezTo>
                    <a:cubicBezTo>
                      <a:pt x="29" y="11"/>
                      <a:pt x="28" y="10"/>
                      <a:pt x="20" y="9"/>
                    </a:cubicBezTo>
                    <a:cubicBezTo>
                      <a:pt x="13" y="10"/>
                      <a:pt x="6" y="8"/>
                      <a:pt x="6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495" name="Freeform 64">
                <a:extLst>
                  <a:ext uri="{FF2B5EF4-FFF2-40B4-BE49-F238E27FC236}">
                    <a16:creationId xmlns:a16="http://schemas.microsoft.com/office/drawing/2014/main" id="{E6714EB6-2765-B708-FF96-A0B1A9990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" y="1946"/>
                <a:ext cx="27" cy="23"/>
              </a:xfrm>
              <a:custGeom>
                <a:avLst/>
                <a:gdLst>
                  <a:gd name="T0" fmla="*/ 0 w 27"/>
                  <a:gd name="T1" fmla="*/ 5 h 23"/>
                  <a:gd name="T2" fmla="*/ 24 w 27"/>
                  <a:gd name="T3" fmla="*/ 23 h 23"/>
                  <a:gd name="T4" fmla="*/ 3 w 27"/>
                  <a:gd name="T5" fmla="*/ 14 h 23"/>
                  <a:gd name="T6" fmla="*/ 0 w 27"/>
                  <a:gd name="T7" fmla="*/ 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23">
                    <a:moveTo>
                      <a:pt x="0" y="5"/>
                    </a:moveTo>
                    <a:cubicBezTo>
                      <a:pt x="22" y="4"/>
                      <a:pt x="27" y="0"/>
                      <a:pt x="24" y="23"/>
                    </a:cubicBezTo>
                    <a:cubicBezTo>
                      <a:pt x="16" y="22"/>
                      <a:pt x="10" y="18"/>
                      <a:pt x="3" y="14"/>
                    </a:cubicBezTo>
                    <a:cubicBezTo>
                      <a:pt x="2" y="7"/>
                      <a:pt x="3" y="10"/>
                      <a:pt x="0" y="5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496" name="Freeform 65">
                <a:extLst>
                  <a:ext uri="{FF2B5EF4-FFF2-40B4-BE49-F238E27FC236}">
                    <a16:creationId xmlns:a16="http://schemas.microsoft.com/office/drawing/2014/main" id="{61BDC864-5A31-31F1-A065-36020A115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7" y="2051"/>
                <a:ext cx="55" cy="25"/>
              </a:xfrm>
              <a:custGeom>
                <a:avLst/>
                <a:gdLst>
                  <a:gd name="T0" fmla="*/ 15 w 55"/>
                  <a:gd name="T1" fmla="*/ 8 h 25"/>
                  <a:gd name="T2" fmla="*/ 27 w 55"/>
                  <a:gd name="T3" fmla="*/ 11 h 25"/>
                  <a:gd name="T4" fmla="*/ 55 w 55"/>
                  <a:gd name="T5" fmla="*/ 6 h 25"/>
                  <a:gd name="T6" fmla="*/ 45 w 55"/>
                  <a:gd name="T7" fmla="*/ 24 h 25"/>
                  <a:gd name="T8" fmla="*/ 15 w 55"/>
                  <a:gd name="T9" fmla="*/ 8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25">
                    <a:moveTo>
                      <a:pt x="15" y="8"/>
                    </a:moveTo>
                    <a:cubicBezTo>
                      <a:pt x="39" y="0"/>
                      <a:pt x="0" y="11"/>
                      <a:pt x="27" y="11"/>
                    </a:cubicBezTo>
                    <a:cubicBezTo>
                      <a:pt x="36" y="11"/>
                      <a:pt x="46" y="8"/>
                      <a:pt x="55" y="6"/>
                    </a:cubicBezTo>
                    <a:cubicBezTo>
                      <a:pt x="51" y="12"/>
                      <a:pt x="49" y="18"/>
                      <a:pt x="45" y="24"/>
                    </a:cubicBezTo>
                    <a:cubicBezTo>
                      <a:pt x="10" y="22"/>
                      <a:pt x="30" y="25"/>
                      <a:pt x="15" y="8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497" name="Freeform 66">
                <a:extLst>
                  <a:ext uri="{FF2B5EF4-FFF2-40B4-BE49-F238E27FC236}">
                    <a16:creationId xmlns:a16="http://schemas.microsoft.com/office/drawing/2014/main" id="{0AB42317-73C6-6A20-3885-40B424498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1955"/>
                <a:ext cx="33" cy="27"/>
              </a:xfrm>
              <a:custGeom>
                <a:avLst/>
                <a:gdLst>
                  <a:gd name="T0" fmla="*/ 11 w 33"/>
                  <a:gd name="T1" fmla="*/ 0 h 27"/>
                  <a:gd name="T2" fmla="*/ 11 w 33"/>
                  <a:gd name="T3" fmla="*/ 27 h 27"/>
                  <a:gd name="T4" fmla="*/ 0 w 33"/>
                  <a:gd name="T5" fmla="*/ 13 h 27"/>
                  <a:gd name="T6" fmla="*/ 11 w 3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" h="27">
                    <a:moveTo>
                      <a:pt x="11" y="0"/>
                    </a:moveTo>
                    <a:cubicBezTo>
                      <a:pt x="33" y="2"/>
                      <a:pt x="23" y="19"/>
                      <a:pt x="11" y="27"/>
                    </a:cubicBezTo>
                    <a:cubicBezTo>
                      <a:pt x="6" y="21"/>
                      <a:pt x="7" y="16"/>
                      <a:pt x="0" y="13"/>
                    </a:cubicBezTo>
                    <a:cubicBezTo>
                      <a:pt x="11" y="12"/>
                      <a:pt x="11" y="11"/>
                      <a:pt x="11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58384" name="Group 67">
            <a:extLst>
              <a:ext uri="{FF2B5EF4-FFF2-40B4-BE49-F238E27FC236}">
                <a16:creationId xmlns:a16="http://schemas.microsoft.com/office/drawing/2014/main" id="{74B012F8-89C2-869B-CE26-2A7B1DE8848C}"/>
              </a:ext>
            </a:extLst>
          </p:cNvPr>
          <p:cNvGrpSpPr>
            <a:grpSpLocks/>
          </p:cNvGrpSpPr>
          <p:nvPr/>
        </p:nvGrpSpPr>
        <p:grpSpPr bwMode="auto">
          <a:xfrm>
            <a:off x="4994275" y="2465388"/>
            <a:ext cx="428625" cy="276225"/>
            <a:chOff x="2735" y="1925"/>
            <a:chExt cx="289" cy="187"/>
          </a:xfrm>
        </p:grpSpPr>
        <p:sp>
          <p:nvSpPr>
            <p:cNvPr id="58478" name="Freeform 68">
              <a:extLst>
                <a:ext uri="{FF2B5EF4-FFF2-40B4-BE49-F238E27FC236}">
                  <a16:creationId xmlns:a16="http://schemas.microsoft.com/office/drawing/2014/main" id="{6692847F-782E-3FA2-A37B-BF496E215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1926"/>
              <a:ext cx="163" cy="186"/>
            </a:xfrm>
            <a:custGeom>
              <a:avLst/>
              <a:gdLst>
                <a:gd name="T0" fmla="*/ 2 w 207"/>
                <a:gd name="T1" fmla="*/ 0 h 242"/>
                <a:gd name="T2" fmla="*/ 2 w 207"/>
                <a:gd name="T3" fmla="*/ 2 h 242"/>
                <a:gd name="T4" fmla="*/ 2 w 207"/>
                <a:gd name="T5" fmla="*/ 2 h 242"/>
                <a:gd name="T6" fmla="*/ 2 w 207"/>
                <a:gd name="T7" fmla="*/ 2 h 242"/>
                <a:gd name="T8" fmla="*/ 2 w 207"/>
                <a:gd name="T9" fmla="*/ 2 h 242"/>
                <a:gd name="T10" fmla="*/ 2 w 207"/>
                <a:gd name="T11" fmla="*/ 2 h 242"/>
                <a:gd name="T12" fmla="*/ 2 w 207"/>
                <a:gd name="T13" fmla="*/ 2 h 242"/>
                <a:gd name="T14" fmla="*/ 2 w 207"/>
                <a:gd name="T15" fmla="*/ 2 h 242"/>
                <a:gd name="T16" fmla="*/ 2 w 207"/>
                <a:gd name="T17" fmla="*/ 2 h 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242">
                  <a:moveTo>
                    <a:pt x="163" y="0"/>
                  </a:moveTo>
                  <a:cubicBezTo>
                    <a:pt x="169" y="22"/>
                    <a:pt x="185" y="26"/>
                    <a:pt x="205" y="32"/>
                  </a:cubicBezTo>
                  <a:cubicBezTo>
                    <a:pt x="207" y="45"/>
                    <a:pt x="182" y="47"/>
                    <a:pt x="173" y="50"/>
                  </a:cubicBezTo>
                  <a:cubicBezTo>
                    <a:pt x="159" y="69"/>
                    <a:pt x="182" y="37"/>
                    <a:pt x="149" y="101"/>
                  </a:cubicBezTo>
                  <a:cubicBezTo>
                    <a:pt x="144" y="112"/>
                    <a:pt x="130" y="131"/>
                    <a:pt x="130" y="131"/>
                  </a:cubicBezTo>
                  <a:cubicBezTo>
                    <a:pt x="122" y="157"/>
                    <a:pt x="106" y="199"/>
                    <a:pt x="80" y="212"/>
                  </a:cubicBezTo>
                  <a:cubicBezTo>
                    <a:pt x="69" y="218"/>
                    <a:pt x="55" y="218"/>
                    <a:pt x="43" y="221"/>
                  </a:cubicBezTo>
                  <a:cubicBezTo>
                    <a:pt x="0" y="242"/>
                    <a:pt x="13" y="239"/>
                    <a:pt x="19" y="207"/>
                  </a:cubicBezTo>
                  <a:cubicBezTo>
                    <a:pt x="20" y="184"/>
                    <a:pt x="20" y="159"/>
                    <a:pt x="20" y="137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58479" name="Group 69">
              <a:extLst>
                <a:ext uri="{FF2B5EF4-FFF2-40B4-BE49-F238E27FC236}">
                  <a16:creationId xmlns:a16="http://schemas.microsoft.com/office/drawing/2014/main" id="{DF4B2FF9-142B-FC83-E31A-95901F0BE2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5" y="1925"/>
              <a:ext cx="289" cy="151"/>
              <a:chOff x="2735" y="1925"/>
              <a:chExt cx="289" cy="151"/>
            </a:xfrm>
          </p:grpSpPr>
          <p:sp>
            <p:nvSpPr>
              <p:cNvPr id="58480" name="Freeform 70">
                <a:extLst>
                  <a:ext uri="{FF2B5EF4-FFF2-40B4-BE49-F238E27FC236}">
                    <a16:creationId xmlns:a16="http://schemas.microsoft.com/office/drawing/2014/main" id="{478D659E-E3C5-F9B2-C632-56A8D3FB7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1925"/>
                <a:ext cx="93" cy="139"/>
              </a:xfrm>
              <a:custGeom>
                <a:avLst/>
                <a:gdLst>
                  <a:gd name="T0" fmla="*/ 9 w 93"/>
                  <a:gd name="T1" fmla="*/ 0 h 139"/>
                  <a:gd name="T2" fmla="*/ 62 w 93"/>
                  <a:gd name="T3" fmla="*/ 61 h 139"/>
                  <a:gd name="T4" fmla="*/ 93 w 93"/>
                  <a:gd name="T5" fmla="*/ 139 h 13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3" h="139">
                    <a:moveTo>
                      <a:pt x="9" y="0"/>
                    </a:moveTo>
                    <a:cubicBezTo>
                      <a:pt x="13" y="67"/>
                      <a:pt x="0" y="53"/>
                      <a:pt x="62" y="61"/>
                    </a:cubicBezTo>
                    <a:cubicBezTo>
                      <a:pt x="64" y="80"/>
                      <a:pt x="61" y="139"/>
                      <a:pt x="93" y="139"/>
                    </a:cubicBezTo>
                  </a:path>
                </a:pathLst>
              </a:cu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481" name="Freeform 71">
                <a:extLst>
                  <a:ext uri="{FF2B5EF4-FFF2-40B4-BE49-F238E27FC236}">
                    <a16:creationId xmlns:a16="http://schemas.microsoft.com/office/drawing/2014/main" id="{77DD0399-3011-6630-FB58-F92A2BE0B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1932"/>
                <a:ext cx="289" cy="72"/>
              </a:xfrm>
              <a:custGeom>
                <a:avLst/>
                <a:gdLst>
                  <a:gd name="T0" fmla="*/ 0 w 289"/>
                  <a:gd name="T1" fmla="*/ 51 h 72"/>
                  <a:gd name="T2" fmla="*/ 93 w 289"/>
                  <a:gd name="T3" fmla="*/ 51 h 72"/>
                  <a:gd name="T4" fmla="*/ 114 w 289"/>
                  <a:gd name="T5" fmla="*/ 26 h 72"/>
                  <a:gd name="T6" fmla="*/ 214 w 289"/>
                  <a:gd name="T7" fmla="*/ 30 h 72"/>
                  <a:gd name="T8" fmla="*/ 289 w 289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9" h="72">
                    <a:moveTo>
                      <a:pt x="0" y="51"/>
                    </a:moveTo>
                    <a:cubicBezTo>
                      <a:pt x="41" y="62"/>
                      <a:pt x="56" y="72"/>
                      <a:pt x="93" y="51"/>
                    </a:cubicBezTo>
                    <a:cubicBezTo>
                      <a:pt x="98" y="39"/>
                      <a:pt x="100" y="28"/>
                      <a:pt x="114" y="26"/>
                    </a:cubicBezTo>
                    <a:cubicBezTo>
                      <a:pt x="149" y="29"/>
                      <a:pt x="180" y="37"/>
                      <a:pt x="214" y="30"/>
                    </a:cubicBezTo>
                    <a:cubicBezTo>
                      <a:pt x="240" y="15"/>
                      <a:pt x="258" y="0"/>
                      <a:pt x="289" y="0"/>
                    </a:cubicBezTo>
                  </a:path>
                </a:pathLst>
              </a:cu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482" name="Freeform 72">
                <a:extLst>
                  <a:ext uri="{FF2B5EF4-FFF2-40B4-BE49-F238E27FC236}">
                    <a16:creationId xmlns:a16="http://schemas.microsoft.com/office/drawing/2014/main" id="{01607237-733C-4602-5879-34F929F40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2000"/>
                <a:ext cx="27" cy="23"/>
              </a:xfrm>
              <a:custGeom>
                <a:avLst/>
                <a:gdLst>
                  <a:gd name="T0" fmla="*/ 0 w 27"/>
                  <a:gd name="T1" fmla="*/ 5 h 23"/>
                  <a:gd name="T2" fmla="*/ 24 w 27"/>
                  <a:gd name="T3" fmla="*/ 23 h 23"/>
                  <a:gd name="T4" fmla="*/ 3 w 27"/>
                  <a:gd name="T5" fmla="*/ 14 h 23"/>
                  <a:gd name="T6" fmla="*/ 0 w 27"/>
                  <a:gd name="T7" fmla="*/ 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23">
                    <a:moveTo>
                      <a:pt x="0" y="5"/>
                    </a:moveTo>
                    <a:cubicBezTo>
                      <a:pt x="22" y="4"/>
                      <a:pt x="27" y="0"/>
                      <a:pt x="24" y="23"/>
                    </a:cubicBezTo>
                    <a:cubicBezTo>
                      <a:pt x="16" y="22"/>
                      <a:pt x="10" y="18"/>
                      <a:pt x="3" y="14"/>
                    </a:cubicBezTo>
                    <a:cubicBezTo>
                      <a:pt x="2" y="7"/>
                      <a:pt x="3" y="10"/>
                      <a:pt x="0" y="5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483" name="Freeform 73">
                <a:extLst>
                  <a:ext uri="{FF2B5EF4-FFF2-40B4-BE49-F238E27FC236}">
                    <a16:creationId xmlns:a16="http://schemas.microsoft.com/office/drawing/2014/main" id="{667E66F1-DF50-AE1B-D81C-1349A6DB4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" y="1971"/>
                <a:ext cx="33" cy="27"/>
              </a:xfrm>
              <a:custGeom>
                <a:avLst/>
                <a:gdLst>
                  <a:gd name="T0" fmla="*/ 11 w 33"/>
                  <a:gd name="T1" fmla="*/ 0 h 27"/>
                  <a:gd name="T2" fmla="*/ 11 w 33"/>
                  <a:gd name="T3" fmla="*/ 27 h 27"/>
                  <a:gd name="T4" fmla="*/ 0 w 33"/>
                  <a:gd name="T5" fmla="*/ 13 h 27"/>
                  <a:gd name="T6" fmla="*/ 11 w 3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" h="27">
                    <a:moveTo>
                      <a:pt x="11" y="0"/>
                    </a:moveTo>
                    <a:cubicBezTo>
                      <a:pt x="33" y="2"/>
                      <a:pt x="23" y="19"/>
                      <a:pt x="11" y="27"/>
                    </a:cubicBezTo>
                    <a:cubicBezTo>
                      <a:pt x="6" y="21"/>
                      <a:pt x="7" y="16"/>
                      <a:pt x="0" y="13"/>
                    </a:cubicBezTo>
                    <a:cubicBezTo>
                      <a:pt x="11" y="12"/>
                      <a:pt x="11" y="11"/>
                      <a:pt x="11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484" name="Freeform 74">
                <a:extLst>
                  <a:ext uri="{FF2B5EF4-FFF2-40B4-BE49-F238E27FC236}">
                    <a16:creationId xmlns:a16="http://schemas.microsoft.com/office/drawing/2014/main" id="{8B0A4546-C53D-AAEF-305D-0CFFD0CB5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1970"/>
                <a:ext cx="35" cy="36"/>
              </a:xfrm>
              <a:custGeom>
                <a:avLst/>
                <a:gdLst>
                  <a:gd name="T0" fmla="*/ 6 w 35"/>
                  <a:gd name="T1" fmla="*/ 0 h 36"/>
                  <a:gd name="T2" fmla="*/ 23 w 35"/>
                  <a:gd name="T3" fmla="*/ 22 h 36"/>
                  <a:gd name="T4" fmla="*/ 35 w 35"/>
                  <a:gd name="T5" fmla="*/ 18 h 36"/>
                  <a:gd name="T6" fmla="*/ 20 w 35"/>
                  <a:gd name="T7" fmla="*/ 9 h 36"/>
                  <a:gd name="T8" fmla="*/ 6 w 35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" h="36">
                    <a:moveTo>
                      <a:pt x="6" y="0"/>
                    </a:moveTo>
                    <a:cubicBezTo>
                      <a:pt x="0" y="15"/>
                      <a:pt x="10" y="21"/>
                      <a:pt x="23" y="22"/>
                    </a:cubicBezTo>
                    <a:cubicBezTo>
                      <a:pt x="25" y="36"/>
                      <a:pt x="27" y="24"/>
                      <a:pt x="35" y="18"/>
                    </a:cubicBezTo>
                    <a:cubicBezTo>
                      <a:pt x="29" y="11"/>
                      <a:pt x="28" y="10"/>
                      <a:pt x="20" y="9"/>
                    </a:cubicBezTo>
                    <a:cubicBezTo>
                      <a:pt x="13" y="10"/>
                      <a:pt x="6" y="8"/>
                      <a:pt x="6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485" name="Freeform 75">
                <a:extLst>
                  <a:ext uri="{FF2B5EF4-FFF2-40B4-BE49-F238E27FC236}">
                    <a16:creationId xmlns:a16="http://schemas.microsoft.com/office/drawing/2014/main" id="{81A11114-B1F2-25C0-8DA3-180709968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" y="1946"/>
                <a:ext cx="27" cy="23"/>
              </a:xfrm>
              <a:custGeom>
                <a:avLst/>
                <a:gdLst>
                  <a:gd name="T0" fmla="*/ 0 w 27"/>
                  <a:gd name="T1" fmla="*/ 5 h 23"/>
                  <a:gd name="T2" fmla="*/ 24 w 27"/>
                  <a:gd name="T3" fmla="*/ 23 h 23"/>
                  <a:gd name="T4" fmla="*/ 3 w 27"/>
                  <a:gd name="T5" fmla="*/ 14 h 23"/>
                  <a:gd name="T6" fmla="*/ 0 w 27"/>
                  <a:gd name="T7" fmla="*/ 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23">
                    <a:moveTo>
                      <a:pt x="0" y="5"/>
                    </a:moveTo>
                    <a:cubicBezTo>
                      <a:pt x="22" y="4"/>
                      <a:pt x="27" y="0"/>
                      <a:pt x="24" y="23"/>
                    </a:cubicBezTo>
                    <a:cubicBezTo>
                      <a:pt x="16" y="22"/>
                      <a:pt x="10" y="18"/>
                      <a:pt x="3" y="14"/>
                    </a:cubicBezTo>
                    <a:cubicBezTo>
                      <a:pt x="2" y="7"/>
                      <a:pt x="3" y="10"/>
                      <a:pt x="0" y="5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486" name="Freeform 76">
                <a:extLst>
                  <a:ext uri="{FF2B5EF4-FFF2-40B4-BE49-F238E27FC236}">
                    <a16:creationId xmlns:a16="http://schemas.microsoft.com/office/drawing/2014/main" id="{A5A68C98-3362-E4E8-0491-DE59BE968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7" y="2051"/>
                <a:ext cx="55" cy="25"/>
              </a:xfrm>
              <a:custGeom>
                <a:avLst/>
                <a:gdLst>
                  <a:gd name="T0" fmla="*/ 15 w 55"/>
                  <a:gd name="T1" fmla="*/ 8 h 25"/>
                  <a:gd name="T2" fmla="*/ 27 w 55"/>
                  <a:gd name="T3" fmla="*/ 11 h 25"/>
                  <a:gd name="T4" fmla="*/ 55 w 55"/>
                  <a:gd name="T5" fmla="*/ 6 h 25"/>
                  <a:gd name="T6" fmla="*/ 45 w 55"/>
                  <a:gd name="T7" fmla="*/ 24 h 25"/>
                  <a:gd name="T8" fmla="*/ 15 w 55"/>
                  <a:gd name="T9" fmla="*/ 8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25">
                    <a:moveTo>
                      <a:pt x="15" y="8"/>
                    </a:moveTo>
                    <a:cubicBezTo>
                      <a:pt x="39" y="0"/>
                      <a:pt x="0" y="11"/>
                      <a:pt x="27" y="11"/>
                    </a:cubicBezTo>
                    <a:cubicBezTo>
                      <a:pt x="36" y="11"/>
                      <a:pt x="46" y="8"/>
                      <a:pt x="55" y="6"/>
                    </a:cubicBezTo>
                    <a:cubicBezTo>
                      <a:pt x="51" y="12"/>
                      <a:pt x="49" y="18"/>
                      <a:pt x="45" y="24"/>
                    </a:cubicBezTo>
                    <a:cubicBezTo>
                      <a:pt x="10" y="22"/>
                      <a:pt x="30" y="25"/>
                      <a:pt x="15" y="8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487" name="Freeform 77">
                <a:extLst>
                  <a:ext uri="{FF2B5EF4-FFF2-40B4-BE49-F238E27FC236}">
                    <a16:creationId xmlns:a16="http://schemas.microsoft.com/office/drawing/2014/main" id="{9A4AFC21-BC55-45A8-4415-D8A99B8F7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1955"/>
                <a:ext cx="33" cy="27"/>
              </a:xfrm>
              <a:custGeom>
                <a:avLst/>
                <a:gdLst>
                  <a:gd name="T0" fmla="*/ 11 w 33"/>
                  <a:gd name="T1" fmla="*/ 0 h 27"/>
                  <a:gd name="T2" fmla="*/ 11 w 33"/>
                  <a:gd name="T3" fmla="*/ 27 h 27"/>
                  <a:gd name="T4" fmla="*/ 0 w 33"/>
                  <a:gd name="T5" fmla="*/ 13 h 27"/>
                  <a:gd name="T6" fmla="*/ 11 w 3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" h="27">
                    <a:moveTo>
                      <a:pt x="11" y="0"/>
                    </a:moveTo>
                    <a:cubicBezTo>
                      <a:pt x="33" y="2"/>
                      <a:pt x="23" y="19"/>
                      <a:pt x="11" y="27"/>
                    </a:cubicBezTo>
                    <a:cubicBezTo>
                      <a:pt x="6" y="21"/>
                      <a:pt x="7" y="16"/>
                      <a:pt x="0" y="13"/>
                    </a:cubicBezTo>
                    <a:cubicBezTo>
                      <a:pt x="11" y="12"/>
                      <a:pt x="11" y="11"/>
                      <a:pt x="11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58385" name="Group 78">
            <a:extLst>
              <a:ext uri="{FF2B5EF4-FFF2-40B4-BE49-F238E27FC236}">
                <a16:creationId xmlns:a16="http://schemas.microsoft.com/office/drawing/2014/main" id="{37FADD50-12B1-B72E-6288-95FF929932AA}"/>
              </a:ext>
            </a:extLst>
          </p:cNvPr>
          <p:cNvGrpSpPr>
            <a:grpSpLocks/>
          </p:cNvGrpSpPr>
          <p:nvPr/>
        </p:nvGrpSpPr>
        <p:grpSpPr bwMode="auto">
          <a:xfrm>
            <a:off x="6918325" y="2036763"/>
            <a:ext cx="306388" cy="276225"/>
            <a:chOff x="3297" y="2225"/>
            <a:chExt cx="206" cy="186"/>
          </a:xfrm>
        </p:grpSpPr>
        <p:sp>
          <p:nvSpPr>
            <p:cNvPr id="58472" name="Freeform 79">
              <a:extLst>
                <a:ext uri="{FF2B5EF4-FFF2-40B4-BE49-F238E27FC236}">
                  <a16:creationId xmlns:a16="http://schemas.microsoft.com/office/drawing/2014/main" id="{873BE5EC-9DCB-A1E6-F559-FA2D52A8B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64"/>
              <a:ext cx="91" cy="133"/>
            </a:xfrm>
            <a:custGeom>
              <a:avLst/>
              <a:gdLst>
                <a:gd name="T0" fmla="*/ 13 w 91"/>
                <a:gd name="T1" fmla="*/ 0 h 133"/>
                <a:gd name="T2" fmla="*/ 79 w 91"/>
                <a:gd name="T3" fmla="*/ 96 h 133"/>
                <a:gd name="T4" fmla="*/ 84 w 91"/>
                <a:gd name="T5" fmla="*/ 133 h 1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3">
                  <a:moveTo>
                    <a:pt x="13" y="0"/>
                  </a:moveTo>
                  <a:cubicBezTo>
                    <a:pt x="19" y="97"/>
                    <a:pt x="0" y="83"/>
                    <a:pt x="79" y="96"/>
                  </a:cubicBezTo>
                  <a:cubicBezTo>
                    <a:pt x="91" y="110"/>
                    <a:pt x="84" y="99"/>
                    <a:pt x="84" y="133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73" name="Freeform 80">
              <a:extLst>
                <a:ext uri="{FF2B5EF4-FFF2-40B4-BE49-F238E27FC236}">
                  <a16:creationId xmlns:a16="http://schemas.microsoft.com/office/drawing/2014/main" id="{395AE00F-11EA-1EF8-D966-C845E6FB0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" y="2260"/>
              <a:ext cx="206" cy="74"/>
            </a:xfrm>
            <a:custGeom>
              <a:avLst/>
              <a:gdLst>
                <a:gd name="T0" fmla="*/ 0 w 206"/>
                <a:gd name="T1" fmla="*/ 74 h 74"/>
                <a:gd name="T2" fmla="*/ 18 w 206"/>
                <a:gd name="T3" fmla="*/ 22 h 74"/>
                <a:gd name="T4" fmla="*/ 81 w 206"/>
                <a:gd name="T5" fmla="*/ 34 h 74"/>
                <a:gd name="T6" fmla="*/ 174 w 206"/>
                <a:gd name="T7" fmla="*/ 26 h 74"/>
                <a:gd name="T8" fmla="*/ 197 w 206"/>
                <a:gd name="T9" fmla="*/ 2 h 74"/>
                <a:gd name="T10" fmla="*/ 206 w 206"/>
                <a:gd name="T11" fmla="*/ 16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6" h="74">
                  <a:moveTo>
                    <a:pt x="0" y="74"/>
                  </a:moveTo>
                  <a:cubicBezTo>
                    <a:pt x="4" y="61"/>
                    <a:pt x="8" y="32"/>
                    <a:pt x="18" y="22"/>
                  </a:cubicBezTo>
                  <a:cubicBezTo>
                    <a:pt x="50" y="28"/>
                    <a:pt x="40" y="32"/>
                    <a:pt x="81" y="34"/>
                  </a:cubicBezTo>
                  <a:cubicBezTo>
                    <a:pt x="115" y="41"/>
                    <a:pt x="142" y="30"/>
                    <a:pt x="174" y="26"/>
                  </a:cubicBezTo>
                  <a:cubicBezTo>
                    <a:pt x="181" y="16"/>
                    <a:pt x="185" y="0"/>
                    <a:pt x="197" y="2"/>
                  </a:cubicBezTo>
                  <a:cubicBezTo>
                    <a:pt x="199" y="7"/>
                    <a:pt x="206" y="16"/>
                    <a:pt x="206" y="16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74" name="Freeform 81">
              <a:extLst>
                <a:ext uri="{FF2B5EF4-FFF2-40B4-BE49-F238E27FC236}">
                  <a16:creationId xmlns:a16="http://schemas.microsoft.com/office/drawing/2014/main" id="{A909E237-8F8B-3522-5208-358C2562B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2225"/>
              <a:ext cx="118" cy="186"/>
            </a:xfrm>
            <a:custGeom>
              <a:avLst/>
              <a:gdLst>
                <a:gd name="T0" fmla="*/ 108 w 118"/>
                <a:gd name="T1" fmla="*/ 0 h 186"/>
                <a:gd name="T2" fmla="*/ 118 w 118"/>
                <a:gd name="T3" fmla="*/ 76 h 186"/>
                <a:gd name="T4" fmla="*/ 94 w 118"/>
                <a:gd name="T5" fmla="*/ 103 h 186"/>
                <a:gd name="T6" fmla="*/ 91 w 118"/>
                <a:gd name="T7" fmla="*/ 130 h 186"/>
                <a:gd name="T8" fmla="*/ 43 w 118"/>
                <a:gd name="T9" fmla="*/ 160 h 186"/>
                <a:gd name="T10" fmla="*/ 0 w 118"/>
                <a:gd name="T11" fmla="*/ 186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8" h="186">
                  <a:moveTo>
                    <a:pt x="108" y="0"/>
                  </a:moveTo>
                  <a:cubicBezTo>
                    <a:pt x="101" y="30"/>
                    <a:pt x="95" y="53"/>
                    <a:pt x="118" y="76"/>
                  </a:cubicBezTo>
                  <a:cubicBezTo>
                    <a:pt x="110" y="85"/>
                    <a:pt x="101" y="93"/>
                    <a:pt x="94" y="103"/>
                  </a:cubicBezTo>
                  <a:cubicBezTo>
                    <a:pt x="89" y="110"/>
                    <a:pt x="96" y="123"/>
                    <a:pt x="91" y="130"/>
                  </a:cubicBezTo>
                  <a:cubicBezTo>
                    <a:pt x="76" y="151"/>
                    <a:pt x="63" y="153"/>
                    <a:pt x="43" y="160"/>
                  </a:cubicBezTo>
                  <a:cubicBezTo>
                    <a:pt x="35" y="176"/>
                    <a:pt x="17" y="186"/>
                    <a:pt x="0" y="186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75" name="Freeform 82">
              <a:extLst>
                <a:ext uri="{FF2B5EF4-FFF2-40B4-BE49-F238E27FC236}">
                  <a16:creationId xmlns:a16="http://schemas.microsoft.com/office/drawing/2014/main" id="{D5754FDB-34B6-F87F-E09D-B1AF802DF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" y="2264"/>
              <a:ext cx="29" cy="52"/>
            </a:xfrm>
            <a:custGeom>
              <a:avLst/>
              <a:gdLst>
                <a:gd name="T0" fmla="*/ 11 w 29"/>
                <a:gd name="T1" fmla="*/ 11 h 52"/>
                <a:gd name="T2" fmla="*/ 20 w 29"/>
                <a:gd name="T3" fmla="*/ 47 h 52"/>
                <a:gd name="T4" fmla="*/ 0 w 29"/>
                <a:gd name="T5" fmla="*/ 42 h 52"/>
                <a:gd name="T6" fmla="*/ 11 w 29"/>
                <a:gd name="T7" fmla="*/ 11 h 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2">
                  <a:moveTo>
                    <a:pt x="11" y="11"/>
                  </a:moveTo>
                  <a:cubicBezTo>
                    <a:pt x="17" y="0"/>
                    <a:pt x="29" y="38"/>
                    <a:pt x="20" y="47"/>
                  </a:cubicBezTo>
                  <a:cubicBezTo>
                    <a:pt x="15" y="52"/>
                    <a:pt x="7" y="44"/>
                    <a:pt x="0" y="42"/>
                  </a:cubicBezTo>
                  <a:cubicBezTo>
                    <a:pt x="11" y="35"/>
                    <a:pt x="9" y="23"/>
                    <a:pt x="11" y="1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76" name="Freeform 83">
              <a:extLst>
                <a:ext uri="{FF2B5EF4-FFF2-40B4-BE49-F238E27FC236}">
                  <a16:creationId xmlns:a16="http://schemas.microsoft.com/office/drawing/2014/main" id="{B6656106-EF70-1EC8-18D8-DB1AA2DF9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" y="2334"/>
              <a:ext cx="29" cy="52"/>
            </a:xfrm>
            <a:custGeom>
              <a:avLst/>
              <a:gdLst>
                <a:gd name="T0" fmla="*/ 11 w 29"/>
                <a:gd name="T1" fmla="*/ 11 h 52"/>
                <a:gd name="T2" fmla="*/ 20 w 29"/>
                <a:gd name="T3" fmla="*/ 47 h 52"/>
                <a:gd name="T4" fmla="*/ 0 w 29"/>
                <a:gd name="T5" fmla="*/ 42 h 52"/>
                <a:gd name="T6" fmla="*/ 11 w 29"/>
                <a:gd name="T7" fmla="*/ 11 h 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2">
                  <a:moveTo>
                    <a:pt x="11" y="11"/>
                  </a:moveTo>
                  <a:cubicBezTo>
                    <a:pt x="17" y="0"/>
                    <a:pt x="29" y="38"/>
                    <a:pt x="20" y="47"/>
                  </a:cubicBezTo>
                  <a:cubicBezTo>
                    <a:pt x="15" y="52"/>
                    <a:pt x="7" y="44"/>
                    <a:pt x="0" y="42"/>
                  </a:cubicBezTo>
                  <a:cubicBezTo>
                    <a:pt x="11" y="35"/>
                    <a:pt x="9" y="23"/>
                    <a:pt x="11" y="1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77" name="Freeform 84">
              <a:extLst>
                <a:ext uri="{FF2B5EF4-FFF2-40B4-BE49-F238E27FC236}">
                  <a16:creationId xmlns:a16="http://schemas.microsoft.com/office/drawing/2014/main" id="{90B14361-2309-8B0D-5002-F43F3144F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1" y="2304"/>
              <a:ext cx="41" cy="25"/>
            </a:xfrm>
            <a:custGeom>
              <a:avLst/>
              <a:gdLst>
                <a:gd name="T0" fmla="*/ 20 w 41"/>
                <a:gd name="T1" fmla="*/ 1 h 25"/>
                <a:gd name="T2" fmla="*/ 32 w 41"/>
                <a:gd name="T3" fmla="*/ 3 h 25"/>
                <a:gd name="T4" fmla="*/ 26 w 41"/>
                <a:gd name="T5" fmla="*/ 16 h 25"/>
                <a:gd name="T6" fmla="*/ 5 w 41"/>
                <a:gd name="T7" fmla="*/ 24 h 25"/>
                <a:gd name="T8" fmla="*/ 19 w 41"/>
                <a:gd name="T9" fmla="*/ 9 h 25"/>
                <a:gd name="T10" fmla="*/ 14 w 41"/>
                <a:gd name="T11" fmla="*/ 12 h 25"/>
                <a:gd name="T12" fmla="*/ 23 w 41"/>
                <a:gd name="T13" fmla="*/ 9 h 25"/>
                <a:gd name="T14" fmla="*/ 20 w 41"/>
                <a:gd name="T15" fmla="*/ 1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25">
                  <a:moveTo>
                    <a:pt x="20" y="1"/>
                  </a:moveTo>
                  <a:cubicBezTo>
                    <a:pt x="24" y="2"/>
                    <a:pt x="29" y="0"/>
                    <a:pt x="32" y="3"/>
                  </a:cubicBezTo>
                  <a:cubicBezTo>
                    <a:pt x="41" y="15"/>
                    <a:pt x="31" y="15"/>
                    <a:pt x="26" y="16"/>
                  </a:cubicBezTo>
                  <a:cubicBezTo>
                    <a:pt x="24" y="25"/>
                    <a:pt x="14" y="23"/>
                    <a:pt x="5" y="24"/>
                  </a:cubicBezTo>
                  <a:cubicBezTo>
                    <a:pt x="2" y="8"/>
                    <a:pt x="0" y="5"/>
                    <a:pt x="19" y="9"/>
                  </a:cubicBezTo>
                  <a:cubicBezTo>
                    <a:pt x="17" y="10"/>
                    <a:pt x="12" y="12"/>
                    <a:pt x="14" y="12"/>
                  </a:cubicBezTo>
                  <a:cubicBezTo>
                    <a:pt x="17" y="12"/>
                    <a:pt x="21" y="12"/>
                    <a:pt x="23" y="9"/>
                  </a:cubicBezTo>
                  <a:cubicBezTo>
                    <a:pt x="24" y="6"/>
                    <a:pt x="21" y="4"/>
                    <a:pt x="20" y="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8386" name="Group 85">
            <a:extLst>
              <a:ext uri="{FF2B5EF4-FFF2-40B4-BE49-F238E27FC236}">
                <a16:creationId xmlns:a16="http://schemas.microsoft.com/office/drawing/2014/main" id="{8EEBAB75-CCFC-F187-D844-145054054C8A}"/>
              </a:ext>
            </a:extLst>
          </p:cNvPr>
          <p:cNvGrpSpPr>
            <a:grpSpLocks/>
          </p:cNvGrpSpPr>
          <p:nvPr/>
        </p:nvGrpSpPr>
        <p:grpSpPr bwMode="auto">
          <a:xfrm>
            <a:off x="4941888" y="1627188"/>
            <a:ext cx="355600" cy="227012"/>
            <a:chOff x="2858" y="2115"/>
            <a:chExt cx="240" cy="153"/>
          </a:xfrm>
        </p:grpSpPr>
        <p:sp>
          <p:nvSpPr>
            <p:cNvPr id="58464" name="Freeform 86">
              <a:extLst>
                <a:ext uri="{FF2B5EF4-FFF2-40B4-BE49-F238E27FC236}">
                  <a16:creationId xmlns:a16="http://schemas.microsoft.com/office/drawing/2014/main" id="{9C9BD5BC-7131-A43C-47CC-33FF66747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" y="2132"/>
              <a:ext cx="37" cy="123"/>
            </a:xfrm>
            <a:custGeom>
              <a:avLst/>
              <a:gdLst>
                <a:gd name="T0" fmla="*/ 0 w 37"/>
                <a:gd name="T1" fmla="*/ 0 h 123"/>
                <a:gd name="T2" fmla="*/ 30 w 37"/>
                <a:gd name="T3" fmla="*/ 30 h 123"/>
                <a:gd name="T4" fmla="*/ 25 w 37"/>
                <a:gd name="T5" fmla="*/ 69 h 123"/>
                <a:gd name="T6" fmla="*/ 30 w 37"/>
                <a:gd name="T7" fmla="*/ 100 h 123"/>
                <a:gd name="T8" fmla="*/ 37 w 37"/>
                <a:gd name="T9" fmla="*/ 123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123">
                  <a:moveTo>
                    <a:pt x="0" y="0"/>
                  </a:moveTo>
                  <a:cubicBezTo>
                    <a:pt x="5" y="14"/>
                    <a:pt x="17" y="24"/>
                    <a:pt x="30" y="30"/>
                  </a:cubicBezTo>
                  <a:cubicBezTo>
                    <a:pt x="37" y="45"/>
                    <a:pt x="30" y="56"/>
                    <a:pt x="25" y="69"/>
                  </a:cubicBezTo>
                  <a:cubicBezTo>
                    <a:pt x="23" y="81"/>
                    <a:pt x="25" y="90"/>
                    <a:pt x="30" y="100"/>
                  </a:cubicBezTo>
                  <a:cubicBezTo>
                    <a:pt x="32" y="109"/>
                    <a:pt x="37" y="113"/>
                    <a:pt x="37" y="123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65" name="Freeform 87">
              <a:extLst>
                <a:ext uri="{FF2B5EF4-FFF2-40B4-BE49-F238E27FC236}">
                  <a16:creationId xmlns:a16="http://schemas.microsoft.com/office/drawing/2014/main" id="{11BC15D5-B070-3233-420A-C778421BB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" y="2150"/>
              <a:ext cx="172" cy="118"/>
            </a:xfrm>
            <a:custGeom>
              <a:avLst/>
              <a:gdLst>
                <a:gd name="T0" fmla="*/ 0 w 172"/>
                <a:gd name="T1" fmla="*/ 118 h 118"/>
                <a:gd name="T2" fmla="*/ 73 w 172"/>
                <a:gd name="T3" fmla="*/ 78 h 118"/>
                <a:gd name="T4" fmla="*/ 115 w 172"/>
                <a:gd name="T5" fmla="*/ 69 h 118"/>
                <a:gd name="T6" fmla="*/ 135 w 172"/>
                <a:gd name="T7" fmla="*/ 54 h 118"/>
                <a:gd name="T8" fmla="*/ 144 w 172"/>
                <a:gd name="T9" fmla="*/ 36 h 118"/>
                <a:gd name="T10" fmla="*/ 172 w 172"/>
                <a:gd name="T11" fmla="*/ 0 h 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" h="118">
                  <a:moveTo>
                    <a:pt x="0" y="118"/>
                  </a:moveTo>
                  <a:cubicBezTo>
                    <a:pt x="12" y="91"/>
                    <a:pt x="45" y="81"/>
                    <a:pt x="73" y="78"/>
                  </a:cubicBezTo>
                  <a:cubicBezTo>
                    <a:pt x="87" y="73"/>
                    <a:pt x="101" y="71"/>
                    <a:pt x="115" y="69"/>
                  </a:cubicBezTo>
                  <a:cubicBezTo>
                    <a:pt x="122" y="65"/>
                    <a:pt x="130" y="61"/>
                    <a:pt x="135" y="54"/>
                  </a:cubicBezTo>
                  <a:cubicBezTo>
                    <a:pt x="139" y="48"/>
                    <a:pt x="144" y="36"/>
                    <a:pt x="144" y="36"/>
                  </a:cubicBezTo>
                  <a:cubicBezTo>
                    <a:pt x="148" y="17"/>
                    <a:pt x="148" y="0"/>
                    <a:pt x="172" y="0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66" name="Freeform 88">
              <a:extLst>
                <a:ext uri="{FF2B5EF4-FFF2-40B4-BE49-F238E27FC236}">
                  <a16:creationId xmlns:a16="http://schemas.microsoft.com/office/drawing/2014/main" id="{9A86FC3F-03C3-E89B-9BB2-C77CBA03F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2115"/>
              <a:ext cx="240" cy="135"/>
            </a:xfrm>
            <a:custGeom>
              <a:avLst/>
              <a:gdLst>
                <a:gd name="T0" fmla="*/ 0 w 240"/>
                <a:gd name="T1" fmla="*/ 78 h 135"/>
                <a:gd name="T2" fmla="*/ 60 w 240"/>
                <a:gd name="T3" fmla="*/ 60 h 135"/>
                <a:gd name="T4" fmla="*/ 94 w 240"/>
                <a:gd name="T5" fmla="*/ 33 h 135"/>
                <a:gd name="T6" fmla="*/ 141 w 240"/>
                <a:gd name="T7" fmla="*/ 0 h 135"/>
                <a:gd name="T8" fmla="*/ 150 w 240"/>
                <a:gd name="T9" fmla="*/ 56 h 135"/>
                <a:gd name="T10" fmla="*/ 171 w 240"/>
                <a:gd name="T11" fmla="*/ 65 h 135"/>
                <a:gd name="T12" fmla="*/ 219 w 240"/>
                <a:gd name="T13" fmla="*/ 77 h 135"/>
                <a:gd name="T14" fmla="*/ 231 w 240"/>
                <a:gd name="T15" fmla="*/ 102 h 135"/>
                <a:gd name="T16" fmla="*/ 237 w 240"/>
                <a:gd name="T17" fmla="*/ 125 h 135"/>
                <a:gd name="T18" fmla="*/ 240 w 240"/>
                <a:gd name="T19" fmla="*/ 135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0" h="135">
                  <a:moveTo>
                    <a:pt x="0" y="78"/>
                  </a:moveTo>
                  <a:cubicBezTo>
                    <a:pt x="27" y="62"/>
                    <a:pt x="26" y="62"/>
                    <a:pt x="60" y="60"/>
                  </a:cubicBezTo>
                  <a:cubicBezTo>
                    <a:pt x="78" y="57"/>
                    <a:pt x="82" y="45"/>
                    <a:pt x="94" y="33"/>
                  </a:cubicBezTo>
                  <a:cubicBezTo>
                    <a:pt x="106" y="21"/>
                    <a:pt x="125" y="5"/>
                    <a:pt x="141" y="0"/>
                  </a:cubicBezTo>
                  <a:cubicBezTo>
                    <a:pt x="159" y="6"/>
                    <a:pt x="149" y="49"/>
                    <a:pt x="150" y="56"/>
                  </a:cubicBezTo>
                  <a:cubicBezTo>
                    <a:pt x="151" y="64"/>
                    <a:pt x="166" y="64"/>
                    <a:pt x="171" y="65"/>
                  </a:cubicBezTo>
                  <a:cubicBezTo>
                    <a:pt x="187" y="69"/>
                    <a:pt x="219" y="77"/>
                    <a:pt x="219" y="77"/>
                  </a:cubicBezTo>
                  <a:cubicBezTo>
                    <a:pt x="227" y="85"/>
                    <a:pt x="226" y="93"/>
                    <a:pt x="231" y="102"/>
                  </a:cubicBezTo>
                  <a:cubicBezTo>
                    <a:pt x="232" y="110"/>
                    <a:pt x="237" y="125"/>
                    <a:pt x="237" y="125"/>
                  </a:cubicBezTo>
                  <a:cubicBezTo>
                    <a:pt x="238" y="133"/>
                    <a:pt x="237" y="130"/>
                    <a:pt x="240" y="135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67" name="Freeform 89">
              <a:extLst>
                <a:ext uri="{FF2B5EF4-FFF2-40B4-BE49-F238E27FC236}">
                  <a16:creationId xmlns:a16="http://schemas.microsoft.com/office/drawing/2014/main" id="{9103AFAD-4381-0AE3-CF31-5F665437B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" y="2229"/>
              <a:ext cx="35" cy="36"/>
            </a:xfrm>
            <a:custGeom>
              <a:avLst/>
              <a:gdLst>
                <a:gd name="T0" fmla="*/ 6 w 35"/>
                <a:gd name="T1" fmla="*/ 0 h 36"/>
                <a:gd name="T2" fmla="*/ 23 w 35"/>
                <a:gd name="T3" fmla="*/ 22 h 36"/>
                <a:gd name="T4" fmla="*/ 35 w 35"/>
                <a:gd name="T5" fmla="*/ 18 h 36"/>
                <a:gd name="T6" fmla="*/ 20 w 35"/>
                <a:gd name="T7" fmla="*/ 9 h 36"/>
                <a:gd name="T8" fmla="*/ 6 w 3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36">
                  <a:moveTo>
                    <a:pt x="6" y="0"/>
                  </a:moveTo>
                  <a:cubicBezTo>
                    <a:pt x="0" y="15"/>
                    <a:pt x="10" y="21"/>
                    <a:pt x="23" y="22"/>
                  </a:cubicBezTo>
                  <a:cubicBezTo>
                    <a:pt x="25" y="36"/>
                    <a:pt x="27" y="24"/>
                    <a:pt x="35" y="18"/>
                  </a:cubicBezTo>
                  <a:cubicBezTo>
                    <a:pt x="29" y="11"/>
                    <a:pt x="28" y="10"/>
                    <a:pt x="20" y="9"/>
                  </a:cubicBezTo>
                  <a:cubicBezTo>
                    <a:pt x="13" y="10"/>
                    <a:pt x="6" y="8"/>
                    <a:pt x="6" y="0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68" name="Freeform 90">
              <a:extLst>
                <a:ext uri="{FF2B5EF4-FFF2-40B4-BE49-F238E27FC236}">
                  <a16:creationId xmlns:a16="http://schemas.microsoft.com/office/drawing/2014/main" id="{30F6453C-C296-F9E3-B610-7589A7761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" y="2175"/>
              <a:ext cx="26" cy="34"/>
            </a:xfrm>
            <a:custGeom>
              <a:avLst/>
              <a:gdLst>
                <a:gd name="T0" fmla="*/ 2 w 26"/>
                <a:gd name="T1" fmla="*/ 16 h 34"/>
                <a:gd name="T2" fmla="*/ 25 w 26"/>
                <a:gd name="T3" fmla="*/ 0 h 34"/>
                <a:gd name="T4" fmla="*/ 23 w 26"/>
                <a:gd name="T5" fmla="*/ 31 h 34"/>
                <a:gd name="T6" fmla="*/ 10 w 26"/>
                <a:gd name="T7" fmla="*/ 22 h 34"/>
                <a:gd name="T8" fmla="*/ 2 w 26"/>
                <a:gd name="T9" fmla="*/ 16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34">
                  <a:moveTo>
                    <a:pt x="2" y="16"/>
                  </a:moveTo>
                  <a:cubicBezTo>
                    <a:pt x="9" y="9"/>
                    <a:pt x="15" y="2"/>
                    <a:pt x="25" y="0"/>
                  </a:cubicBezTo>
                  <a:cubicBezTo>
                    <a:pt x="22" y="17"/>
                    <a:pt x="26" y="15"/>
                    <a:pt x="23" y="31"/>
                  </a:cubicBezTo>
                  <a:cubicBezTo>
                    <a:pt x="0" y="29"/>
                    <a:pt x="17" y="34"/>
                    <a:pt x="10" y="22"/>
                  </a:cubicBezTo>
                  <a:cubicBezTo>
                    <a:pt x="8" y="19"/>
                    <a:pt x="4" y="18"/>
                    <a:pt x="2" y="16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69" name="Freeform 91">
              <a:extLst>
                <a:ext uri="{FF2B5EF4-FFF2-40B4-BE49-F238E27FC236}">
                  <a16:creationId xmlns:a16="http://schemas.microsoft.com/office/drawing/2014/main" id="{FD3EF4B8-55E6-1EFE-1778-3952FC3F1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2166"/>
              <a:ext cx="55" cy="25"/>
            </a:xfrm>
            <a:custGeom>
              <a:avLst/>
              <a:gdLst>
                <a:gd name="T0" fmla="*/ 15 w 55"/>
                <a:gd name="T1" fmla="*/ 8 h 25"/>
                <a:gd name="T2" fmla="*/ 27 w 55"/>
                <a:gd name="T3" fmla="*/ 11 h 25"/>
                <a:gd name="T4" fmla="*/ 55 w 55"/>
                <a:gd name="T5" fmla="*/ 6 h 25"/>
                <a:gd name="T6" fmla="*/ 45 w 55"/>
                <a:gd name="T7" fmla="*/ 24 h 25"/>
                <a:gd name="T8" fmla="*/ 15 w 55"/>
                <a:gd name="T9" fmla="*/ 8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25">
                  <a:moveTo>
                    <a:pt x="15" y="8"/>
                  </a:moveTo>
                  <a:cubicBezTo>
                    <a:pt x="39" y="0"/>
                    <a:pt x="0" y="11"/>
                    <a:pt x="27" y="11"/>
                  </a:cubicBezTo>
                  <a:cubicBezTo>
                    <a:pt x="36" y="11"/>
                    <a:pt x="46" y="8"/>
                    <a:pt x="55" y="6"/>
                  </a:cubicBezTo>
                  <a:cubicBezTo>
                    <a:pt x="51" y="12"/>
                    <a:pt x="49" y="18"/>
                    <a:pt x="45" y="24"/>
                  </a:cubicBezTo>
                  <a:cubicBezTo>
                    <a:pt x="10" y="22"/>
                    <a:pt x="30" y="25"/>
                    <a:pt x="15" y="8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70" name="Freeform 92">
              <a:extLst>
                <a:ext uri="{FF2B5EF4-FFF2-40B4-BE49-F238E27FC236}">
                  <a16:creationId xmlns:a16="http://schemas.microsoft.com/office/drawing/2014/main" id="{8F5A2C44-E4DB-1FDB-C9E2-D6216D74A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" y="2166"/>
              <a:ext cx="41" cy="25"/>
            </a:xfrm>
            <a:custGeom>
              <a:avLst/>
              <a:gdLst>
                <a:gd name="T0" fmla="*/ 20 w 41"/>
                <a:gd name="T1" fmla="*/ 1 h 25"/>
                <a:gd name="T2" fmla="*/ 32 w 41"/>
                <a:gd name="T3" fmla="*/ 3 h 25"/>
                <a:gd name="T4" fmla="*/ 26 w 41"/>
                <a:gd name="T5" fmla="*/ 16 h 25"/>
                <a:gd name="T6" fmla="*/ 5 w 41"/>
                <a:gd name="T7" fmla="*/ 24 h 25"/>
                <a:gd name="T8" fmla="*/ 19 w 41"/>
                <a:gd name="T9" fmla="*/ 9 h 25"/>
                <a:gd name="T10" fmla="*/ 14 w 41"/>
                <a:gd name="T11" fmla="*/ 12 h 25"/>
                <a:gd name="T12" fmla="*/ 23 w 41"/>
                <a:gd name="T13" fmla="*/ 9 h 25"/>
                <a:gd name="T14" fmla="*/ 20 w 41"/>
                <a:gd name="T15" fmla="*/ 1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25">
                  <a:moveTo>
                    <a:pt x="20" y="1"/>
                  </a:moveTo>
                  <a:cubicBezTo>
                    <a:pt x="24" y="2"/>
                    <a:pt x="29" y="0"/>
                    <a:pt x="32" y="3"/>
                  </a:cubicBezTo>
                  <a:cubicBezTo>
                    <a:pt x="41" y="15"/>
                    <a:pt x="31" y="15"/>
                    <a:pt x="26" y="16"/>
                  </a:cubicBezTo>
                  <a:cubicBezTo>
                    <a:pt x="24" y="25"/>
                    <a:pt x="14" y="23"/>
                    <a:pt x="5" y="24"/>
                  </a:cubicBezTo>
                  <a:cubicBezTo>
                    <a:pt x="2" y="8"/>
                    <a:pt x="0" y="5"/>
                    <a:pt x="19" y="9"/>
                  </a:cubicBezTo>
                  <a:cubicBezTo>
                    <a:pt x="17" y="10"/>
                    <a:pt x="12" y="12"/>
                    <a:pt x="14" y="12"/>
                  </a:cubicBezTo>
                  <a:cubicBezTo>
                    <a:pt x="17" y="12"/>
                    <a:pt x="21" y="12"/>
                    <a:pt x="23" y="9"/>
                  </a:cubicBezTo>
                  <a:cubicBezTo>
                    <a:pt x="24" y="6"/>
                    <a:pt x="21" y="4"/>
                    <a:pt x="20" y="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71" name="Freeform 93">
              <a:extLst>
                <a:ext uri="{FF2B5EF4-FFF2-40B4-BE49-F238E27FC236}">
                  <a16:creationId xmlns:a16="http://schemas.microsoft.com/office/drawing/2014/main" id="{6BAD47D4-0137-9A5E-DF65-A67D47137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" y="2118"/>
              <a:ext cx="27" cy="26"/>
            </a:xfrm>
            <a:custGeom>
              <a:avLst/>
              <a:gdLst>
                <a:gd name="T0" fmla="*/ 13 w 27"/>
                <a:gd name="T1" fmla="*/ 2 h 26"/>
                <a:gd name="T2" fmla="*/ 19 w 27"/>
                <a:gd name="T3" fmla="*/ 11 h 26"/>
                <a:gd name="T4" fmla="*/ 24 w 27"/>
                <a:gd name="T5" fmla="*/ 26 h 26"/>
                <a:gd name="T6" fmla="*/ 3 w 27"/>
                <a:gd name="T7" fmla="*/ 14 h 26"/>
                <a:gd name="T8" fmla="*/ 12 w 27"/>
                <a:gd name="T9" fmla="*/ 5 h 26"/>
                <a:gd name="T10" fmla="*/ 13 w 27"/>
                <a:gd name="T11" fmla="*/ 2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26">
                  <a:moveTo>
                    <a:pt x="13" y="2"/>
                  </a:moveTo>
                  <a:cubicBezTo>
                    <a:pt x="20" y="1"/>
                    <a:pt x="22" y="5"/>
                    <a:pt x="19" y="11"/>
                  </a:cubicBezTo>
                  <a:cubicBezTo>
                    <a:pt x="27" y="14"/>
                    <a:pt x="25" y="18"/>
                    <a:pt x="24" y="26"/>
                  </a:cubicBezTo>
                  <a:cubicBezTo>
                    <a:pt x="12" y="25"/>
                    <a:pt x="10" y="23"/>
                    <a:pt x="3" y="14"/>
                  </a:cubicBezTo>
                  <a:cubicBezTo>
                    <a:pt x="0" y="5"/>
                    <a:pt x="4" y="8"/>
                    <a:pt x="12" y="5"/>
                  </a:cubicBezTo>
                  <a:cubicBezTo>
                    <a:pt x="15" y="0"/>
                    <a:pt x="16" y="0"/>
                    <a:pt x="13" y="2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58387" name="Line 95">
            <a:extLst>
              <a:ext uri="{FF2B5EF4-FFF2-40B4-BE49-F238E27FC236}">
                <a16:creationId xmlns:a16="http://schemas.microsoft.com/office/drawing/2014/main" id="{A7C5CCA4-39A0-AB79-1E1F-C3B04C45A9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92588" y="2124075"/>
            <a:ext cx="615950" cy="1588"/>
          </a:xfrm>
          <a:prstGeom prst="line">
            <a:avLst/>
          </a:prstGeom>
          <a:noFill/>
          <a:ln w="76200">
            <a:solidFill>
              <a:srgbClr val="33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8388" name="Line 96">
            <a:extLst>
              <a:ext uri="{FF2B5EF4-FFF2-40B4-BE49-F238E27FC236}">
                <a16:creationId xmlns:a16="http://schemas.microsoft.com/office/drawing/2014/main" id="{9AA1F3EC-F215-ADDE-BCDF-ED70ADA033A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0775" y="2117725"/>
            <a:ext cx="604838" cy="0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grpSp>
        <p:nvGrpSpPr>
          <p:cNvPr id="58389" name="Group 97">
            <a:extLst>
              <a:ext uri="{FF2B5EF4-FFF2-40B4-BE49-F238E27FC236}">
                <a16:creationId xmlns:a16="http://schemas.microsoft.com/office/drawing/2014/main" id="{053CBE69-7676-AC84-1930-ECEE6DEE5004}"/>
              </a:ext>
            </a:extLst>
          </p:cNvPr>
          <p:cNvGrpSpPr>
            <a:grpSpLocks/>
          </p:cNvGrpSpPr>
          <p:nvPr/>
        </p:nvGrpSpPr>
        <p:grpSpPr bwMode="auto">
          <a:xfrm>
            <a:off x="8088313" y="1609725"/>
            <a:ext cx="442912" cy="1211263"/>
            <a:chOff x="1759" y="648"/>
            <a:chExt cx="299" cy="816"/>
          </a:xfrm>
        </p:grpSpPr>
        <p:sp>
          <p:nvSpPr>
            <p:cNvPr id="58462" name="Line 98">
              <a:extLst>
                <a:ext uri="{FF2B5EF4-FFF2-40B4-BE49-F238E27FC236}">
                  <a16:creationId xmlns:a16="http://schemas.microsoft.com/office/drawing/2014/main" id="{2F36DB89-0DE8-20FC-08ED-53E28E7656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4" y="648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63" name="Line 99">
              <a:extLst>
                <a:ext uri="{FF2B5EF4-FFF2-40B4-BE49-F238E27FC236}">
                  <a16:creationId xmlns:a16="http://schemas.microsoft.com/office/drawing/2014/main" id="{5A088681-3C64-4BFA-0584-533DE1C370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9" y="1214"/>
              <a:ext cx="299" cy="2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8390" name="Group 100">
            <a:extLst>
              <a:ext uri="{FF2B5EF4-FFF2-40B4-BE49-F238E27FC236}">
                <a16:creationId xmlns:a16="http://schemas.microsoft.com/office/drawing/2014/main" id="{0E9895D5-62F6-5BF3-7A60-ABBEE1792AF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515350" y="1609725"/>
            <a:ext cx="442913" cy="1211263"/>
            <a:chOff x="1759" y="648"/>
            <a:chExt cx="299" cy="816"/>
          </a:xfrm>
        </p:grpSpPr>
        <p:sp>
          <p:nvSpPr>
            <p:cNvPr id="58460" name="Line 101">
              <a:extLst>
                <a:ext uri="{FF2B5EF4-FFF2-40B4-BE49-F238E27FC236}">
                  <a16:creationId xmlns:a16="http://schemas.microsoft.com/office/drawing/2014/main" id="{DBFE680B-A948-B827-DC00-FAD27B90E7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4" y="648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61" name="Line 102">
              <a:extLst>
                <a:ext uri="{FF2B5EF4-FFF2-40B4-BE49-F238E27FC236}">
                  <a16:creationId xmlns:a16="http://schemas.microsoft.com/office/drawing/2014/main" id="{3A45EFE1-412C-C2A4-471F-A990BDD78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9" y="1214"/>
              <a:ext cx="299" cy="2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58391" name="Text Box 103">
            <a:extLst>
              <a:ext uri="{FF2B5EF4-FFF2-40B4-BE49-F238E27FC236}">
                <a16:creationId xmlns:a16="http://schemas.microsoft.com/office/drawing/2014/main" id="{EF91F7E9-F998-1CB9-EE5A-5CEA75AA7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063" y="1895475"/>
            <a:ext cx="7699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baseline="0">
                <a:solidFill>
                  <a:srgbClr val="000000"/>
                </a:solidFill>
                <a:cs typeface="Arial" panose="020B0604020202020204" pitchFamily="34" charset="0"/>
              </a:rPr>
              <a:t>Utó-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baseline="0">
                <a:solidFill>
                  <a:srgbClr val="000000"/>
                </a:solidFill>
                <a:cs typeface="Arial" panose="020B0604020202020204" pitchFamily="34" charset="0"/>
              </a:rPr>
              <a:t>ülepítő</a:t>
            </a:r>
            <a:endParaRPr lang="hu-HU" altLang="hu-HU" sz="1400" baseline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8392" name="Text Box 104">
            <a:extLst>
              <a:ext uri="{FF2B5EF4-FFF2-40B4-BE49-F238E27FC236}">
                <a16:creationId xmlns:a16="http://schemas.microsoft.com/office/drawing/2014/main" id="{201A541C-DB62-AF79-C238-EC613635D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7075" y="1749425"/>
            <a:ext cx="1411288" cy="738188"/>
          </a:xfrm>
          <a:prstGeom prst="rect">
            <a:avLst/>
          </a:prstGeom>
          <a:gradFill rotWithShape="0">
            <a:gsLst>
              <a:gs pos="0">
                <a:srgbClr val="E2E2FF"/>
              </a:gs>
              <a:gs pos="100000">
                <a:srgbClr val="9595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baseline="0">
                <a:solidFill>
                  <a:srgbClr val="000000"/>
                </a:solidFill>
                <a:cs typeface="Arial" panose="020B0604020202020204" pitchFamily="34" charset="0"/>
              </a:rPr>
              <a:t>Tisztított elfolyó, élővíz befogadó</a:t>
            </a:r>
            <a:endParaRPr lang="hu-HU" altLang="hu-HU" sz="1400" baseline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8393" name="Line 105">
            <a:extLst>
              <a:ext uri="{FF2B5EF4-FFF2-40B4-BE49-F238E27FC236}">
                <a16:creationId xmlns:a16="http://schemas.microsoft.com/office/drawing/2014/main" id="{007CEFEA-63BD-F7D9-9A87-602A3DB1A7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35963" y="3405188"/>
            <a:ext cx="555625" cy="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8394" name="Text Box 106">
            <a:extLst>
              <a:ext uri="{FF2B5EF4-FFF2-40B4-BE49-F238E27FC236}">
                <a16:creationId xmlns:a16="http://schemas.microsoft.com/office/drawing/2014/main" id="{F8CB2B6A-43BD-B1C8-6CD5-2640BA711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0" y="3013075"/>
            <a:ext cx="1254125" cy="523875"/>
          </a:xfrm>
          <a:prstGeom prst="rect">
            <a:avLst/>
          </a:prstGeom>
          <a:gradFill rotWithShape="0">
            <a:gsLst>
              <a:gs pos="0">
                <a:srgbClr val="663300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baseline="0">
                <a:solidFill>
                  <a:srgbClr val="FFCC66"/>
                </a:solidFill>
                <a:cs typeface="Arial" panose="020B0604020202020204" pitchFamily="34" charset="0"/>
              </a:rPr>
              <a:t>Fölös biomassza</a:t>
            </a:r>
          </a:p>
        </p:txBody>
      </p:sp>
      <p:sp>
        <p:nvSpPr>
          <p:cNvPr id="58395" name="Line 107">
            <a:extLst>
              <a:ext uri="{FF2B5EF4-FFF2-40B4-BE49-F238E27FC236}">
                <a16:creationId xmlns:a16="http://schemas.microsoft.com/office/drawing/2014/main" id="{83362D8C-D4E7-5E34-5008-35FD91E01E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2581275"/>
            <a:ext cx="0" cy="86360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8396" name="Line 108">
            <a:extLst>
              <a:ext uri="{FF2B5EF4-FFF2-40B4-BE49-F238E27FC236}">
                <a16:creationId xmlns:a16="http://schemas.microsoft.com/office/drawing/2014/main" id="{0E32C921-9B81-F54D-13DF-9CEFDAC644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65625" y="2546350"/>
            <a:ext cx="441325" cy="4763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8397" name="Text Box 109">
            <a:extLst>
              <a:ext uri="{FF2B5EF4-FFF2-40B4-BE49-F238E27FC236}">
                <a16:creationId xmlns:a16="http://schemas.microsoft.com/office/drawing/2014/main" id="{B07949F3-6F7A-9EC4-2D46-4579BB54E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6538" y="1703388"/>
            <a:ext cx="17256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aseline="0">
                <a:solidFill>
                  <a:srgbClr val="000000"/>
                </a:solidFill>
                <a:cs typeface="Arial" panose="020B0604020202020204" pitchFamily="34" charset="0"/>
              </a:rPr>
              <a:t>Bioreaktor</a:t>
            </a:r>
          </a:p>
        </p:txBody>
      </p:sp>
      <p:grpSp>
        <p:nvGrpSpPr>
          <p:cNvPr id="58398" name="Group 110">
            <a:extLst>
              <a:ext uri="{FF2B5EF4-FFF2-40B4-BE49-F238E27FC236}">
                <a16:creationId xmlns:a16="http://schemas.microsoft.com/office/drawing/2014/main" id="{49BEE4C9-FA52-50CA-6173-6C07115CCF40}"/>
              </a:ext>
            </a:extLst>
          </p:cNvPr>
          <p:cNvGrpSpPr>
            <a:grpSpLocks/>
          </p:cNvGrpSpPr>
          <p:nvPr/>
        </p:nvGrpSpPr>
        <p:grpSpPr bwMode="auto">
          <a:xfrm>
            <a:off x="2246313" y="1363663"/>
            <a:ext cx="1946275" cy="2017712"/>
            <a:chOff x="631" y="1468"/>
            <a:chExt cx="1226" cy="1271"/>
          </a:xfrm>
        </p:grpSpPr>
        <p:sp>
          <p:nvSpPr>
            <p:cNvPr id="58446" name="Line 111">
              <a:extLst>
                <a:ext uri="{FF2B5EF4-FFF2-40B4-BE49-F238E27FC236}">
                  <a16:creationId xmlns:a16="http://schemas.microsoft.com/office/drawing/2014/main" id="{B9B203EF-BF3A-B8A4-0754-56855351AE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" y="1468"/>
              <a:ext cx="1" cy="504"/>
            </a:xfrm>
            <a:prstGeom prst="line">
              <a:avLst/>
            </a:prstGeom>
            <a:noFill/>
            <a:ln w="762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47" name="Freeform 112">
              <a:extLst>
                <a:ext uri="{FF2B5EF4-FFF2-40B4-BE49-F238E27FC236}">
                  <a16:creationId xmlns:a16="http://schemas.microsoft.com/office/drawing/2014/main" id="{5AD317C1-2F00-29E7-49ED-BA082B39D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" y="1850"/>
              <a:ext cx="541" cy="552"/>
            </a:xfrm>
            <a:custGeom>
              <a:avLst/>
              <a:gdLst>
                <a:gd name="T0" fmla="*/ 0 w 578"/>
                <a:gd name="T1" fmla="*/ 0 h 590"/>
                <a:gd name="T2" fmla="*/ 26 w 578"/>
                <a:gd name="T3" fmla="*/ 0 h 590"/>
                <a:gd name="T4" fmla="*/ 26 w 578"/>
                <a:gd name="T5" fmla="*/ 16 h 590"/>
                <a:gd name="T6" fmla="*/ 14 w 578"/>
                <a:gd name="T7" fmla="*/ 26 h 590"/>
                <a:gd name="T8" fmla="*/ 0 w 578"/>
                <a:gd name="T9" fmla="*/ 16 h 590"/>
                <a:gd name="T10" fmla="*/ 0 w 578"/>
                <a:gd name="T11" fmla="*/ 0 h 5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" h="590">
                  <a:moveTo>
                    <a:pt x="0" y="0"/>
                  </a:moveTo>
                  <a:lnTo>
                    <a:pt x="578" y="0"/>
                  </a:lnTo>
                  <a:lnTo>
                    <a:pt x="578" y="353"/>
                  </a:lnTo>
                  <a:lnTo>
                    <a:pt x="291" y="590"/>
                  </a:lnTo>
                  <a:lnTo>
                    <a:pt x="0" y="35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F9E9D8"/>
                </a:gs>
                <a:gs pos="100000">
                  <a:srgbClr val="D86C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48" name="Line 113">
              <a:extLst>
                <a:ext uri="{FF2B5EF4-FFF2-40B4-BE49-F238E27FC236}">
                  <a16:creationId xmlns:a16="http://schemas.microsoft.com/office/drawing/2014/main" id="{D995850A-248E-F8CC-A39E-A44C7768AC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" y="1951"/>
              <a:ext cx="647" cy="0"/>
            </a:xfrm>
            <a:prstGeom prst="line">
              <a:avLst/>
            </a:prstGeom>
            <a:noFill/>
            <a:ln w="76200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58449" name="Group 114">
              <a:extLst>
                <a:ext uri="{FF2B5EF4-FFF2-40B4-BE49-F238E27FC236}">
                  <a16:creationId xmlns:a16="http://schemas.microsoft.com/office/drawing/2014/main" id="{56B60DC7-E4FC-3708-A454-ED0F722F5E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0" y="1645"/>
              <a:ext cx="547" cy="763"/>
              <a:chOff x="1382" y="882"/>
              <a:chExt cx="586" cy="816"/>
            </a:xfrm>
          </p:grpSpPr>
          <p:grpSp>
            <p:nvGrpSpPr>
              <p:cNvPr id="58454" name="Group 115">
                <a:extLst>
                  <a:ext uri="{FF2B5EF4-FFF2-40B4-BE49-F238E27FC236}">
                    <a16:creationId xmlns:a16="http://schemas.microsoft.com/office/drawing/2014/main" id="{BAE48906-022D-0DA3-3459-FA3C987558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2" y="882"/>
                <a:ext cx="299" cy="816"/>
                <a:chOff x="1759" y="648"/>
                <a:chExt cx="299" cy="816"/>
              </a:xfrm>
            </p:grpSpPr>
            <p:sp>
              <p:nvSpPr>
                <p:cNvPr id="58458" name="Line 116">
                  <a:extLst>
                    <a:ext uri="{FF2B5EF4-FFF2-40B4-BE49-F238E27FC236}">
                      <a16:creationId xmlns:a16="http://schemas.microsoft.com/office/drawing/2014/main" id="{83B4DF6E-2887-B1C1-CB85-37AFB6DE06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64" y="648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8459" name="Line 117">
                  <a:extLst>
                    <a:ext uri="{FF2B5EF4-FFF2-40B4-BE49-F238E27FC236}">
                      <a16:creationId xmlns:a16="http://schemas.microsoft.com/office/drawing/2014/main" id="{1922883A-2298-9039-9872-35E76901F3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59" y="1214"/>
                  <a:ext cx="299" cy="25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8455" name="Group 118">
                <a:extLst>
                  <a:ext uri="{FF2B5EF4-FFF2-40B4-BE49-F238E27FC236}">
                    <a16:creationId xmlns:a16="http://schemas.microsoft.com/office/drawing/2014/main" id="{F280A053-20B8-46A1-77C7-EF63FA8E91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669" y="882"/>
                <a:ext cx="299" cy="816"/>
                <a:chOff x="1759" y="648"/>
                <a:chExt cx="299" cy="816"/>
              </a:xfrm>
            </p:grpSpPr>
            <p:sp>
              <p:nvSpPr>
                <p:cNvPr id="58456" name="Line 119">
                  <a:extLst>
                    <a:ext uri="{FF2B5EF4-FFF2-40B4-BE49-F238E27FC236}">
                      <a16:creationId xmlns:a16="http://schemas.microsoft.com/office/drawing/2014/main" id="{124A714A-E649-E32C-5128-8542A86B45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64" y="648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8457" name="Line 120">
                  <a:extLst>
                    <a:ext uri="{FF2B5EF4-FFF2-40B4-BE49-F238E27FC236}">
                      <a16:creationId xmlns:a16="http://schemas.microsoft.com/office/drawing/2014/main" id="{698C8C55-1757-0D20-F671-5FBAAF1283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59" y="1214"/>
                  <a:ext cx="299" cy="25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sp>
          <p:nvSpPr>
            <p:cNvPr id="58450" name="Text Box 121">
              <a:extLst>
                <a:ext uri="{FF2B5EF4-FFF2-40B4-BE49-F238E27FC236}">
                  <a16:creationId xmlns:a16="http://schemas.microsoft.com/office/drawing/2014/main" id="{6027509A-E0EC-4DE1-C93B-04D2329B17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0" y="1851"/>
              <a:ext cx="48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400" baseline="0">
                  <a:solidFill>
                    <a:srgbClr val="000000"/>
                  </a:solidFill>
                  <a:cs typeface="Arial" panose="020B0604020202020204" pitchFamily="34" charset="0"/>
                </a:rPr>
                <a:t>Elő-</a:t>
              </a:r>
            </a:p>
            <a:p>
              <a:pPr algn="ctr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r>
                <a:rPr lang="hu-HU" altLang="hu-HU" sz="1400" baseline="0">
                  <a:solidFill>
                    <a:srgbClr val="000000"/>
                  </a:solidFill>
                  <a:cs typeface="Arial" panose="020B0604020202020204" pitchFamily="34" charset="0"/>
                </a:rPr>
                <a:t>ülepítő</a:t>
              </a:r>
            </a:p>
          </p:txBody>
        </p:sp>
        <p:sp>
          <p:nvSpPr>
            <p:cNvPr id="58451" name="Line 122">
              <a:extLst>
                <a:ext uri="{FF2B5EF4-FFF2-40B4-BE49-F238E27FC236}">
                  <a16:creationId xmlns:a16="http://schemas.microsoft.com/office/drawing/2014/main" id="{7166543F-D749-51D6-F987-AFB5FAEFC9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51" y="2654"/>
              <a:ext cx="234" cy="1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52" name="Line 123">
              <a:extLst>
                <a:ext uri="{FF2B5EF4-FFF2-40B4-BE49-F238E27FC236}">
                  <a16:creationId xmlns:a16="http://schemas.microsoft.com/office/drawing/2014/main" id="{A9957250-7B04-C1FA-B37B-634B248B41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75" y="2391"/>
              <a:ext cx="4" cy="268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53" name="Text Box 124">
              <a:extLst>
                <a:ext uri="{FF2B5EF4-FFF2-40B4-BE49-F238E27FC236}">
                  <a16:creationId xmlns:a16="http://schemas.microsoft.com/office/drawing/2014/main" id="{0CBB4BCF-B069-0016-C467-6840D3553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2547"/>
              <a:ext cx="714" cy="192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400" baseline="0">
                  <a:solidFill>
                    <a:srgbClr val="FFCC66"/>
                  </a:solidFill>
                  <a:cs typeface="Arial" panose="020B0604020202020204" pitchFamily="34" charset="0"/>
                </a:rPr>
                <a:t>Nyersiszap</a:t>
              </a:r>
              <a:endParaRPr lang="hu-HU" altLang="hu-HU" sz="2400" baseline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399" name="Group 125">
            <a:extLst>
              <a:ext uri="{FF2B5EF4-FFF2-40B4-BE49-F238E27FC236}">
                <a16:creationId xmlns:a16="http://schemas.microsoft.com/office/drawing/2014/main" id="{B17CD25F-4DFD-5B70-B150-7621FBE0B945}"/>
              </a:ext>
            </a:extLst>
          </p:cNvPr>
          <p:cNvGrpSpPr>
            <a:grpSpLocks/>
          </p:cNvGrpSpPr>
          <p:nvPr/>
        </p:nvGrpSpPr>
        <p:grpSpPr bwMode="auto">
          <a:xfrm>
            <a:off x="1027113" y="1014413"/>
            <a:ext cx="1465262" cy="1985962"/>
            <a:chOff x="206" y="374"/>
            <a:chExt cx="923" cy="1251"/>
          </a:xfrm>
        </p:grpSpPr>
        <p:sp>
          <p:nvSpPr>
            <p:cNvPr id="58415" name="Text Box 126">
              <a:extLst>
                <a:ext uri="{FF2B5EF4-FFF2-40B4-BE49-F238E27FC236}">
                  <a16:creationId xmlns:a16="http://schemas.microsoft.com/office/drawing/2014/main" id="{216B7A6B-7371-8BDE-BA9B-89A5F562AE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" y="1295"/>
              <a:ext cx="923" cy="330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400" baseline="0">
                  <a:solidFill>
                    <a:srgbClr val="FFFFFF"/>
                  </a:solidFill>
                  <a:cs typeface="Arial" panose="020B0604020202020204" pitchFamily="34" charset="0"/>
                </a:rPr>
                <a:t>Befolyó szennyíz</a:t>
              </a:r>
              <a:endParaRPr lang="hu-HU" altLang="hu-HU" sz="1400" baseline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58416" name="Group 127">
              <a:extLst>
                <a:ext uri="{FF2B5EF4-FFF2-40B4-BE49-F238E27FC236}">
                  <a16:creationId xmlns:a16="http://schemas.microsoft.com/office/drawing/2014/main" id="{9E7F7379-A77E-498F-1F05-97202A95BB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" y="374"/>
              <a:ext cx="900" cy="912"/>
              <a:chOff x="1866" y="1069"/>
              <a:chExt cx="5040" cy="6300"/>
            </a:xfrm>
          </p:grpSpPr>
          <p:sp>
            <p:nvSpPr>
              <p:cNvPr id="58417" name="Rectangle 128" descr="Vízcseppek">
                <a:extLst>
                  <a:ext uri="{FF2B5EF4-FFF2-40B4-BE49-F238E27FC236}">
                    <a16:creationId xmlns:a16="http://schemas.microsoft.com/office/drawing/2014/main" id="{B5AEBBAA-3327-276E-1E05-D9046F9E9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6" y="1069"/>
                <a:ext cx="5040" cy="6300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381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q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hu-HU" sz="1800" baseline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58418" name="Group 132">
                <a:extLst>
                  <a:ext uri="{FF2B5EF4-FFF2-40B4-BE49-F238E27FC236}">
                    <a16:creationId xmlns:a16="http://schemas.microsoft.com/office/drawing/2014/main" id="{FB5A5CFD-21C8-B766-3A89-4B9E5424D3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55" y="1237"/>
                <a:ext cx="4395" cy="5865"/>
                <a:chOff x="2055" y="1237"/>
                <a:chExt cx="4395" cy="5865"/>
              </a:xfrm>
            </p:grpSpPr>
            <p:sp>
              <p:nvSpPr>
                <p:cNvPr id="58419" name="AutoShape 133" descr="Háló">
                  <a:extLst>
                    <a:ext uri="{FF2B5EF4-FFF2-40B4-BE49-F238E27FC236}">
                      <a16:creationId xmlns:a16="http://schemas.microsoft.com/office/drawing/2014/main" id="{60907F95-886A-88E8-72BD-11EB683C06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0" y="468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20" name="AutoShape 134" descr="Háló">
                  <a:extLst>
                    <a:ext uri="{FF2B5EF4-FFF2-40B4-BE49-F238E27FC236}">
                      <a16:creationId xmlns:a16="http://schemas.microsoft.com/office/drawing/2014/main" id="{51F1292F-D2C2-265F-47C6-A7F6D36C82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20" y="426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21" name="AutoShape 135" descr="Háló">
                  <a:extLst>
                    <a:ext uri="{FF2B5EF4-FFF2-40B4-BE49-F238E27FC236}">
                      <a16:creationId xmlns:a16="http://schemas.microsoft.com/office/drawing/2014/main" id="{8702BB1C-7C28-1605-C69A-F2EA3AA8C0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5" y="326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22" name="AutoShape 136" descr="Háló">
                  <a:extLst>
                    <a:ext uri="{FF2B5EF4-FFF2-40B4-BE49-F238E27FC236}">
                      <a16:creationId xmlns:a16="http://schemas.microsoft.com/office/drawing/2014/main" id="{64E205AE-5EF8-59E5-6585-3F298A1B4F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5" y="381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23" name="AutoShape 137" descr="Háló">
                  <a:extLst>
                    <a:ext uri="{FF2B5EF4-FFF2-40B4-BE49-F238E27FC236}">
                      <a16:creationId xmlns:a16="http://schemas.microsoft.com/office/drawing/2014/main" id="{83F5B1E5-54FB-67B0-432D-4FA188B376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10" y="617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24" name="AutoShape 138" descr="Háló">
                  <a:extLst>
                    <a:ext uri="{FF2B5EF4-FFF2-40B4-BE49-F238E27FC236}">
                      <a16:creationId xmlns:a16="http://schemas.microsoft.com/office/drawing/2014/main" id="{379EF8BA-E14F-3350-1C4C-17B7F2BD6A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50" y="692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25" name="AutoShape 139" descr="Háló">
                  <a:extLst>
                    <a:ext uri="{FF2B5EF4-FFF2-40B4-BE49-F238E27FC236}">
                      <a16:creationId xmlns:a16="http://schemas.microsoft.com/office/drawing/2014/main" id="{8167EA67-735C-0860-E2F2-F4E25DA844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75" y="338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26" name="AutoShape 140" descr="Háló">
                  <a:extLst>
                    <a:ext uri="{FF2B5EF4-FFF2-40B4-BE49-F238E27FC236}">
                      <a16:creationId xmlns:a16="http://schemas.microsoft.com/office/drawing/2014/main" id="{3845BFF3-EAEB-51A4-DBCA-C773916C09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0" y="143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27" name="AutoShape 141" descr="Háló">
                  <a:extLst>
                    <a:ext uri="{FF2B5EF4-FFF2-40B4-BE49-F238E27FC236}">
                      <a16:creationId xmlns:a16="http://schemas.microsoft.com/office/drawing/2014/main" id="{F966ABF5-4573-A097-472A-5A1EE8C47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0" y="609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28" name="AutoShape 142" descr="Háló">
                  <a:extLst>
                    <a:ext uri="{FF2B5EF4-FFF2-40B4-BE49-F238E27FC236}">
                      <a16:creationId xmlns:a16="http://schemas.microsoft.com/office/drawing/2014/main" id="{011CE8F3-3CA9-C80F-A263-50E6FA3EF6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5" y="372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29" name="AutoShape 143" descr="Háló">
                  <a:extLst>
                    <a:ext uri="{FF2B5EF4-FFF2-40B4-BE49-F238E27FC236}">
                      <a16:creationId xmlns:a16="http://schemas.microsoft.com/office/drawing/2014/main" id="{9ECFE729-23B8-A5B0-3E34-763B3E40E8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0" y="281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30" name="AutoShape 144" descr="Háló">
                  <a:extLst>
                    <a:ext uri="{FF2B5EF4-FFF2-40B4-BE49-F238E27FC236}">
                      <a16:creationId xmlns:a16="http://schemas.microsoft.com/office/drawing/2014/main" id="{FD79013D-2513-A91D-B510-07B467B130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25" y="231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31" name="AutoShape 145" descr="Háló">
                  <a:extLst>
                    <a:ext uri="{FF2B5EF4-FFF2-40B4-BE49-F238E27FC236}">
                      <a16:creationId xmlns:a16="http://schemas.microsoft.com/office/drawing/2014/main" id="{166724DB-D9C3-9706-9273-E765176FF9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5" y="269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32" name="AutoShape 146" descr="Háló">
                  <a:extLst>
                    <a:ext uri="{FF2B5EF4-FFF2-40B4-BE49-F238E27FC236}">
                      <a16:creationId xmlns:a16="http://schemas.microsoft.com/office/drawing/2014/main" id="{5950F3CD-7E8B-F562-7115-E6EB7C6AFE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25" y="468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33" name="AutoShape 147" descr="Háló">
                  <a:extLst>
                    <a:ext uri="{FF2B5EF4-FFF2-40B4-BE49-F238E27FC236}">
                      <a16:creationId xmlns:a16="http://schemas.microsoft.com/office/drawing/2014/main" id="{266F2F1F-B193-4D93-21C7-D37F8465E5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20" y="486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34" name="AutoShape 148" descr="Háló">
                  <a:extLst>
                    <a:ext uri="{FF2B5EF4-FFF2-40B4-BE49-F238E27FC236}">
                      <a16:creationId xmlns:a16="http://schemas.microsoft.com/office/drawing/2014/main" id="{A6E877EA-1646-A482-4623-1B52C57876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5" y="135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35" name="AutoShape 149" descr="Háló">
                  <a:extLst>
                    <a:ext uri="{FF2B5EF4-FFF2-40B4-BE49-F238E27FC236}">
                      <a16:creationId xmlns:a16="http://schemas.microsoft.com/office/drawing/2014/main" id="{E5B37060-D4DA-9660-C8DA-561245921B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20" y="672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36" name="AutoShape 150" descr="Háló">
                  <a:extLst>
                    <a:ext uri="{FF2B5EF4-FFF2-40B4-BE49-F238E27FC236}">
                      <a16:creationId xmlns:a16="http://schemas.microsoft.com/office/drawing/2014/main" id="{016441F7-F90D-4D58-48D0-6F8137FEC9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15" y="402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37" name="AutoShape 151" descr="Háló">
                  <a:extLst>
                    <a:ext uri="{FF2B5EF4-FFF2-40B4-BE49-F238E27FC236}">
                      <a16:creationId xmlns:a16="http://schemas.microsoft.com/office/drawing/2014/main" id="{559EF606-5DF6-B6D1-4449-71B79DC7F1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653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38" name="AutoShape 152" descr="Háló">
                  <a:extLst>
                    <a:ext uri="{FF2B5EF4-FFF2-40B4-BE49-F238E27FC236}">
                      <a16:creationId xmlns:a16="http://schemas.microsoft.com/office/drawing/2014/main" id="{82C8FC54-F430-5812-C947-DB67CCCDB2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05" y="171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39" name="AutoShape 153" descr="Háló">
                  <a:extLst>
                    <a:ext uri="{FF2B5EF4-FFF2-40B4-BE49-F238E27FC236}">
                      <a16:creationId xmlns:a16="http://schemas.microsoft.com/office/drawing/2014/main" id="{1B48BC49-8E65-F55B-87C1-1E500B32CA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00" y="234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40" name="AutoShape 154" descr="Háló">
                  <a:extLst>
                    <a:ext uri="{FF2B5EF4-FFF2-40B4-BE49-F238E27FC236}">
                      <a16:creationId xmlns:a16="http://schemas.microsoft.com/office/drawing/2014/main" id="{0DA4AE4B-3CB5-D4F9-47F7-55DAE4A36B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30" y="521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41" name="AutoShape 155" descr="Háló">
                  <a:extLst>
                    <a:ext uri="{FF2B5EF4-FFF2-40B4-BE49-F238E27FC236}">
                      <a16:creationId xmlns:a16="http://schemas.microsoft.com/office/drawing/2014/main" id="{325136F3-6F68-D2C4-DFBD-5E6446AC65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45" y="654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42" name="AutoShape 156" descr="Háló">
                  <a:extLst>
                    <a:ext uri="{FF2B5EF4-FFF2-40B4-BE49-F238E27FC236}">
                      <a16:creationId xmlns:a16="http://schemas.microsoft.com/office/drawing/2014/main" id="{31DB408C-59B0-88DC-4D47-D715DA5395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333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43" name="AutoShape 157" descr="Háló">
                  <a:extLst>
                    <a:ext uri="{FF2B5EF4-FFF2-40B4-BE49-F238E27FC236}">
                      <a16:creationId xmlns:a16="http://schemas.microsoft.com/office/drawing/2014/main" id="{E95FACDF-62B6-2477-CB57-3C90B7C910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5" y="123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44" name="AutoShape 158" descr="Háló">
                  <a:extLst>
                    <a:ext uri="{FF2B5EF4-FFF2-40B4-BE49-F238E27FC236}">
                      <a16:creationId xmlns:a16="http://schemas.microsoft.com/office/drawing/2014/main" id="{EEF67789-FB62-2999-3270-FE73FB8304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85" y="552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45" name="AutoShape 159" descr="Háló">
                  <a:extLst>
                    <a:ext uri="{FF2B5EF4-FFF2-40B4-BE49-F238E27FC236}">
                      <a16:creationId xmlns:a16="http://schemas.microsoft.com/office/drawing/2014/main" id="{E53C0C16-7008-9F33-4CB3-CBEAE2B116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5" y="189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8400" name="Group 163">
            <a:extLst>
              <a:ext uri="{FF2B5EF4-FFF2-40B4-BE49-F238E27FC236}">
                <a16:creationId xmlns:a16="http://schemas.microsoft.com/office/drawing/2014/main" id="{88D50505-F026-A920-78E0-28628286DC74}"/>
              </a:ext>
            </a:extLst>
          </p:cNvPr>
          <p:cNvGrpSpPr>
            <a:grpSpLocks/>
          </p:cNvGrpSpPr>
          <p:nvPr/>
        </p:nvGrpSpPr>
        <p:grpSpPr bwMode="auto">
          <a:xfrm>
            <a:off x="3382963" y="1001713"/>
            <a:ext cx="762000" cy="968375"/>
            <a:chOff x="1347" y="1240"/>
            <a:chExt cx="480" cy="610"/>
          </a:xfrm>
        </p:grpSpPr>
        <p:sp>
          <p:nvSpPr>
            <p:cNvPr id="58413" name="Line 164">
              <a:extLst>
                <a:ext uri="{FF2B5EF4-FFF2-40B4-BE49-F238E27FC236}">
                  <a16:creationId xmlns:a16="http://schemas.microsoft.com/office/drawing/2014/main" id="{813B0B2E-A340-6C6A-B617-724578147C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3" y="1514"/>
              <a:ext cx="0" cy="336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414" name="Rectangle 165">
              <a:extLst>
                <a:ext uri="{FF2B5EF4-FFF2-40B4-BE49-F238E27FC236}">
                  <a16:creationId xmlns:a16="http://schemas.microsoft.com/office/drawing/2014/main" id="{E0CE0F8E-45F2-BED8-6AAF-695C8441E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7" y="1240"/>
              <a:ext cx="480" cy="336"/>
            </a:xfrm>
            <a:prstGeom prst="rect">
              <a:avLst/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400" baseline="0">
                  <a:solidFill>
                    <a:srgbClr val="FFFFFF"/>
                  </a:solidFill>
                  <a:cs typeface="Arial" panose="020B0604020202020204" pitchFamily="34" charset="0"/>
                </a:rPr>
                <a:t>Kémiai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400" baseline="0">
                  <a:solidFill>
                    <a:srgbClr val="FFFFFF"/>
                  </a:solidFill>
                  <a:cs typeface="Arial" panose="020B0604020202020204" pitchFamily="34" charset="0"/>
                </a:rPr>
                <a:t>kezelés</a:t>
              </a:r>
              <a:endParaRPr lang="en-GB" altLang="hu-HU" sz="1200" b="0" baseline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8401" name="Szövegdoboz 69740">
            <a:extLst>
              <a:ext uri="{FF2B5EF4-FFF2-40B4-BE49-F238E27FC236}">
                <a16:creationId xmlns:a16="http://schemas.microsoft.com/office/drawing/2014/main" id="{93844CEB-2080-0807-F688-F8AEFF32C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5" y="1268413"/>
            <a:ext cx="1409700" cy="87153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hu-HU" altLang="hu-HU" sz="1900"/>
          </a:p>
          <a:p>
            <a:pPr algn="ctr"/>
            <a:r>
              <a:rPr lang="hu-HU" altLang="hu-HU" sz="1900"/>
              <a:t>Szén (szerves)</a:t>
            </a:r>
          </a:p>
          <a:p>
            <a:pPr algn="ctr"/>
            <a:r>
              <a:rPr lang="hu-HU" altLang="hu-HU" sz="1900"/>
              <a:t>Nitrogén</a:t>
            </a:r>
          </a:p>
          <a:p>
            <a:pPr algn="ctr"/>
            <a:r>
              <a:rPr lang="hu-HU" altLang="hu-HU" sz="1900"/>
              <a:t>Foszfor</a:t>
            </a:r>
          </a:p>
        </p:txBody>
      </p:sp>
      <p:pic>
        <p:nvPicPr>
          <p:cNvPr id="58402" name="Kép 69742" descr="A képen kültéri, légi, sín látható&#10;&#10;Automatikusan generált leírás">
            <a:extLst>
              <a:ext uri="{FF2B5EF4-FFF2-40B4-BE49-F238E27FC236}">
                <a16:creationId xmlns:a16="http://schemas.microsoft.com/office/drawing/2014/main" id="{E17C51A3-197D-E4F5-582A-820F429FE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7" b="11920"/>
          <a:stretch>
            <a:fillRect/>
          </a:stretch>
        </p:blipFill>
        <p:spPr bwMode="auto">
          <a:xfrm>
            <a:off x="976313" y="3644900"/>
            <a:ext cx="52959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3" name="Kép 2">
            <a:extLst>
              <a:ext uri="{FF2B5EF4-FFF2-40B4-BE49-F238E27FC236}">
                <a16:creationId xmlns:a16="http://schemas.microsoft.com/office/drawing/2014/main" id="{6E965626-F2A3-5545-B8E0-D7DFB9D8F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3649663"/>
            <a:ext cx="1612900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4" name="Picture 2">
            <a:extLst>
              <a:ext uri="{FF2B5EF4-FFF2-40B4-BE49-F238E27FC236}">
                <a16:creationId xmlns:a16="http://schemas.microsoft.com/office/drawing/2014/main" id="{A1152309-A541-E8B5-DD9D-C9EA3C16D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3644900"/>
            <a:ext cx="1474787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abadkézi sokszög: alakzat 8">
            <a:extLst>
              <a:ext uri="{FF2B5EF4-FFF2-40B4-BE49-F238E27FC236}">
                <a16:creationId xmlns:a16="http://schemas.microsoft.com/office/drawing/2014/main" id="{B83E8090-FA1B-CFCE-9A27-995773D291FA}"/>
              </a:ext>
            </a:extLst>
          </p:cNvPr>
          <p:cNvSpPr>
            <a:spLocks/>
          </p:cNvSpPr>
          <p:nvPr/>
        </p:nvSpPr>
        <p:spPr bwMode="auto">
          <a:xfrm rot="5400000">
            <a:off x="8083553" y="703267"/>
            <a:ext cx="1327144" cy="4562475"/>
          </a:xfrm>
          <a:custGeom>
            <a:avLst/>
            <a:gdLst>
              <a:gd name="T0" fmla="*/ 0 w 2328421"/>
              <a:gd name="T1" fmla="*/ 2536320 h 4892511"/>
              <a:gd name="T2" fmla="*/ 2261881 w 2328421"/>
              <a:gd name="T3" fmla="*/ 0 h 4892511"/>
              <a:gd name="T4" fmla="*/ 2261881 w 2328421"/>
              <a:gd name="T5" fmla="*/ 4893495 h 4892511"/>
              <a:gd name="T6" fmla="*/ 0 w 2328421"/>
              <a:gd name="T7" fmla="*/ 2536320 h 4892511"/>
              <a:gd name="T8" fmla="*/ 0 60000 65536"/>
              <a:gd name="T9" fmla="*/ 0 60000 65536"/>
              <a:gd name="T10" fmla="*/ 0 60000 65536"/>
              <a:gd name="T11" fmla="*/ 0 60000 65536"/>
              <a:gd name="connsiteX0" fmla="*/ 1 w 1684146"/>
              <a:gd name="connsiteY0" fmla="*/ 4261977 h 4892511"/>
              <a:gd name="connsiteX1" fmla="*/ 1684146 w 1684146"/>
              <a:gd name="connsiteY1" fmla="*/ 0 h 4892511"/>
              <a:gd name="connsiteX2" fmla="*/ 1684146 w 1684146"/>
              <a:gd name="connsiteY2" fmla="*/ 4892511 h 4892511"/>
              <a:gd name="connsiteX3" fmla="*/ 1 w 1684146"/>
              <a:gd name="connsiteY3" fmla="*/ 4261977 h 4892511"/>
              <a:gd name="connsiteX0" fmla="*/ 1 w 2362322"/>
              <a:gd name="connsiteY0" fmla="*/ 4210906 h 4892511"/>
              <a:gd name="connsiteX1" fmla="*/ 2362322 w 2362322"/>
              <a:gd name="connsiteY1" fmla="*/ 0 h 4892511"/>
              <a:gd name="connsiteX2" fmla="*/ 2362322 w 2362322"/>
              <a:gd name="connsiteY2" fmla="*/ 4892511 h 4892511"/>
              <a:gd name="connsiteX3" fmla="*/ 1 w 2362322"/>
              <a:gd name="connsiteY3" fmla="*/ 4210906 h 4892511"/>
              <a:gd name="connsiteX0" fmla="*/ 0 w 2362320"/>
              <a:gd name="connsiteY0" fmla="*/ 4650108 h 4892511"/>
              <a:gd name="connsiteX1" fmla="*/ 2362320 w 2362320"/>
              <a:gd name="connsiteY1" fmla="*/ 0 h 4892511"/>
              <a:gd name="connsiteX2" fmla="*/ 2362320 w 2362320"/>
              <a:gd name="connsiteY2" fmla="*/ 4892511 h 4892511"/>
              <a:gd name="connsiteX3" fmla="*/ 0 w 2362320"/>
              <a:gd name="connsiteY3" fmla="*/ 4650108 h 489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2320" h="4892511">
                <a:moveTo>
                  <a:pt x="0" y="4650108"/>
                </a:moveTo>
                <a:lnTo>
                  <a:pt x="2362320" y="0"/>
                </a:lnTo>
                <a:lnTo>
                  <a:pt x="2362320" y="4892511"/>
                </a:lnTo>
                <a:lnTo>
                  <a:pt x="0" y="4650108"/>
                </a:lnTo>
                <a:close/>
              </a:path>
            </a:pathLst>
          </a:custGeom>
          <a:gradFill>
            <a:gsLst>
              <a:gs pos="40000">
                <a:schemeClr val="bg1">
                  <a:alpha val="0"/>
                </a:schemeClr>
              </a:gs>
              <a:gs pos="100000">
                <a:srgbClr val="FF6600"/>
              </a:gs>
            </a:gsLst>
            <a:lin ang="108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pic>
        <p:nvPicPr>
          <p:cNvPr id="58408" name="Picture 10" descr="BB3-PC-1150">
            <a:extLst>
              <a:ext uri="{FF2B5EF4-FFF2-40B4-BE49-F238E27FC236}">
                <a16:creationId xmlns:a16="http://schemas.microsoft.com/office/drawing/2014/main" id="{68D6E104-2926-46EF-5F1B-DA7DC5624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25" y="3659188"/>
            <a:ext cx="1682750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9" name="Picture 9">
            <a:extLst>
              <a:ext uri="{FF2B5EF4-FFF2-40B4-BE49-F238E27FC236}">
                <a16:creationId xmlns:a16="http://schemas.microsoft.com/office/drawing/2014/main" id="{9A4A2041-63F2-78CD-BC2D-61A4F478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0" name="Kép 2">
            <a:extLst>
              <a:ext uri="{FF2B5EF4-FFF2-40B4-BE49-F238E27FC236}">
                <a16:creationId xmlns:a16="http://schemas.microsoft.com/office/drawing/2014/main" id="{55FC0B97-0CFD-7730-34A0-270760A13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1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CE253219-CE53-D742-3688-39E4C3BE5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a számának helye 1">
            <a:extLst>
              <a:ext uri="{FF2B5EF4-FFF2-40B4-BE49-F238E27FC236}">
                <a16:creationId xmlns:a16="http://schemas.microsoft.com/office/drawing/2014/main" id="{313F757B-CAF9-0A6C-FD97-708768A8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5DF8B405-206E-4082-BC2E-59B95F70E361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5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785529F7-CB6B-1D5C-5094-79072E5C1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Biotechnológia - Szennyvíztisztítás</a:t>
            </a:r>
          </a:p>
        </p:txBody>
      </p:sp>
      <p:cxnSp>
        <p:nvCxnSpPr>
          <p:cNvPr id="59395" name="AutoShape 2">
            <a:extLst>
              <a:ext uri="{FF2B5EF4-FFF2-40B4-BE49-F238E27FC236}">
                <a16:creationId xmlns:a16="http://schemas.microsoft.com/office/drawing/2014/main" id="{EE63C3CF-EBC0-1648-3EAD-6469EDABBD8B}"/>
              </a:ext>
            </a:extLst>
          </p:cNvPr>
          <p:cNvCxnSpPr>
            <a:cxnSpLocks noChangeShapeType="1"/>
            <a:stCxn id="59398" idx="3"/>
          </p:cNvCxnSpPr>
          <p:nvPr/>
        </p:nvCxnSpPr>
        <p:spPr bwMode="auto">
          <a:xfrm rot="5400000">
            <a:off x="6163469" y="1046957"/>
            <a:ext cx="604837" cy="4114800"/>
          </a:xfrm>
          <a:prstGeom prst="bentConnector2">
            <a:avLst/>
          </a:prstGeom>
          <a:noFill/>
          <a:ln w="76200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396" name="Line 3">
            <a:extLst>
              <a:ext uri="{FF2B5EF4-FFF2-40B4-BE49-F238E27FC236}">
                <a16:creationId xmlns:a16="http://schemas.microsoft.com/office/drawing/2014/main" id="{7D5F3AB5-5A6F-741A-80E0-B124486C4553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9159875" y="1674813"/>
            <a:ext cx="1587" cy="928688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9397" name="Freeform 4">
            <a:extLst>
              <a:ext uri="{FF2B5EF4-FFF2-40B4-BE49-F238E27FC236}">
                <a16:creationId xmlns:a16="http://schemas.microsoft.com/office/drawing/2014/main" id="{FA6EEFEC-E28A-AC30-B606-1D79D642693E}"/>
              </a:ext>
            </a:extLst>
          </p:cNvPr>
          <p:cNvSpPr>
            <a:spLocks/>
          </p:cNvSpPr>
          <p:nvPr/>
        </p:nvSpPr>
        <p:spPr bwMode="auto">
          <a:xfrm>
            <a:off x="8091488" y="1935163"/>
            <a:ext cx="855662" cy="874712"/>
          </a:xfrm>
          <a:custGeom>
            <a:avLst/>
            <a:gdLst>
              <a:gd name="T0" fmla="*/ 0 w 578"/>
              <a:gd name="T1" fmla="*/ 0 h 590"/>
              <a:gd name="T2" fmla="*/ 2147483646 w 578"/>
              <a:gd name="T3" fmla="*/ 0 h 590"/>
              <a:gd name="T4" fmla="*/ 2147483646 w 578"/>
              <a:gd name="T5" fmla="*/ 2147483646 h 590"/>
              <a:gd name="T6" fmla="*/ 2147483646 w 578"/>
              <a:gd name="T7" fmla="*/ 2147483646 h 590"/>
              <a:gd name="T8" fmla="*/ 0 w 578"/>
              <a:gd name="T9" fmla="*/ 2147483646 h 590"/>
              <a:gd name="T10" fmla="*/ 0 w 578"/>
              <a:gd name="T11" fmla="*/ 0 h 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8" h="590">
                <a:moveTo>
                  <a:pt x="0" y="0"/>
                </a:moveTo>
                <a:lnTo>
                  <a:pt x="578" y="0"/>
                </a:lnTo>
                <a:lnTo>
                  <a:pt x="578" y="353"/>
                </a:lnTo>
                <a:lnTo>
                  <a:pt x="291" y="590"/>
                </a:lnTo>
                <a:lnTo>
                  <a:pt x="0" y="35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595FF"/>
              </a:gs>
              <a:gs pos="100000">
                <a:srgbClr val="DFD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9398" name="Freeform 5">
            <a:extLst>
              <a:ext uri="{FF2B5EF4-FFF2-40B4-BE49-F238E27FC236}">
                <a16:creationId xmlns:a16="http://schemas.microsoft.com/office/drawing/2014/main" id="{0FBD873C-9EDD-8DF5-681B-6BB6DE306EA8}"/>
              </a:ext>
            </a:extLst>
          </p:cNvPr>
          <p:cNvSpPr>
            <a:spLocks/>
          </p:cNvSpPr>
          <p:nvPr/>
        </p:nvSpPr>
        <p:spPr bwMode="auto">
          <a:xfrm>
            <a:off x="8101013" y="2413000"/>
            <a:ext cx="842962" cy="388938"/>
          </a:xfrm>
          <a:custGeom>
            <a:avLst/>
            <a:gdLst>
              <a:gd name="T0" fmla="*/ 0 w 548"/>
              <a:gd name="T1" fmla="*/ 0 h 262"/>
              <a:gd name="T2" fmla="*/ 2147483646 w 548"/>
              <a:gd name="T3" fmla="*/ 0 h 262"/>
              <a:gd name="T4" fmla="*/ 2147483646 w 548"/>
              <a:gd name="T5" fmla="*/ 2147483646 h 262"/>
              <a:gd name="T6" fmla="*/ 2147483646 w 548"/>
              <a:gd name="T7" fmla="*/ 2147483646 h 262"/>
              <a:gd name="T8" fmla="*/ 0 w 548"/>
              <a:gd name="T9" fmla="*/ 2147483646 h 262"/>
              <a:gd name="T10" fmla="*/ 0 w 548"/>
              <a:gd name="T11" fmla="*/ 0 h 2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48" h="262">
                <a:moveTo>
                  <a:pt x="0" y="0"/>
                </a:moveTo>
                <a:cubicBezTo>
                  <a:pt x="183" y="0"/>
                  <a:pt x="365" y="0"/>
                  <a:pt x="548" y="0"/>
                </a:cubicBezTo>
                <a:lnTo>
                  <a:pt x="546" y="36"/>
                </a:lnTo>
                <a:lnTo>
                  <a:pt x="274" y="262"/>
                </a:lnTo>
                <a:lnTo>
                  <a:pt x="0" y="36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rgbClr val="66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9399" name="Rectangle 6">
            <a:extLst>
              <a:ext uri="{FF2B5EF4-FFF2-40B4-BE49-F238E27FC236}">
                <a16:creationId xmlns:a16="http://schemas.microsoft.com/office/drawing/2014/main" id="{8456CF44-06F9-F5CD-D940-5071CCF77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1395413"/>
            <a:ext cx="2635250" cy="1497012"/>
          </a:xfrm>
          <a:prstGeom prst="rect">
            <a:avLst/>
          </a:prstGeom>
          <a:gradFill rotWithShape="0">
            <a:gsLst>
              <a:gs pos="0">
                <a:srgbClr val="FAEDE0"/>
              </a:gs>
              <a:gs pos="100000">
                <a:srgbClr val="D86C00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 baseline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9400" name="Line 7">
            <a:extLst>
              <a:ext uri="{FF2B5EF4-FFF2-40B4-BE49-F238E27FC236}">
                <a16:creationId xmlns:a16="http://schemas.microsoft.com/office/drawing/2014/main" id="{7F22DB14-ECC1-462E-A1FA-FBC13E0EF3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6000" y="1093788"/>
            <a:ext cx="0" cy="284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9401" name="Line 8">
            <a:extLst>
              <a:ext uri="{FF2B5EF4-FFF2-40B4-BE49-F238E27FC236}">
                <a16:creationId xmlns:a16="http://schemas.microsoft.com/office/drawing/2014/main" id="{148E9F6A-3D39-1B03-64B9-FFF464EE73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61250" y="1093788"/>
            <a:ext cx="0" cy="284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grpSp>
        <p:nvGrpSpPr>
          <p:cNvPr id="59402" name="Group 9">
            <a:extLst>
              <a:ext uri="{FF2B5EF4-FFF2-40B4-BE49-F238E27FC236}">
                <a16:creationId xmlns:a16="http://schemas.microsoft.com/office/drawing/2014/main" id="{1D006DE6-80B4-1FF9-53FB-8747E995FFA6}"/>
              </a:ext>
            </a:extLst>
          </p:cNvPr>
          <p:cNvGrpSpPr>
            <a:grpSpLocks/>
          </p:cNvGrpSpPr>
          <p:nvPr/>
        </p:nvGrpSpPr>
        <p:grpSpPr bwMode="auto">
          <a:xfrm>
            <a:off x="7042150" y="1528763"/>
            <a:ext cx="301625" cy="330200"/>
            <a:chOff x="2619" y="2166"/>
            <a:chExt cx="203" cy="222"/>
          </a:xfrm>
        </p:grpSpPr>
        <p:sp>
          <p:nvSpPr>
            <p:cNvPr id="59556" name="Freeform 10">
              <a:extLst>
                <a:ext uri="{FF2B5EF4-FFF2-40B4-BE49-F238E27FC236}">
                  <a16:creationId xmlns:a16="http://schemas.microsoft.com/office/drawing/2014/main" id="{C455B930-43FC-9414-89E7-8D6CEDAD3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244"/>
              <a:ext cx="185" cy="138"/>
            </a:xfrm>
            <a:custGeom>
              <a:avLst/>
              <a:gdLst>
                <a:gd name="T0" fmla="*/ 0 w 185"/>
                <a:gd name="T1" fmla="*/ 0 h 138"/>
                <a:gd name="T2" fmla="*/ 36 w 185"/>
                <a:gd name="T3" fmla="*/ 5 h 138"/>
                <a:gd name="T4" fmla="*/ 96 w 185"/>
                <a:gd name="T5" fmla="*/ 26 h 138"/>
                <a:gd name="T6" fmla="*/ 108 w 185"/>
                <a:gd name="T7" fmla="*/ 60 h 138"/>
                <a:gd name="T8" fmla="*/ 150 w 185"/>
                <a:gd name="T9" fmla="*/ 84 h 138"/>
                <a:gd name="T10" fmla="*/ 155 w 185"/>
                <a:gd name="T11" fmla="*/ 125 h 138"/>
                <a:gd name="T12" fmla="*/ 185 w 185"/>
                <a:gd name="T13" fmla="*/ 138 h 1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5" h="138">
                  <a:moveTo>
                    <a:pt x="0" y="0"/>
                  </a:moveTo>
                  <a:cubicBezTo>
                    <a:pt x="12" y="2"/>
                    <a:pt x="24" y="2"/>
                    <a:pt x="36" y="5"/>
                  </a:cubicBezTo>
                  <a:cubicBezTo>
                    <a:pt x="56" y="11"/>
                    <a:pt x="96" y="26"/>
                    <a:pt x="96" y="26"/>
                  </a:cubicBezTo>
                  <a:cubicBezTo>
                    <a:pt x="101" y="37"/>
                    <a:pt x="104" y="49"/>
                    <a:pt x="108" y="60"/>
                  </a:cubicBezTo>
                  <a:cubicBezTo>
                    <a:pt x="112" y="92"/>
                    <a:pt x="118" y="82"/>
                    <a:pt x="150" y="84"/>
                  </a:cubicBezTo>
                  <a:cubicBezTo>
                    <a:pt x="151" y="92"/>
                    <a:pt x="145" y="120"/>
                    <a:pt x="155" y="125"/>
                  </a:cubicBezTo>
                  <a:cubicBezTo>
                    <a:pt x="166" y="131"/>
                    <a:pt x="177" y="130"/>
                    <a:pt x="185" y="138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57" name="Freeform 11">
              <a:extLst>
                <a:ext uri="{FF2B5EF4-FFF2-40B4-BE49-F238E27FC236}">
                  <a16:creationId xmlns:a16="http://schemas.microsoft.com/office/drawing/2014/main" id="{075F6662-A7AC-0542-C275-A1199DFF5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166"/>
              <a:ext cx="125" cy="177"/>
            </a:xfrm>
            <a:custGeom>
              <a:avLst/>
              <a:gdLst>
                <a:gd name="T0" fmla="*/ 125 w 125"/>
                <a:gd name="T1" fmla="*/ 0 h 177"/>
                <a:gd name="T2" fmla="*/ 87 w 125"/>
                <a:gd name="T3" fmla="*/ 48 h 177"/>
                <a:gd name="T4" fmla="*/ 86 w 125"/>
                <a:gd name="T5" fmla="*/ 92 h 177"/>
                <a:gd name="T6" fmla="*/ 32 w 125"/>
                <a:gd name="T7" fmla="*/ 152 h 177"/>
                <a:gd name="T8" fmla="*/ 0 w 125"/>
                <a:gd name="T9" fmla="*/ 177 h 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" h="177">
                  <a:moveTo>
                    <a:pt x="125" y="0"/>
                  </a:moveTo>
                  <a:cubicBezTo>
                    <a:pt x="121" y="18"/>
                    <a:pt x="99" y="34"/>
                    <a:pt x="87" y="48"/>
                  </a:cubicBezTo>
                  <a:cubicBezTo>
                    <a:pt x="108" y="65"/>
                    <a:pt x="117" y="82"/>
                    <a:pt x="86" y="92"/>
                  </a:cubicBezTo>
                  <a:cubicBezTo>
                    <a:pt x="73" y="130"/>
                    <a:pt x="62" y="129"/>
                    <a:pt x="32" y="152"/>
                  </a:cubicBezTo>
                  <a:cubicBezTo>
                    <a:pt x="20" y="177"/>
                    <a:pt x="33" y="177"/>
                    <a:pt x="0" y="177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58" name="Freeform 12">
              <a:extLst>
                <a:ext uri="{FF2B5EF4-FFF2-40B4-BE49-F238E27FC236}">
                  <a16:creationId xmlns:a16="http://schemas.microsoft.com/office/drawing/2014/main" id="{3826C637-C139-9D01-A993-8AA37360E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2234"/>
              <a:ext cx="129" cy="154"/>
            </a:xfrm>
            <a:custGeom>
              <a:avLst/>
              <a:gdLst>
                <a:gd name="T0" fmla="*/ 0 w 129"/>
                <a:gd name="T1" fmla="*/ 154 h 154"/>
                <a:gd name="T2" fmla="*/ 67 w 129"/>
                <a:gd name="T3" fmla="*/ 129 h 154"/>
                <a:gd name="T4" fmla="*/ 126 w 129"/>
                <a:gd name="T5" fmla="*/ 93 h 154"/>
                <a:gd name="T6" fmla="*/ 97 w 129"/>
                <a:gd name="T7" fmla="*/ 13 h 154"/>
                <a:gd name="T8" fmla="*/ 96 w 129"/>
                <a:gd name="T9" fmla="*/ 0 h 1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9" h="154">
                  <a:moveTo>
                    <a:pt x="0" y="154"/>
                  </a:moveTo>
                  <a:cubicBezTo>
                    <a:pt x="30" y="128"/>
                    <a:pt x="24" y="130"/>
                    <a:pt x="67" y="129"/>
                  </a:cubicBezTo>
                  <a:cubicBezTo>
                    <a:pt x="70" y="126"/>
                    <a:pt x="123" y="95"/>
                    <a:pt x="126" y="93"/>
                  </a:cubicBezTo>
                  <a:cubicBezTo>
                    <a:pt x="129" y="77"/>
                    <a:pt x="107" y="23"/>
                    <a:pt x="97" y="13"/>
                  </a:cubicBezTo>
                  <a:cubicBezTo>
                    <a:pt x="97" y="9"/>
                    <a:pt x="96" y="0"/>
                    <a:pt x="96" y="0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59" name="Freeform 13">
              <a:extLst>
                <a:ext uri="{FF2B5EF4-FFF2-40B4-BE49-F238E27FC236}">
                  <a16:creationId xmlns:a16="http://schemas.microsoft.com/office/drawing/2014/main" id="{4B6C1318-D6E7-925B-EA0F-D6A50EC24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2290"/>
              <a:ext cx="26" cy="35"/>
            </a:xfrm>
            <a:custGeom>
              <a:avLst/>
              <a:gdLst>
                <a:gd name="T0" fmla="*/ 11 w 26"/>
                <a:gd name="T1" fmla="*/ 0 h 35"/>
                <a:gd name="T2" fmla="*/ 7 w 26"/>
                <a:gd name="T3" fmla="*/ 22 h 35"/>
                <a:gd name="T4" fmla="*/ 23 w 26"/>
                <a:gd name="T5" fmla="*/ 30 h 35"/>
                <a:gd name="T6" fmla="*/ 19 w 26"/>
                <a:gd name="T7" fmla="*/ 16 h 35"/>
                <a:gd name="T8" fmla="*/ 11 w 26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35">
                  <a:moveTo>
                    <a:pt x="11" y="0"/>
                  </a:moveTo>
                  <a:cubicBezTo>
                    <a:pt x="0" y="7"/>
                    <a:pt x="2" y="11"/>
                    <a:pt x="7" y="22"/>
                  </a:cubicBezTo>
                  <a:cubicBezTo>
                    <a:pt x="8" y="35"/>
                    <a:pt x="11" y="34"/>
                    <a:pt x="23" y="30"/>
                  </a:cubicBezTo>
                  <a:cubicBezTo>
                    <a:pt x="26" y="24"/>
                    <a:pt x="26" y="19"/>
                    <a:pt x="19" y="16"/>
                  </a:cubicBezTo>
                  <a:cubicBezTo>
                    <a:pt x="15" y="4"/>
                    <a:pt x="18" y="10"/>
                    <a:pt x="11" y="0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60" name="Freeform 14">
              <a:extLst>
                <a:ext uri="{FF2B5EF4-FFF2-40B4-BE49-F238E27FC236}">
                  <a16:creationId xmlns:a16="http://schemas.microsoft.com/office/drawing/2014/main" id="{D9CEBB60-C679-F392-56DD-F5B4D82EE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" y="2361"/>
              <a:ext cx="27" cy="26"/>
            </a:xfrm>
            <a:custGeom>
              <a:avLst/>
              <a:gdLst>
                <a:gd name="T0" fmla="*/ 13 w 27"/>
                <a:gd name="T1" fmla="*/ 2 h 26"/>
                <a:gd name="T2" fmla="*/ 19 w 27"/>
                <a:gd name="T3" fmla="*/ 11 h 26"/>
                <a:gd name="T4" fmla="*/ 24 w 27"/>
                <a:gd name="T5" fmla="*/ 26 h 26"/>
                <a:gd name="T6" fmla="*/ 3 w 27"/>
                <a:gd name="T7" fmla="*/ 14 h 26"/>
                <a:gd name="T8" fmla="*/ 12 w 27"/>
                <a:gd name="T9" fmla="*/ 5 h 26"/>
                <a:gd name="T10" fmla="*/ 13 w 27"/>
                <a:gd name="T11" fmla="*/ 2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26">
                  <a:moveTo>
                    <a:pt x="13" y="2"/>
                  </a:moveTo>
                  <a:cubicBezTo>
                    <a:pt x="20" y="1"/>
                    <a:pt x="22" y="5"/>
                    <a:pt x="19" y="11"/>
                  </a:cubicBezTo>
                  <a:cubicBezTo>
                    <a:pt x="27" y="14"/>
                    <a:pt x="25" y="18"/>
                    <a:pt x="24" y="26"/>
                  </a:cubicBezTo>
                  <a:cubicBezTo>
                    <a:pt x="12" y="25"/>
                    <a:pt x="10" y="23"/>
                    <a:pt x="3" y="14"/>
                  </a:cubicBezTo>
                  <a:cubicBezTo>
                    <a:pt x="0" y="5"/>
                    <a:pt x="4" y="8"/>
                    <a:pt x="12" y="5"/>
                  </a:cubicBezTo>
                  <a:cubicBezTo>
                    <a:pt x="15" y="0"/>
                    <a:pt x="16" y="0"/>
                    <a:pt x="13" y="2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61" name="Freeform 15">
              <a:extLst>
                <a:ext uri="{FF2B5EF4-FFF2-40B4-BE49-F238E27FC236}">
                  <a16:creationId xmlns:a16="http://schemas.microsoft.com/office/drawing/2014/main" id="{2D8B1139-DE46-B21E-D1B3-67D10DE2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" y="2213"/>
              <a:ext cx="26" cy="35"/>
            </a:xfrm>
            <a:custGeom>
              <a:avLst/>
              <a:gdLst>
                <a:gd name="T0" fmla="*/ 11 w 26"/>
                <a:gd name="T1" fmla="*/ 0 h 35"/>
                <a:gd name="T2" fmla="*/ 7 w 26"/>
                <a:gd name="T3" fmla="*/ 22 h 35"/>
                <a:gd name="T4" fmla="*/ 23 w 26"/>
                <a:gd name="T5" fmla="*/ 30 h 35"/>
                <a:gd name="T6" fmla="*/ 19 w 26"/>
                <a:gd name="T7" fmla="*/ 16 h 35"/>
                <a:gd name="T8" fmla="*/ 11 w 26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35">
                  <a:moveTo>
                    <a:pt x="11" y="0"/>
                  </a:moveTo>
                  <a:cubicBezTo>
                    <a:pt x="0" y="7"/>
                    <a:pt x="2" y="11"/>
                    <a:pt x="7" y="22"/>
                  </a:cubicBezTo>
                  <a:cubicBezTo>
                    <a:pt x="8" y="35"/>
                    <a:pt x="11" y="34"/>
                    <a:pt x="23" y="30"/>
                  </a:cubicBezTo>
                  <a:cubicBezTo>
                    <a:pt x="26" y="24"/>
                    <a:pt x="26" y="19"/>
                    <a:pt x="19" y="16"/>
                  </a:cubicBezTo>
                  <a:cubicBezTo>
                    <a:pt x="15" y="4"/>
                    <a:pt x="18" y="10"/>
                    <a:pt x="11" y="0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62" name="Freeform 16">
              <a:extLst>
                <a:ext uri="{FF2B5EF4-FFF2-40B4-BE49-F238E27FC236}">
                  <a16:creationId xmlns:a16="http://schemas.microsoft.com/office/drawing/2014/main" id="{861F6A50-398F-64C1-A745-9389654E3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270"/>
              <a:ext cx="26" cy="34"/>
            </a:xfrm>
            <a:custGeom>
              <a:avLst/>
              <a:gdLst>
                <a:gd name="T0" fmla="*/ 2 w 26"/>
                <a:gd name="T1" fmla="*/ 16 h 34"/>
                <a:gd name="T2" fmla="*/ 25 w 26"/>
                <a:gd name="T3" fmla="*/ 0 h 34"/>
                <a:gd name="T4" fmla="*/ 23 w 26"/>
                <a:gd name="T5" fmla="*/ 31 h 34"/>
                <a:gd name="T6" fmla="*/ 10 w 26"/>
                <a:gd name="T7" fmla="*/ 22 h 34"/>
                <a:gd name="T8" fmla="*/ 2 w 26"/>
                <a:gd name="T9" fmla="*/ 16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34">
                  <a:moveTo>
                    <a:pt x="2" y="16"/>
                  </a:moveTo>
                  <a:cubicBezTo>
                    <a:pt x="9" y="9"/>
                    <a:pt x="15" y="2"/>
                    <a:pt x="25" y="0"/>
                  </a:cubicBezTo>
                  <a:cubicBezTo>
                    <a:pt x="22" y="17"/>
                    <a:pt x="26" y="15"/>
                    <a:pt x="23" y="31"/>
                  </a:cubicBezTo>
                  <a:cubicBezTo>
                    <a:pt x="0" y="29"/>
                    <a:pt x="17" y="34"/>
                    <a:pt x="10" y="22"/>
                  </a:cubicBezTo>
                  <a:cubicBezTo>
                    <a:pt x="8" y="19"/>
                    <a:pt x="4" y="18"/>
                    <a:pt x="2" y="16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63" name="Freeform 17">
              <a:extLst>
                <a:ext uri="{FF2B5EF4-FFF2-40B4-BE49-F238E27FC236}">
                  <a16:creationId xmlns:a16="http://schemas.microsoft.com/office/drawing/2014/main" id="{70B0DD66-01D6-1B1E-6F75-7754251E6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325"/>
              <a:ext cx="27" cy="26"/>
            </a:xfrm>
            <a:custGeom>
              <a:avLst/>
              <a:gdLst>
                <a:gd name="T0" fmla="*/ 13 w 27"/>
                <a:gd name="T1" fmla="*/ 2 h 26"/>
                <a:gd name="T2" fmla="*/ 19 w 27"/>
                <a:gd name="T3" fmla="*/ 11 h 26"/>
                <a:gd name="T4" fmla="*/ 24 w 27"/>
                <a:gd name="T5" fmla="*/ 26 h 26"/>
                <a:gd name="T6" fmla="*/ 3 w 27"/>
                <a:gd name="T7" fmla="*/ 14 h 26"/>
                <a:gd name="T8" fmla="*/ 12 w 27"/>
                <a:gd name="T9" fmla="*/ 5 h 26"/>
                <a:gd name="T10" fmla="*/ 13 w 27"/>
                <a:gd name="T11" fmla="*/ 2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26">
                  <a:moveTo>
                    <a:pt x="13" y="2"/>
                  </a:moveTo>
                  <a:cubicBezTo>
                    <a:pt x="20" y="1"/>
                    <a:pt x="22" y="5"/>
                    <a:pt x="19" y="11"/>
                  </a:cubicBezTo>
                  <a:cubicBezTo>
                    <a:pt x="27" y="14"/>
                    <a:pt x="25" y="18"/>
                    <a:pt x="24" y="26"/>
                  </a:cubicBezTo>
                  <a:cubicBezTo>
                    <a:pt x="12" y="25"/>
                    <a:pt x="10" y="23"/>
                    <a:pt x="3" y="14"/>
                  </a:cubicBezTo>
                  <a:cubicBezTo>
                    <a:pt x="0" y="5"/>
                    <a:pt x="4" y="8"/>
                    <a:pt x="12" y="5"/>
                  </a:cubicBezTo>
                  <a:cubicBezTo>
                    <a:pt x="15" y="0"/>
                    <a:pt x="16" y="0"/>
                    <a:pt x="13" y="2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9403" name="Group 18">
            <a:extLst>
              <a:ext uri="{FF2B5EF4-FFF2-40B4-BE49-F238E27FC236}">
                <a16:creationId xmlns:a16="http://schemas.microsoft.com/office/drawing/2014/main" id="{74AF19F2-DE78-9686-D234-A2C1753AEA33}"/>
              </a:ext>
            </a:extLst>
          </p:cNvPr>
          <p:cNvGrpSpPr>
            <a:grpSpLocks/>
          </p:cNvGrpSpPr>
          <p:nvPr/>
        </p:nvGrpSpPr>
        <p:grpSpPr bwMode="auto">
          <a:xfrm>
            <a:off x="5497513" y="2427288"/>
            <a:ext cx="304800" cy="276225"/>
            <a:chOff x="3297" y="2225"/>
            <a:chExt cx="206" cy="186"/>
          </a:xfrm>
        </p:grpSpPr>
        <p:sp>
          <p:nvSpPr>
            <p:cNvPr id="59550" name="Freeform 19">
              <a:extLst>
                <a:ext uri="{FF2B5EF4-FFF2-40B4-BE49-F238E27FC236}">
                  <a16:creationId xmlns:a16="http://schemas.microsoft.com/office/drawing/2014/main" id="{DDDCE78E-B423-A2E3-0BA2-42390FACA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64"/>
              <a:ext cx="91" cy="133"/>
            </a:xfrm>
            <a:custGeom>
              <a:avLst/>
              <a:gdLst>
                <a:gd name="T0" fmla="*/ 13 w 91"/>
                <a:gd name="T1" fmla="*/ 0 h 133"/>
                <a:gd name="T2" fmla="*/ 79 w 91"/>
                <a:gd name="T3" fmla="*/ 96 h 133"/>
                <a:gd name="T4" fmla="*/ 84 w 91"/>
                <a:gd name="T5" fmla="*/ 133 h 1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3">
                  <a:moveTo>
                    <a:pt x="13" y="0"/>
                  </a:moveTo>
                  <a:cubicBezTo>
                    <a:pt x="19" y="97"/>
                    <a:pt x="0" y="83"/>
                    <a:pt x="79" y="96"/>
                  </a:cubicBezTo>
                  <a:cubicBezTo>
                    <a:pt x="91" y="110"/>
                    <a:pt x="84" y="99"/>
                    <a:pt x="84" y="133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51" name="Freeform 20">
              <a:extLst>
                <a:ext uri="{FF2B5EF4-FFF2-40B4-BE49-F238E27FC236}">
                  <a16:creationId xmlns:a16="http://schemas.microsoft.com/office/drawing/2014/main" id="{386D6133-EF31-7AEE-9B8B-A0DC9466B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" y="2260"/>
              <a:ext cx="206" cy="74"/>
            </a:xfrm>
            <a:custGeom>
              <a:avLst/>
              <a:gdLst>
                <a:gd name="T0" fmla="*/ 0 w 206"/>
                <a:gd name="T1" fmla="*/ 74 h 74"/>
                <a:gd name="T2" fmla="*/ 18 w 206"/>
                <a:gd name="T3" fmla="*/ 22 h 74"/>
                <a:gd name="T4" fmla="*/ 81 w 206"/>
                <a:gd name="T5" fmla="*/ 34 h 74"/>
                <a:gd name="T6" fmla="*/ 174 w 206"/>
                <a:gd name="T7" fmla="*/ 26 h 74"/>
                <a:gd name="T8" fmla="*/ 197 w 206"/>
                <a:gd name="T9" fmla="*/ 2 h 74"/>
                <a:gd name="T10" fmla="*/ 206 w 206"/>
                <a:gd name="T11" fmla="*/ 16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6" h="74">
                  <a:moveTo>
                    <a:pt x="0" y="74"/>
                  </a:moveTo>
                  <a:cubicBezTo>
                    <a:pt x="4" y="61"/>
                    <a:pt x="8" y="32"/>
                    <a:pt x="18" y="22"/>
                  </a:cubicBezTo>
                  <a:cubicBezTo>
                    <a:pt x="50" y="28"/>
                    <a:pt x="40" y="32"/>
                    <a:pt x="81" y="34"/>
                  </a:cubicBezTo>
                  <a:cubicBezTo>
                    <a:pt x="115" y="41"/>
                    <a:pt x="142" y="30"/>
                    <a:pt x="174" y="26"/>
                  </a:cubicBezTo>
                  <a:cubicBezTo>
                    <a:pt x="181" y="16"/>
                    <a:pt x="185" y="0"/>
                    <a:pt x="197" y="2"/>
                  </a:cubicBezTo>
                  <a:cubicBezTo>
                    <a:pt x="199" y="7"/>
                    <a:pt x="206" y="16"/>
                    <a:pt x="206" y="16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52" name="Freeform 21">
              <a:extLst>
                <a:ext uri="{FF2B5EF4-FFF2-40B4-BE49-F238E27FC236}">
                  <a16:creationId xmlns:a16="http://schemas.microsoft.com/office/drawing/2014/main" id="{B30059E5-030E-96DC-6E79-20A77ABBA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2225"/>
              <a:ext cx="118" cy="186"/>
            </a:xfrm>
            <a:custGeom>
              <a:avLst/>
              <a:gdLst>
                <a:gd name="T0" fmla="*/ 108 w 118"/>
                <a:gd name="T1" fmla="*/ 0 h 186"/>
                <a:gd name="T2" fmla="*/ 118 w 118"/>
                <a:gd name="T3" fmla="*/ 76 h 186"/>
                <a:gd name="T4" fmla="*/ 94 w 118"/>
                <a:gd name="T5" fmla="*/ 103 h 186"/>
                <a:gd name="T6" fmla="*/ 91 w 118"/>
                <a:gd name="T7" fmla="*/ 130 h 186"/>
                <a:gd name="T8" fmla="*/ 43 w 118"/>
                <a:gd name="T9" fmla="*/ 160 h 186"/>
                <a:gd name="T10" fmla="*/ 0 w 118"/>
                <a:gd name="T11" fmla="*/ 186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8" h="186">
                  <a:moveTo>
                    <a:pt x="108" y="0"/>
                  </a:moveTo>
                  <a:cubicBezTo>
                    <a:pt x="101" y="30"/>
                    <a:pt x="95" y="53"/>
                    <a:pt x="118" y="76"/>
                  </a:cubicBezTo>
                  <a:cubicBezTo>
                    <a:pt x="110" y="85"/>
                    <a:pt x="101" y="93"/>
                    <a:pt x="94" y="103"/>
                  </a:cubicBezTo>
                  <a:cubicBezTo>
                    <a:pt x="89" y="110"/>
                    <a:pt x="96" y="123"/>
                    <a:pt x="91" y="130"/>
                  </a:cubicBezTo>
                  <a:cubicBezTo>
                    <a:pt x="76" y="151"/>
                    <a:pt x="63" y="153"/>
                    <a:pt x="43" y="160"/>
                  </a:cubicBezTo>
                  <a:cubicBezTo>
                    <a:pt x="35" y="176"/>
                    <a:pt x="17" y="186"/>
                    <a:pt x="0" y="186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53" name="Freeform 22">
              <a:extLst>
                <a:ext uri="{FF2B5EF4-FFF2-40B4-BE49-F238E27FC236}">
                  <a16:creationId xmlns:a16="http://schemas.microsoft.com/office/drawing/2014/main" id="{C417FCA7-6D91-E2EE-E554-9CED7248E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" y="2264"/>
              <a:ext cx="29" cy="52"/>
            </a:xfrm>
            <a:custGeom>
              <a:avLst/>
              <a:gdLst>
                <a:gd name="T0" fmla="*/ 11 w 29"/>
                <a:gd name="T1" fmla="*/ 11 h 52"/>
                <a:gd name="T2" fmla="*/ 20 w 29"/>
                <a:gd name="T3" fmla="*/ 47 h 52"/>
                <a:gd name="T4" fmla="*/ 0 w 29"/>
                <a:gd name="T5" fmla="*/ 42 h 52"/>
                <a:gd name="T6" fmla="*/ 11 w 29"/>
                <a:gd name="T7" fmla="*/ 11 h 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2">
                  <a:moveTo>
                    <a:pt x="11" y="11"/>
                  </a:moveTo>
                  <a:cubicBezTo>
                    <a:pt x="17" y="0"/>
                    <a:pt x="29" y="38"/>
                    <a:pt x="20" y="47"/>
                  </a:cubicBezTo>
                  <a:cubicBezTo>
                    <a:pt x="15" y="52"/>
                    <a:pt x="7" y="44"/>
                    <a:pt x="0" y="42"/>
                  </a:cubicBezTo>
                  <a:cubicBezTo>
                    <a:pt x="11" y="35"/>
                    <a:pt x="9" y="23"/>
                    <a:pt x="11" y="1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54" name="Freeform 23">
              <a:extLst>
                <a:ext uri="{FF2B5EF4-FFF2-40B4-BE49-F238E27FC236}">
                  <a16:creationId xmlns:a16="http://schemas.microsoft.com/office/drawing/2014/main" id="{3465208B-21A5-0AEB-A954-E8097016A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" y="2334"/>
              <a:ext cx="29" cy="52"/>
            </a:xfrm>
            <a:custGeom>
              <a:avLst/>
              <a:gdLst>
                <a:gd name="T0" fmla="*/ 11 w 29"/>
                <a:gd name="T1" fmla="*/ 11 h 52"/>
                <a:gd name="T2" fmla="*/ 20 w 29"/>
                <a:gd name="T3" fmla="*/ 47 h 52"/>
                <a:gd name="T4" fmla="*/ 0 w 29"/>
                <a:gd name="T5" fmla="*/ 42 h 52"/>
                <a:gd name="T6" fmla="*/ 11 w 29"/>
                <a:gd name="T7" fmla="*/ 11 h 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2">
                  <a:moveTo>
                    <a:pt x="11" y="11"/>
                  </a:moveTo>
                  <a:cubicBezTo>
                    <a:pt x="17" y="0"/>
                    <a:pt x="29" y="38"/>
                    <a:pt x="20" y="47"/>
                  </a:cubicBezTo>
                  <a:cubicBezTo>
                    <a:pt x="15" y="52"/>
                    <a:pt x="7" y="44"/>
                    <a:pt x="0" y="42"/>
                  </a:cubicBezTo>
                  <a:cubicBezTo>
                    <a:pt x="11" y="35"/>
                    <a:pt x="9" y="23"/>
                    <a:pt x="11" y="1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55" name="Freeform 24">
              <a:extLst>
                <a:ext uri="{FF2B5EF4-FFF2-40B4-BE49-F238E27FC236}">
                  <a16:creationId xmlns:a16="http://schemas.microsoft.com/office/drawing/2014/main" id="{03CCF505-B363-0F1D-6190-14C3BA5D4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1" y="2304"/>
              <a:ext cx="41" cy="25"/>
            </a:xfrm>
            <a:custGeom>
              <a:avLst/>
              <a:gdLst>
                <a:gd name="T0" fmla="*/ 20 w 41"/>
                <a:gd name="T1" fmla="*/ 1 h 25"/>
                <a:gd name="T2" fmla="*/ 32 w 41"/>
                <a:gd name="T3" fmla="*/ 3 h 25"/>
                <a:gd name="T4" fmla="*/ 26 w 41"/>
                <a:gd name="T5" fmla="*/ 16 h 25"/>
                <a:gd name="T6" fmla="*/ 5 w 41"/>
                <a:gd name="T7" fmla="*/ 24 h 25"/>
                <a:gd name="T8" fmla="*/ 19 w 41"/>
                <a:gd name="T9" fmla="*/ 9 h 25"/>
                <a:gd name="T10" fmla="*/ 14 w 41"/>
                <a:gd name="T11" fmla="*/ 12 h 25"/>
                <a:gd name="T12" fmla="*/ 23 w 41"/>
                <a:gd name="T13" fmla="*/ 9 h 25"/>
                <a:gd name="T14" fmla="*/ 20 w 41"/>
                <a:gd name="T15" fmla="*/ 1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25">
                  <a:moveTo>
                    <a:pt x="20" y="1"/>
                  </a:moveTo>
                  <a:cubicBezTo>
                    <a:pt x="24" y="2"/>
                    <a:pt x="29" y="0"/>
                    <a:pt x="32" y="3"/>
                  </a:cubicBezTo>
                  <a:cubicBezTo>
                    <a:pt x="41" y="15"/>
                    <a:pt x="31" y="15"/>
                    <a:pt x="26" y="16"/>
                  </a:cubicBezTo>
                  <a:cubicBezTo>
                    <a:pt x="24" y="25"/>
                    <a:pt x="14" y="23"/>
                    <a:pt x="5" y="24"/>
                  </a:cubicBezTo>
                  <a:cubicBezTo>
                    <a:pt x="2" y="8"/>
                    <a:pt x="0" y="5"/>
                    <a:pt x="19" y="9"/>
                  </a:cubicBezTo>
                  <a:cubicBezTo>
                    <a:pt x="17" y="10"/>
                    <a:pt x="12" y="12"/>
                    <a:pt x="14" y="12"/>
                  </a:cubicBezTo>
                  <a:cubicBezTo>
                    <a:pt x="17" y="12"/>
                    <a:pt x="21" y="12"/>
                    <a:pt x="23" y="9"/>
                  </a:cubicBezTo>
                  <a:cubicBezTo>
                    <a:pt x="24" y="6"/>
                    <a:pt x="21" y="4"/>
                    <a:pt x="20" y="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9404" name="Group 25">
            <a:extLst>
              <a:ext uri="{FF2B5EF4-FFF2-40B4-BE49-F238E27FC236}">
                <a16:creationId xmlns:a16="http://schemas.microsoft.com/office/drawing/2014/main" id="{787D2166-D78D-E10E-0AFF-B1E8A19AFDDB}"/>
              </a:ext>
            </a:extLst>
          </p:cNvPr>
          <p:cNvGrpSpPr>
            <a:grpSpLocks/>
          </p:cNvGrpSpPr>
          <p:nvPr/>
        </p:nvGrpSpPr>
        <p:grpSpPr bwMode="auto">
          <a:xfrm>
            <a:off x="5832475" y="2268538"/>
            <a:ext cx="430213" cy="277812"/>
            <a:chOff x="2735" y="1925"/>
            <a:chExt cx="289" cy="187"/>
          </a:xfrm>
        </p:grpSpPr>
        <p:sp>
          <p:nvSpPr>
            <p:cNvPr id="59540" name="Freeform 26">
              <a:extLst>
                <a:ext uri="{FF2B5EF4-FFF2-40B4-BE49-F238E27FC236}">
                  <a16:creationId xmlns:a16="http://schemas.microsoft.com/office/drawing/2014/main" id="{A442607E-FB88-274E-6CF7-695A7C19F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1926"/>
              <a:ext cx="163" cy="186"/>
            </a:xfrm>
            <a:custGeom>
              <a:avLst/>
              <a:gdLst>
                <a:gd name="T0" fmla="*/ 2 w 207"/>
                <a:gd name="T1" fmla="*/ 0 h 242"/>
                <a:gd name="T2" fmla="*/ 2 w 207"/>
                <a:gd name="T3" fmla="*/ 2 h 242"/>
                <a:gd name="T4" fmla="*/ 2 w 207"/>
                <a:gd name="T5" fmla="*/ 2 h 242"/>
                <a:gd name="T6" fmla="*/ 2 w 207"/>
                <a:gd name="T7" fmla="*/ 2 h 242"/>
                <a:gd name="T8" fmla="*/ 2 w 207"/>
                <a:gd name="T9" fmla="*/ 2 h 242"/>
                <a:gd name="T10" fmla="*/ 2 w 207"/>
                <a:gd name="T11" fmla="*/ 2 h 242"/>
                <a:gd name="T12" fmla="*/ 2 w 207"/>
                <a:gd name="T13" fmla="*/ 2 h 242"/>
                <a:gd name="T14" fmla="*/ 2 w 207"/>
                <a:gd name="T15" fmla="*/ 2 h 242"/>
                <a:gd name="T16" fmla="*/ 2 w 207"/>
                <a:gd name="T17" fmla="*/ 2 h 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242">
                  <a:moveTo>
                    <a:pt x="163" y="0"/>
                  </a:moveTo>
                  <a:cubicBezTo>
                    <a:pt x="169" y="22"/>
                    <a:pt x="185" y="26"/>
                    <a:pt x="205" y="32"/>
                  </a:cubicBezTo>
                  <a:cubicBezTo>
                    <a:pt x="207" y="45"/>
                    <a:pt x="182" y="47"/>
                    <a:pt x="173" y="50"/>
                  </a:cubicBezTo>
                  <a:cubicBezTo>
                    <a:pt x="159" y="69"/>
                    <a:pt x="182" y="37"/>
                    <a:pt x="149" y="101"/>
                  </a:cubicBezTo>
                  <a:cubicBezTo>
                    <a:pt x="144" y="112"/>
                    <a:pt x="130" y="131"/>
                    <a:pt x="130" y="131"/>
                  </a:cubicBezTo>
                  <a:cubicBezTo>
                    <a:pt x="122" y="157"/>
                    <a:pt x="106" y="199"/>
                    <a:pt x="80" y="212"/>
                  </a:cubicBezTo>
                  <a:cubicBezTo>
                    <a:pt x="69" y="218"/>
                    <a:pt x="55" y="218"/>
                    <a:pt x="43" y="221"/>
                  </a:cubicBezTo>
                  <a:cubicBezTo>
                    <a:pt x="0" y="242"/>
                    <a:pt x="13" y="239"/>
                    <a:pt x="19" y="207"/>
                  </a:cubicBezTo>
                  <a:cubicBezTo>
                    <a:pt x="20" y="184"/>
                    <a:pt x="20" y="159"/>
                    <a:pt x="20" y="137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59541" name="Group 27">
              <a:extLst>
                <a:ext uri="{FF2B5EF4-FFF2-40B4-BE49-F238E27FC236}">
                  <a16:creationId xmlns:a16="http://schemas.microsoft.com/office/drawing/2014/main" id="{FFED931E-AB6D-93E6-3024-A05DB90CAA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5" y="1925"/>
              <a:ext cx="289" cy="151"/>
              <a:chOff x="2735" y="1925"/>
              <a:chExt cx="289" cy="151"/>
            </a:xfrm>
          </p:grpSpPr>
          <p:sp>
            <p:nvSpPr>
              <p:cNvPr id="59542" name="Freeform 28">
                <a:extLst>
                  <a:ext uri="{FF2B5EF4-FFF2-40B4-BE49-F238E27FC236}">
                    <a16:creationId xmlns:a16="http://schemas.microsoft.com/office/drawing/2014/main" id="{E37A2705-03CC-D193-55BF-213639C36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1925"/>
                <a:ext cx="93" cy="139"/>
              </a:xfrm>
              <a:custGeom>
                <a:avLst/>
                <a:gdLst>
                  <a:gd name="T0" fmla="*/ 9 w 93"/>
                  <a:gd name="T1" fmla="*/ 0 h 139"/>
                  <a:gd name="T2" fmla="*/ 62 w 93"/>
                  <a:gd name="T3" fmla="*/ 61 h 139"/>
                  <a:gd name="T4" fmla="*/ 93 w 93"/>
                  <a:gd name="T5" fmla="*/ 139 h 13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3" h="139">
                    <a:moveTo>
                      <a:pt x="9" y="0"/>
                    </a:moveTo>
                    <a:cubicBezTo>
                      <a:pt x="13" y="67"/>
                      <a:pt x="0" y="53"/>
                      <a:pt x="62" y="61"/>
                    </a:cubicBezTo>
                    <a:cubicBezTo>
                      <a:pt x="64" y="80"/>
                      <a:pt x="61" y="139"/>
                      <a:pt x="93" y="139"/>
                    </a:cubicBezTo>
                  </a:path>
                </a:pathLst>
              </a:cu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43" name="Freeform 29">
                <a:extLst>
                  <a:ext uri="{FF2B5EF4-FFF2-40B4-BE49-F238E27FC236}">
                    <a16:creationId xmlns:a16="http://schemas.microsoft.com/office/drawing/2014/main" id="{E027F158-D164-8F10-F3BB-34BE5951E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1932"/>
                <a:ext cx="289" cy="72"/>
              </a:xfrm>
              <a:custGeom>
                <a:avLst/>
                <a:gdLst>
                  <a:gd name="T0" fmla="*/ 0 w 289"/>
                  <a:gd name="T1" fmla="*/ 51 h 72"/>
                  <a:gd name="T2" fmla="*/ 93 w 289"/>
                  <a:gd name="T3" fmla="*/ 51 h 72"/>
                  <a:gd name="T4" fmla="*/ 114 w 289"/>
                  <a:gd name="T5" fmla="*/ 26 h 72"/>
                  <a:gd name="T6" fmla="*/ 214 w 289"/>
                  <a:gd name="T7" fmla="*/ 30 h 72"/>
                  <a:gd name="T8" fmla="*/ 289 w 289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9" h="72">
                    <a:moveTo>
                      <a:pt x="0" y="51"/>
                    </a:moveTo>
                    <a:cubicBezTo>
                      <a:pt x="41" y="62"/>
                      <a:pt x="56" y="72"/>
                      <a:pt x="93" y="51"/>
                    </a:cubicBezTo>
                    <a:cubicBezTo>
                      <a:pt x="98" y="39"/>
                      <a:pt x="100" y="28"/>
                      <a:pt x="114" y="26"/>
                    </a:cubicBezTo>
                    <a:cubicBezTo>
                      <a:pt x="149" y="29"/>
                      <a:pt x="180" y="37"/>
                      <a:pt x="214" y="30"/>
                    </a:cubicBezTo>
                    <a:cubicBezTo>
                      <a:pt x="240" y="15"/>
                      <a:pt x="258" y="0"/>
                      <a:pt x="289" y="0"/>
                    </a:cubicBezTo>
                  </a:path>
                </a:pathLst>
              </a:cu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44" name="Freeform 30">
                <a:extLst>
                  <a:ext uri="{FF2B5EF4-FFF2-40B4-BE49-F238E27FC236}">
                    <a16:creationId xmlns:a16="http://schemas.microsoft.com/office/drawing/2014/main" id="{B008FA2D-A9C0-89C6-D591-2F8DA1268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2000"/>
                <a:ext cx="27" cy="23"/>
              </a:xfrm>
              <a:custGeom>
                <a:avLst/>
                <a:gdLst>
                  <a:gd name="T0" fmla="*/ 0 w 27"/>
                  <a:gd name="T1" fmla="*/ 5 h 23"/>
                  <a:gd name="T2" fmla="*/ 24 w 27"/>
                  <a:gd name="T3" fmla="*/ 23 h 23"/>
                  <a:gd name="T4" fmla="*/ 3 w 27"/>
                  <a:gd name="T5" fmla="*/ 14 h 23"/>
                  <a:gd name="T6" fmla="*/ 0 w 27"/>
                  <a:gd name="T7" fmla="*/ 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23">
                    <a:moveTo>
                      <a:pt x="0" y="5"/>
                    </a:moveTo>
                    <a:cubicBezTo>
                      <a:pt x="22" y="4"/>
                      <a:pt x="27" y="0"/>
                      <a:pt x="24" y="23"/>
                    </a:cubicBezTo>
                    <a:cubicBezTo>
                      <a:pt x="16" y="22"/>
                      <a:pt x="10" y="18"/>
                      <a:pt x="3" y="14"/>
                    </a:cubicBezTo>
                    <a:cubicBezTo>
                      <a:pt x="2" y="7"/>
                      <a:pt x="3" y="10"/>
                      <a:pt x="0" y="5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45" name="Freeform 31">
                <a:extLst>
                  <a:ext uri="{FF2B5EF4-FFF2-40B4-BE49-F238E27FC236}">
                    <a16:creationId xmlns:a16="http://schemas.microsoft.com/office/drawing/2014/main" id="{ECBDC130-7F3B-CA50-C6AD-FB106567F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" y="1971"/>
                <a:ext cx="33" cy="27"/>
              </a:xfrm>
              <a:custGeom>
                <a:avLst/>
                <a:gdLst>
                  <a:gd name="T0" fmla="*/ 11 w 33"/>
                  <a:gd name="T1" fmla="*/ 0 h 27"/>
                  <a:gd name="T2" fmla="*/ 11 w 33"/>
                  <a:gd name="T3" fmla="*/ 27 h 27"/>
                  <a:gd name="T4" fmla="*/ 0 w 33"/>
                  <a:gd name="T5" fmla="*/ 13 h 27"/>
                  <a:gd name="T6" fmla="*/ 11 w 3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" h="27">
                    <a:moveTo>
                      <a:pt x="11" y="0"/>
                    </a:moveTo>
                    <a:cubicBezTo>
                      <a:pt x="33" y="2"/>
                      <a:pt x="23" y="19"/>
                      <a:pt x="11" y="27"/>
                    </a:cubicBezTo>
                    <a:cubicBezTo>
                      <a:pt x="6" y="21"/>
                      <a:pt x="7" y="16"/>
                      <a:pt x="0" y="13"/>
                    </a:cubicBezTo>
                    <a:cubicBezTo>
                      <a:pt x="11" y="12"/>
                      <a:pt x="11" y="11"/>
                      <a:pt x="11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46" name="Freeform 32">
                <a:extLst>
                  <a:ext uri="{FF2B5EF4-FFF2-40B4-BE49-F238E27FC236}">
                    <a16:creationId xmlns:a16="http://schemas.microsoft.com/office/drawing/2014/main" id="{AAF73B21-2794-A60C-7868-98B1B336B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1970"/>
                <a:ext cx="35" cy="36"/>
              </a:xfrm>
              <a:custGeom>
                <a:avLst/>
                <a:gdLst>
                  <a:gd name="T0" fmla="*/ 6 w 35"/>
                  <a:gd name="T1" fmla="*/ 0 h 36"/>
                  <a:gd name="T2" fmla="*/ 23 w 35"/>
                  <a:gd name="T3" fmla="*/ 22 h 36"/>
                  <a:gd name="T4" fmla="*/ 35 w 35"/>
                  <a:gd name="T5" fmla="*/ 18 h 36"/>
                  <a:gd name="T6" fmla="*/ 20 w 35"/>
                  <a:gd name="T7" fmla="*/ 9 h 36"/>
                  <a:gd name="T8" fmla="*/ 6 w 35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" h="36">
                    <a:moveTo>
                      <a:pt x="6" y="0"/>
                    </a:moveTo>
                    <a:cubicBezTo>
                      <a:pt x="0" y="15"/>
                      <a:pt x="10" y="21"/>
                      <a:pt x="23" y="22"/>
                    </a:cubicBezTo>
                    <a:cubicBezTo>
                      <a:pt x="25" y="36"/>
                      <a:pt x="27" y="24"/>
                      <a:pt x="35" y="18"/>
                    </a:cubicBezTo>
                    <a:cubicBezTo>
                      <a:pt x="29" y="11"/>
                      <a:pt x="28" y="10"/>
                      <a:pt x="20" y="9"/>
                    </a:cubicBezTo>
                    <a:cubicBezTo>
                      <a:pt x="13" y="10"/>
                      <a:pt x="6" y="8"/>
                      <a:pt x="6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47" name="Freeform 33">
                <a:extLst>
                  <a:ext uri="{FF2B5EF4-FFF2-40B4-BE49-F238E27FC236}">
                    <a16:creationId xmlns:a16="http://schemas.microsoft.com/office/drawing/2014/main" id="{98FAEB6C-A527-D3CC-A484-07891DAB5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" y="1946"/>
                <a:ext cx="27" cy="23"/>
              </a:xfrm>
              <a:custGeom>
                <a:avLst/>
                <a:gdLst>
                  <a:gd name="T0" fmla="*/ 0 w 27"/>
                  <a:gd name="T1" fmla="*/ 5 h 23"/>
                  <a:gd name="T2" fmla="*/ 24 w 27"/>
                  <a:gd name="T3" fmla="*/ 23 h 23"/>
                  <a:gd name="T4" fmla="*/ 3 w 27"/>
                  <a:gd name="T5" fmla="*/ 14 h 23"/>
                  <a:gd name="T6" fmla="*/ 0 w 27"/>
                  <a:gd name="T7" fmla="*/ 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23">
                    <a:moveTo>
                      <a:pt x="0" y="5"/>
                    </a:moveTo>
                    <a:cubicBezTo>
                      <a:pt x="22" y="4"/>
                      <a:pt x="27" y="0"/>
                      <a:pt x="24" y="23"/>
                    </a:cubicBezTo>
                    <a:cubicBezTo>
                      <a:pt x="16" y="22"/>
                      <a:pt x="10" y="18"/>
                      <a:pt x="3" y="14"/>
                    </a:cubicBezTo>
                    <a:cubicBezTo>
                      <a:pt x="2" y="7"/>
                      <a:pt x="3" y="10"/>
                      <a:pt x="0" y="5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48" name="Freeform 34">
                <a:extLst>
                  <a:ext uri="{FF2B5EF4-FFF2-40B4-BE49-F238E27FC236}">
                    <a16:creationId xmlns:a16="http://schemas.microsoft.com/office/drawing/2014/main" id="{47D7E506-D13B-95BA-46EA-18701AD54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7" y="2051"/>
                <a:ext cx="55" cy="25"/>
              </a:xfrm>
              <a:custGeom>
                <a:avLst/>
                <a:gdLst>
                  <a:gd name="T0" fmla="*/ 15 w 55"/>
                  <a:gd name="T1" fmla="*/ 8 h 25"/>
                  <a:gd name="T2" fmla="*/ 27 w 55"/>
                  <a:gd name="T3" fmla="*/ 11 h 25"/>
                  <a:gd name="T4" fmla="*/ 55 w 55"/>
                  <a:gd name="T5" fmla="*/ 6 h 25"/>
                  <a:gd name="T6" fmla="*/ 45 w 55"/>
                  <a:gd name="T7" fmla="*/ 24 h 25"/>
                  <a:gd name="T8" fmla="*/ 15 w 55"/>
                  <a:gd name="T9" fmla="*/ 8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25">
                    <a:moveTo>
                      <a:pt x="15" y="8"/>
                    </a:moveTo>
                    <a:cubicBezTo>
                      <a:pt x="39" y="0"/>
                      <a:pt x="0" y="11"/>
                      <a:pt x="27" y="11"/>
                    </a:cubicBezTo>
                    <a:cubicBezTo>
                      <a:pt x="36" y="11"/>
                      <a:pt x="46" y="8"/>
                      <a:pt x="55" y="6"/>
                    </a:cubicBezTo>
                    <a:cubicBezTo>
                      <a:pt x="51" y="12"/>
                      <a:pt x="49" y="18"/>
                      <a:pt x="45" y="24"/>
                    </a:cubicBezTo>
                    <a:cubicBezTo>
                      <a:pt x="10" y="22"/>
                      <a:pt x="30" y="25"/>
                      <a:pt x="15" y="8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49" name="Freeform 35">
                <a:extLst>
                  <a:ext uri="{FF2B5EF4-FFF2-40B4-BE49-F238E27FC236}">
                    <a16:creationId xmlns:a16="http://schemas.microsoft.com/office/drawing/2014/main" id="{6C08D8D4-4E77-FDD6-7046-2D84E1C1D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1955"/>
                <a:ext cx="33" cy="27"/>
              </a:xfrm>
              <a:custGeom>
                <a:avLst/>
                <a:gdLst>
                  <a:gd name="T0" fmla="*/ 11 w 33"/>
                  <a:gd name="T1" fmla="*/ 0 h 27"/>
                  <a:gd name="T2" fmla="*/ 11 w 33"/>
                  <a:gd name="T3" fmla="*/ 27 h 27"/>
                  <a:gd name="T4" fmla="*/ 0 w 33"/>
                  <a:gd name="T5" fmla="*/ 13 h 27"/>
                  <a:gd name="T6" fmla="*/ 11 w 3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" h="27">
                    <a:moveTo>
                      <a:pt x="11" y="0"/>
                    </a:moveTo>
                    <a:cubicBezTo>
                      <a:pt x="33" y="2"/>
                      <a:pt x="23" y="19"/>
                      <a:pt x="11" y="27"/>
                    </a:cubicBezTo>
                    <a:cubicBezTo>
                      <a:pt x="6" y="21"/>
                      <a:pt x="7" y="16"/>
                      <a:pt x="0" y="13"/>
                    </a:cubicBezTo>
                    <a:cubicBezTo>
                      <a:pt x="11" y="12"/>
                      <a:pt x="11" y="11"/>
                      <a:pt x="11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59405" name="Group 36">
            <a:extLst>
              <a:ext uri="{FF2B5EF4-FFF2-40B4-BE49-F238E27FC236}">
                <a16:creationId xmlns:a16="http://schemas.microsoft.com/office/drawing/2014/main" id="{498FD5A9-1964-6627-39C2-20ECD6DD8FF1}"/>
              </a:ext>
            </a:extLst>
          </p:cNvPr>
          <p:cNvGrpSpPr>
            <a:grpSpLocks/>
          </p:cNvGrpSpPr>
          <p:nvPr/>
        </p:nvGrpSpPr>
        <p:grpSpPr bwMode="auto">
          <a:xfrm>
            <a:off x="6081713" y="2562225"/>
            <a:ext cx="355600" cy="227013"/>
            <a:chOff x="2858" y="2115"/>
            <a:chExt cx="240" cy="153"/>
          </a:xfrm>
        </p:grpSpPr>
        <p:sp>
          <p:nvSpPr>
            <p:cNvPr id="59532" name="Freeform 37">
              <a:extLst>
                <a:ext uri="{FF2B5EF4-FFF2-40B4-BE49-F238E27FC236}">
                  <a16:creationId xmlns:a16="http://schemas.microsoft.com/office/drawing/2014/main" id="{FF9846AE-00A6-7598-F3AB-049B14B97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" y="2132"/>
              <a:ext cx="37" cy="123"/>
            </a:xfrm>
            <a:custGeom>
              <a:avLst/>
              <a:gdLst>
                <a:gd name="T0" fmla="*/ 0 w 37"/>
                <a:gd name="T1" fmla="*/ 0 h 123"/>
                <a:gd name="T2" fmla="*/ 30 w 37"/>
                <a:gd name="T3" fmla="*/ 30 h 123"/>
                <a:gd name="T4" fmla="*/ 25 w 37"/>
                <a:gd name="T5" fmla="*/ 69 h 123"/>
                <a:gd name="T6" fmla="*/ 30 w 37"/>
                <a:gd name="T7" fmla="*/ 100 h 123"/>
                <a:gd name="T8" fmla="*/ 37 w 37"/>
                <a:gd name="T9" fmla="*/ 123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123">
                  <a:moveTo>
                    <a:pt x="0" y="0"/>
                  </a:moveTo>
                  <a:cubicBezTo>
                    <a:pt x="5" y="14"/>
                    <a:pt x="17" y="24"/>
                    <a:pt x="30" y="30"/>
                  </a:cubicBezTo>
                  <a:cubicBezTo>
                    <a:pt x="37" y="45"/>
                    <a:pt x="30" y="56"/>
                    <a:pt x="25" y="69"/>
                  </a:cubicBezTo>
                  <a:cubicBezTo>
                    <a:pt x="23" y="81"/>
                    <a:pt x="25" y="90"/>
                    <a:pt x="30" y="100"/>
                  </a:cubicBezTo>
                  <a:cubicBezTo>
                    <a:pt x="32" y="109"/>
                    <a:pt x="37" y="113"/>
                    <a:pt x="37" y="123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33" name="Freeform 38">
              <a:extLst>
                <a:ext uri="{FF2B5EF4-FFF2-40B4-BE49-F238E27FC236}">
                  <a16:creationId xmlns:a16="http://schemas.microsoft.com/office/drawing/2014/main" id="{C5115B45-6977-608A-7182-6E0C09140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" y="2150"/>
              <a:ext cx="172" cy="118"/>
            </a:xfrm>
            <a:custGeom>
              <a:avLst/>
              <a:gdLst>
                <a:gd name="T0" fmla="*/ 0 w 172"/>
                <a:gd name="T1" fmla="*/ 118 h 118"/>
                <a:gd name="T2" fmla="*/ 73 w 172"/>
                <a:gd name="T3" fmla="*/ 78 h 118"/>
                <a:gd name="T4" fmla="*/ 115 w 172"/>
                <a:gd name="T5" fmla="*/ 69 h 118"/>
                <a:gd name="T6" fmla="*/ 135 w 172"/>
                <a:gd name="T7" fmla="*/ 54 h 118"/>
                <a:gd name="T8" fmla="*/ 144 w 172"/>
                <a:gd name="T9" fmla="*/ 36 h 118"/>
                <a:gd name="T10" fmla="*/ 172 w 172"/>
                <a:gd name="T11" fmla="*/ 0 h 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" h="118">
                  <a:moveTo>
                    <a:pt x="0" y="118"/>
                  </a:moveTo>
                  <a:cubicBezTo>
                    <a:pt x="12" y="91"/>
                    <a:pt x="45" y="81"/>
                    <a:pt x="73" y="78"/>
                  </a:cubicBezTo>
                  <a:cubicBezTo>
                    <a:pt x="87" y="73"/>
                    <a:pt x="101" y="71"/>
                    <a:pt x="115" y="69"/>
                  </a:cubicBezTo>
                  <a:cubicBezTo>
                    <a:pt x="122" y="65"/>
                    <a:pt x="130" y="61"/>
                    <a:pt x="135" y="54"/>
                  </a:cubicBezTo>
                  <a:cubicBezTo>
                    <a:pt x="139" y="48"/>
                    <a:pt x="144" y="36"/>
                    <a:pt x="144" y="36"/>
                  </a:cubicBezTo>
                  <a:cubicBezTo>
                    <a:pt x="148" y="17"/>
                    <a:pt x="148" y="0"/>
                    <a:pt x="172" y="0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34" name="Freeform 39">
              <a:extLst>
                <a:ext uri="{FF2B5EF4-FFF2-40B4-BE49-F238E27FC236}">
                  <a16:creationId xmlns:a16="http://schemas.microsoft.com/office/drawing/2014/main" id="{8B798BE1-F597-2D7E-09A4-04F565778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2115"/>
              <a:ext cx="240" cy="135"/>
            </a:xfrm>
            <a:custGeom>
              <a:avLst/>
              <a:gdLst>
                <a:gd name="T0" fmla="*/ 0 w 240"/>
                <a:gd name="T1" fmla="*/ 78 h 135"/>
                <a:gd name="T2" fmla="*/ 60 w 240"/>
                <a:gd name="T3" fmla="*/ 60 h 135"/>
                <a:gd name="T4" fmla="*/ 94 w 240"/>
                <a:gd name="T5" fmla="*/ 33 h 135"/>
                <a:gd name="T6" fmla="*/ 141 w 240"/>
                <a:gd name="T7" fmla="*/ 0 h 135"/>
                <a:gd name="T8" fmla="*/ 150 w 240"/>
                <a:gd name="T9" fmla="*/ 56 h 135"/>
                <a:gd name="T10" fmla="*/ 171 w 240"/>
                <a:gd name="T11" fmla="*/ 65 h 135"/>
                <a:gd name="T12" fmla="*/ 219 w 240"/>
                <a:gd name="T13" fmla="*/ 77 h 135"/>
                <a:gd name="T14" fmla="*/ 231 w 240"/>
                <a:gd name="T15" fmla="*/ 102 h 135"/>
                <a:gd name="T16" fmla="*/ 237 w 240"/>
                <a:gd name="T17" fmla="*/ 125 h 135"/>
                <a:gd name="T18" fmla="*/ 240 w 240"/>
                <a:gd name="T19" fmla="*/ 135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0" h="135">
                  <a:moveTo>
                    <a:pt x="0" y="78"/>
                  </a:moveTo>
                  <a:cubicBezTo>
                    <a:pt x="27" y="62"/>
                    <a:pt x="26" y="62"/>
                    <a:pt x="60" y="60"/>
                  </a:cubicBezTo>
                  <a:cubicBezTo>
                    <a:pt x="78" y="57"/>
                    <a:pt x="82" y="45"/>
                    <a:pt x="94" y="33"/>
                  </a:cubicBezTo>
                  <a:cubicBezTo>
                    <a:pt x="106" y="21"/>
                    <a:pt x="125" y="5"/>
                    <a:pt x="141" y="0"/>
                  </a:cubicBezTo>
                  <a:cubicBezTo>
                    <a:pt x="159" y="6"/>
                    <a:pt x="149" y="49"/>
                    <a:pt x="150" y="56"/>
                  </a:cubicBezTo>
                  <a:cubicBezTo>
                    <a:pt x="151" y="64"/>
                    <a:pt x="166" y="64"/>
                    <a:pt x="171" y="65"/>
                  </a:cubicBezTo>
                  <a:cubicBezTo>
                    <a:pt x="187" y="69"/>
                    <a:pt x="219" y="77"/>
                    <a:pt x="219" y="77"/>
                  </a:cubicBezTo>
                  <a:cubicBezTo>
                    <a:pt x="227" y="85"/>
                    <a:pt x="226" y="93"/>
                    <a:pt x="231" y="102"/>
                  </a:cubicBezTo>
                  <a:cubicBezTo>
                    <a:pt x="232" y="110"/>
                    <a:pt x="237" y="125"/>
                    <a:pt x="237" y="125"/>
                  </a:cubicBezTo>
                  <a:cubicBezTo>
                    <a:pt x="238" y="133"/>
                    <a:pt x="237" y="130"/>
                    <a:pt x="240" y="135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35" name="Freeform 40">
              <a:extLst>
                <a:ext uri="{FF2B5EF4-FFF2-40B4-BE49-F238E27FC236}">
                  <a16:creationId xmlns:a16="http://schemas.microsoft.com/office/drawing/2014/main" id="{484C0BCA-0BB8-BB83-50BD-ABD8CABA1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" y="2229"/>
              <a:ext cx="35" cy="36"/>
            </a:xfrm>
            <a:custGeom>
              <a:avLst/>
              <a:gdLst>
                <a:gd name="T0" fmla="*/ 6 w 35"/>
                <a:gd name="T1" fmla="*/ 0 h 36"/>
                <a:gd name="T2" fmla="*/ 23 w 35"/>
                <a:gd name="T3" fmla="*/ 22 h 36"/>
                <a:gd name="T4" fmla="*/ 35 w 35"/>
                <a:gd name="T5" fmla="*/ 18 h 36"/>
                <a:gd name="T6" fmla="*/ 20 w 35"/>
                <a:gd name="T7" fmla="*/ 9 h 36"/>
                <a:gd name="T8" fmla="*/ 6 w 3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36">
                  <a:moveTo>
                    <a:pt x="6" y="0"/>
                  </a:moveTo>
                  <a:cubicBezTo>
                    <a:pt x="0" y="15"/>
                    <a:pt x="10" y="21"/>
                    <a:pt x="23" y="22"/>
                  </a:cubicBezTo>
                  <a:cubicBezTo>
                    <a:pt x="25" y="36"/>
                    <a:pt x="27" y="24"/>
                    <a:pt x="35" y="18"/>
                  </a:cubicBezTo>
                  <a:cubicBezTo>
                    <a:pt x="29" y="11"/>
                    <a:pt x="28" y="10"/>
                    <a:pt x="20" y="9"/>
                  </a:cubicBezTo>
                  <a:cubicBezTo>
                    <a:pt x="13" y="10"/>
                    <a:pt x="6" y="8"/>
                    <a:pt x="6" y="0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36" name="Freeform 41">
              <a:extLst>
                <a:ext uri="{FF2B5EF4-FFF2-40B4-BE49-F238E27FC236}">
                  <a16:creationId xmlns:a16="http://schemas.microsoft.com/office/drawing/2014/main" id="{BFC11AD0-BA23-1DC8-A7ED-048D3E0CA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" y="2175"/>
              <a:ext cx="26" cy="34"/>
            </a:xfrm>
            <a:custGeom>
              <a:avLst/>
              <a:gdLst>
                <a:gd name="T0" fmla="*/ 2 w 26"/>
                <a:gd name="T1" fmla="*/ 16 h 34"/>
                <a:gd name="T2" fmla="*/ 25 w 26"/>
                <a:gd name="T3" fmla="*/ 0 h 34"/>
                <a:gd name="T4" fmla="*/ 23 w 26"/>
                <a:gd name="T5" fmla="*/ 31 h 34"/>
                <a:gd name="T6" fmla="*/ 10 w 26"/>
                <a:gd name="T7" fmla="*/ 22 h 34"/>
                <a:gd name="T8" fmla="*/ 2 w 26"/>
                <a:gd name="T9" fmla="*/ 16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34">
                  <a:moveTo>
                    <a:pt x="2" y="16"/>
                  </a:moveTo>
                  <a:cubicBezTo>
                    <a:pt x="9" y="9"/>
                    <a:pt x="15" y="2"/>
                    <a:pt x="25" y="0"/>
                  </a:cubicBezTo>
                  <a:cubicBezTo>
                    <a:pt x="22" y="17"/>
                    <a:pt x="26" y="15"/>
                    <a:pt x="23" y="31"/>
                  </a:cubicBezTo>
                  <a:cubicBezTo>
                    <a:pt x="0" y="29"/>
                    <a:pt x="17" y="34"/>
                    <a:pt x="10" y="22"/>
                  </a:cubicBezTo>
                  <a:cubicBezTo>
                    <a:pt x="8" y="19"/>
                    <a:pt x="4" y="18"/>
                    <a:pt x="2" y="16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37" name="Freeform 42">
              <a:extLst>
                <a:ext uri="{FF2B5EF4-FFF2-40B4-BE49-F238E27FC236}">
                  <a16:creationId xmlns:a16="http://schemas.microsoft.com/office/drawing/2014/main" id="{4A6EFDED-AA93-0AEB-FC04-3B715FD24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2166"/>
              <a:ext cx="55" cy="25"/>
            </a:xfrm>
            <a:custGeom>
              <a:avLst/>
              <a:gdLst>
                <a:gd name="T0" fmla="*/ 15 w 55"/>
                <a:gd name="T1" fmla="*/ 8 h 25"/>
                <a:gd name="T2" fmla="*/ 27 w 55"/>
                <a:gd name="T3" fmla="*/ 11 h 25"/>
                <a:gd name="T4" fmla="*/ 55 w 55"/>
                <a:gd name="T5" fmla="*/ 6 h 25"/>
                <a:gd name="T6" fmla="*/ 45 w 55"/>
                <a:gd name="T7" fmla="*/ 24 h 25"/>
                <a:gd name="T8" fmla="*/ 15 w 55"/>
                <a:gd name="T9" fmla="*/ 8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25">
                  <a:moveTo>
                    <a:pt x="15" y="8"/>
                  </a:moveTo>
                  <a:cubicBezTo>
                    <a:pt x="39" y="0"/>
                    <a:pt x="0" y="11"/>
                    <a:pt x="27" y="11"/>
                  </a:cubicBezTo>
                  <a:cubicBezTo>
                    <a:pt x="36" y="11"/>
                    <a:pt x="46" y="8"/>
                    <a:pt x="55" y="6"/>
                  </a:cubicBezTo>
                  <a:cubicBezTo>
                    <a:pt x="51" y="12"/>
                    <a:pt x="49" y="18"/>
                    <a:pt x="45" y="24"/>
                  </a:cubicBezTo>
                  <a:cubicBezTo>
                    <a:pt x="10" y="22"/>
                    <a:pt x="30" y="25"/>
                    <a:pt x="15" y="8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38" name="Freeform 43">
              <a:extLst>
                <a:ext uri="{FF2B5EF4-FFF2-40B4-BE49-F238E27FC236}">
                  <a16:creationId xmlns:a16="http://schemas.microsoft.com/office/drawing/2014/main" id="{3C05567A-452F-8F97-4AC1-508AD83BF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" y="2166"/>
              <a:ext cx="41" cy="25"/>
            </a:xfrm>
            <a:custGeom>
              <a:avLst/>
              <a:gdLst>
                <a:gd name="T0" fmla="*/ 20 w 41"/>
                <a:gd name="T1" fmla="*/ 1 h 25"/>
                <a:gd name="T2" fmla="*/ 32 w 41"/>
                <a:gd name="T3" fmla="*/ 3 h 25"/>
                <a:gd name="T4" fmla="*/ 26 w 41"/>
                <a:gd name="T5" fmla="*/ 16 h 25"/>
                <a:gd name="T6" fmla="*/ 5 w 41"/>
                <a:gd name="T7" fmla="*/ 24 h 25"/>
                <a:gd name="T8" fmla="*/ 19 w 41"/>
                <a:gd name="T9" fmla="*/ 9 h 25"/>
                <a:gd name="T10" fmla="*/ 14 w 41"/>
                <a:gd name="T11" fmla="*/ 12 h 25"/>
                <a:gd name="T12" fmla="*/ 23 w 41"/>
                <a:gd name="T13" fmla="*/ 9 h 25"/>
                <a:gd name="T14" fmla="*/ 20 w 41"/>
                <a:gd name="T15" fmla="*/ 1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25">
                  <a:moveTo>
                    <a:pt x="20" y="1"/>
                  </a:moveTo>
                  <a:cubicBezTo>
                    <a:pt x="24" y="2"/>
                    <a:pt x="29" y="0"/>
                    <a:pt x="32" y="3"/>
                  </a:cubicBezTo>
                  <a:cubicBezTo>
                    <a:pt x="41" y="15"/>
                    <a:pt x="31" y="15"/>
                    <a:pt x="26" y="16"/>
                  </a:cubicBezTo>
                  <a:cubicBezTo>
                    <a:pt x="24" y="25"/>
                    <a:pt x="14" y="23"/>
                    <a:pt x="5" y="24"/>
                  </a:cubicBezTo>
                  <a:cubicBezTo>
                    <a:pt x="2" y="8"/>
                    <a:pt x="0" y="5"/>
                    <a:pt x="19" y="9"/>
                  </a:cubicBezTo>
                  <a:cubicBezTo>
                    <a:pt x="17" y="10"/>
                    <a:pt x="12" y="12"/>
                    <a:pt x="14" y="12"/>
                  </a:cubicBezTo>
                  <a:cubicBezTo>
                    <a:pt x="17" y="12"/>
                    <a:pt x="21" y="12"/>
                    <a:pt x="23" y="9"/>
                  </a:cubicBezTo>
                  <a:cubicBezTo>
                    <a:pt x="24" y="6"/>
                    <a:pt x="21" y="4"/>
                    <a:pt x="20" y="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39" name="Freeform 44">
              <a:extLst>
                <a:ext uri="{FF2B5EF4-FFF2-40B4-BE49-F238E27FC236}">
                  <a16:creationId xmlns:a16="http://schemas.microsoft.com/office/drawing/2014/main" id="{C08B514D-87EE-C77C-A3CF-AECD6341E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" y="2118"/>
              <a:ext cx="27" cy="26"/>
            </a:xfrm>
            <a:custGeom>
              <a:avLst/>
              <a:gdLst>
                <a:gd name="T0" fmla="*/ 13 w 27"/>
                <a:gd name="T1" fmla="*/ 2 h 26"/>
                <a:gd name="T2" fmla="*/ 19 w 27"/>
                <a:gd name="T3" fmla="*/ 11 h 26"/>
                <a:gd name="T4" fmla="*/ 24 w 27"/>
                <a:gd name="T5" fmla="*/ 26 h 26"/>
                <a:gd name="T6" fmla="*/ 3 w 27"/>
                <a:gd name="T7" fmla="*/ 14 h 26"/>
                <a:gd name="T8" fmla="*/ 12 w 27"/>
                <a:gd name="T9" fmla="*/ 5 h 26"/>
                <a:gd name="T10" fmla="*/ 13 w 27"/>
                <a:gd name="T11" fmla="*/ 2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26">
                  <a:moveTo>
                    <a:pt x="13" y="2"/>
                  </a:moveTo>
                  <a:cubicBezTo>
                    <a:pt x="20" y="1"/>
                    <a:pt x="22" y="5"/>
                    <a:pt x="19" y="11"/>
                  </a:cubicBezTo>
                  <a:cubicBezTo>
                    <a:pt x="27" y="14"/>
                    <a:pt x="25" y="18"/>
                    <a:pt x="24" y="26"/>
                  </a:cubicBezTo>
                  <a:cubicBezTo>
                    <a:pt x="12" y="25"/>
                    <a:pt x="10" y="23"/>
                    <a:pt x="3" y="14"/>
                  </a:cubicBezTo>
                  <a:cubicBezTo>
                    <a:pt x="0" y="5"/>
                    <a:pt x="4" y="8"/>
                    <a:pt x="12" y="5"/>
                  </a:cubicBezTo>
                  <a:cubicBezTo>
                    <a:pt x="15" y="0"/>
                    <a:pt x="16" y="0"/>
                    <a:pt x="13" y="2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9406" name="Group 45">
            <a:extLst>
              <a:ext uri="{FF2B5EF4-FFF2-40B4-BE49-F238E27FC236}">
                <a16:creationId xmlns:a16="http://schemas.microsoft.com/office/drawing/2014/main" id="{CDA5B69E-7ABA-50AC-0BF2-D7777748A917}"/>
              </a:ext>
            </a:extLst>
          </p:cNvPr>
          <p:cNvGrpSpPr>
            <a:grpSpLocks/>
          </p:cNvGrpSpPr>
          <p:nvPr/>
        </p:nvGrpSpPr>
        <p:grpSpPr bwMode="auto">
          <a:xfrm>
            <a:off x="4968875" y="1974850"/>
            <a:ext cx="466725" cy="279400"/>
            <a:chOff x="3207" y="1938"/>
            <a:chExt cx="315" cy="188"/>
          </a:xfrm>
        </p:grpSpPr>
        <p:sp>
          <p:nvSpPr>
            <p:cNvPr id="59522" name="Freeform 46">
              <a:extLst>
                <a:ext uri="{FF2B5EF4-FFF2-40B4-BE49-F238E27FC236}">
                  <a16:creationId xmlns:a16="http://schemas.microsoft.com/office/drawing/2014/main" id="{E2C1EEA7-E388-ED65-1BA4-2A831F52F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" y="1966"/>
              <a:ext cx="90" cy="160"/>
            </a:xfrm>
            <a:custGeom>
              <a:avLst/>
              <a:gdLst>
                <a:gd name="T0" fmla="*/ 13 w 90"/>
                <a:gd name="T1" fmla="*/ 16 h 160"/>
                <a:gd name="T2" fmla="*/ 24 w 90"/>
                <a:gd name="T3" fmla="*/ 37 h 160"/>
                <a:gd name="T4" fmla="*/ 66 w 90"/>
                <a:gd name="T5" fmla="*/ 61 h 160"/>
                <a:gd name="T6" fmla="*/ 60 w 90"/>
                <a:gd name="T7" fmla="*/ 125 h 160"/>
                <a:gd name="T8" fmla="*/ 90 w 90"/>
                <a:gd name="T9" fmla="*/ 140 h 160"/>
                <a:gd name="T10" fmla="*/ 88 w 90"/>
                <a:gd name="T11" fmla="*/ 16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160">
                  <a:moveTo>
                    <a:pt x="13" y="16"/>
                  </a:moveTo>
                  <a:cubicBezTo>
                    <a:pt x="30" y="36"/>
                    <a:pt x="0" y="0"/>
                    <a:pt x="24" y="37"/>
                  </a:cubicBezTo>
                  <a:cubicBezTo>
                    <a:pt x="28" y="44"/>
                    <a:pt x="63" y="59"/>
                    <a:pt x="66" y="61"/>
                  </a:cubicBezTo>
                  <a:cubicBezTo>
                    <a:pt x="63" y="78"/>
                    <a:pt x="55" y="106"/>
                    <a:pt x="60" y="125"/>
                  </a:cubicBezTo>
                  <a:cubicBezTo>
                    <a:pt x="63" y="136"/>
                    <a:pt x="90" y="140"/>
                    <a:pt x="90" y="140"/>
                  </a:cubicBezTo>
                  <a:cubicBezTo>
                    <a:pt x="88" y="157"/>
                    <a:pt x="88" y="150"/>
                    <a:pt x="88" y="160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23" name="Freeform 47">
              <a:extLst>
                <a:ext uri="{FF2B5EF4-FFF2-40B4-BE49-F238E27FC236}">
                  <a16:creationId xmlns:a16="http://schemas.microsoft.com/office/drawing/2014/main" id="{AD9E013A-A14F-C162-511A-4315215FB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971"/>
              <a:ext cx="315" cy="60"/>
            </a:xfrm>
            <a:custGeom>
              <a:avLst/>
              <a:gdLst>
                <a:gd name="T0" fmla="*/ 0 w 315"/>
                <a:gd name="T1" fmla="*/ 56 h 60"/>
                <a:gd name="T2" fmla="*/ 96 w 315"/>
                <a:gd name="T3" fmla="*/ 50 h 60"/>
                <a:gd name="T4" fmla="*/ 143 w 315"/>
                <a:gd name="T5" fmla="*/ 11 h 60"/>
                <a:gd name="T6" fmla="*/ 212 w 315"/>
                <a:gd name="T7" fmla="*/ 11 h 60"/>
                <a:gd name="T8" fmla="*/ 248 w 315"/>
                <a:gd name="T9" fmla="*/ 24 h 60"/>
                <a:gd name="T10" fmla="*/ 315 w 315"/>
                <a:gd name="T11" fmla="*/ 11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5" h="60">
                  <a:moveTo>
                    <a:pt x="0" y="56"/>
                  </a:moveTo>
                  <a:cubicBezTo>
                    <a:pt x="32" y="54"/>
                    <a:pt x="65" y="60"/>
                    <a:pt x="96" y="50"/>
                  </a:cubicBezTo>
                  <a:cubicBezTo>
                    <a:pt x="144" y="35"/>
                    <a:pt x="115" y="17"/>
                    <a:pt x="143" y="11"/>
                  </a:cubicBezTo>
                  <a:cubicBezTo>
                    <a:pt x="164" y="0"/>
                    <a:pt x="190" y="4"/>
                    <a:pt x="212" y="11"/>
                  </a:cubicBezTo>
                  <a:cubicBezTo>
                    <a:pt x="223" y="22"/>
                    <a:pt x="233" y="23"/>
                    <a:pt x="248" y="24"/>
                  </a:cubicBezTo>
                  <a:cubicBezTo>
                    <a:pt x="271" y="22"/>
                    <a:pt x="315" y="34"/>
                    <a:pt x="315" y="11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24" name="Freeform 48">
              <a:extLst>
                <a:ext uri="{FF2B5EF4-FFF2-40B4-BE49-F238E27FC236}">
                  <a16:creationId xmlns:a16="http://schemas.microsoft.com/office/drawing/2014/main" id="{6F1841A6-43FA-6F65-8AB7-848EAAFF3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" y="1943"/>
              <a:ext cx="104" cy="181"/>
            </a:xfrm>
            <a:custGeom>
              <a:avLst/>
              <a:gdLst>
                <a:gd name="T0" fmla="*/ 0 w 104"/>
                <a:gd name="T1" fmla="*/ 0 h 181"/>
                <a:gd name="T2" fmla="*/ 50 w 104"/>
                <a:gd name="T3" fmla="*/ 34 h 181"/>
                <a:gd name="T4" fmla="*/ 75 w 104"/>
                <a:gd name="T5" fmla="*/ 45 h 181"/>
                <a:gd name="T6" fmla="*/ 89 w 104"/>
                <a:gd name="T7" fmla="*/ 90 h 181"/>
                <a:gd name="T8" fmla="*/ 99 w 104"/>
                <a:gd name="T9" fmla="*/ 129 h 181"/>
                <a:gd name="T10" fmla="*/ 104 w 104"/>
                <a:gd name="T11" fmla="*/ 181 h 1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4" h="181">
                  <a:moveTo>
                    <a:pt x="0" y="0"/>
                  </a:moveTo>
                  <a:cubicBezTo>
                    <a:pt x="9" y="41"/>
                    <a:pt x="8" y="32"/>
                    <a:pt x="50" y="34"/>
                  </a:cubicBezTo>
                  <a:cubicBezTo>
                    <a:pt x="70" y="36"/>
                    <a:pt x="68" y="33"/>
                    <a:pt x="75" y="45"/>
                  </a:cubicBezTo>
                  <a:cubicBezTo>
                    <a:pt x="78" y="78"/>
                    <a:pt x="82" y="67"/>
                    <a:pt x="89" y="90"/>
                  </a:cubicBezTo>
                  <a:cubicBezTo>
                    <a:pt x="93" y="103"/>
                    <a:pt x="99" y="129"/>
                    <a:pt x="99" y="129"/>
                  </a:cubicBezTo>
                  <a:cubicBezTo>
                    <a:pt x="100" y="146"/>
                    <a:pt x="104" y="164"/>
                    <a:pt x="104" y="181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25" name="Freeform 49">
              <a:extLst>
                <a:ext uri="{FF2B5EF4-FFF2-40B4-BE49-F238E27FC236}">
                  <a16:creationId xmlns:a16="http://schemas.microsoft.com/office/drawing/2014/main" id="{C80188E1-FD91-D526-070A-A8ABC30BF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" y="1938"/>
              <a:ext cx="105" cy="126"/>
            </a:xfrm>
            <a:custGeom>
              <a:avLst/>
              <a:gdLst>
                <a:gd name="T0" fmla="*/ 0 w 105"/>
                <a:gd name="T1" fmla="*/ 126 h 126"/>
                <a:gd name="T2" fmla="*/ 30 w 105"/>
                <a:gd name="T3" fmla="*/ 81 h 126"/>
                <a:gd name="T4" fmla="*/ 56 w 105"/>
                <a:gd name="T5" fmla="*/ 65 h 126"/>
                <a:gd name="T6" fmla="*/ 102 w 105"/>
                <a:gd name="T7" fmla="*/ 8 h 126"/>
                <a:gd name="T8" fmla="*/ 105 w 105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126">
                  <a:moveTo>
                    <a:pt x="0" y="126"/>
                  </a:moveTo>
                  <a:cubicBezTo>
                    <a:pt x="8" y="103"/>
                    <a:pt x="3" y="86"/>
                    <a:pt x="30" y="81"/>
                  </a:cubicBezTo>
                  <a:cubicBezTo>
                    <a:pt x="40" y="74"/>
                    <a:pt x="48" y="75"/>
                    <a:pt x="56" y="65"/>
                  </a:cubicBezTo>
                  <a:cubicBezTo>
                    <a:pt x="62" y="49"/>
                    <a:pt x="87" y="16"/>
                    <a:pt x="102" y="8"/>
                  </a:cubicBezTo>
                  <a:cubicBezTo>
                    <a:pt x="105" y="1"/>
                    <a:pt x="105" y="4"/>
                    <a:pt x="105" y="0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26" name="Freeform 50">
              <a:extLst>
                <a:ext uri="{FF2B5EF4-FFF2-40B4-BE49-F238E27FC236}">
                  <a16:creationId xmlns:a16="http://schemas.microsoft.com/office/drawing/2014/main" id="{318F2EB2-F41C-6DFF-8B1C-0345DE1BD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5" y="1973"/>
              <a:ext cx="26" cy="35"/>
            </a:xfrm>
            <a:custGeom>
              <a:avLst/>
              <a:gdLst>
                <a:gd name="T0" fmla="*/ 11 w 26"/>
                <a:gd name="T1" fmla="*/ 0 h 35"/>
                <a:gd name="T2" fmla="*/ 7 w 26"/>
                <a:gd name="T3" fmla="*/ 22 h 35"/>
                <a:gd name="T4" fmla="*/ 23 w 26"/>
                <a:gd name="T5" fmla="*/ 30 h 35"/>
                <a:gd name="T6" fmla="*/ 19 w 26"/>
                <a:gd name="T7" fmla="*/ 16 h 35"/>
                <a:gd name="T8" fmla="*/ 11 w 26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35">
                  <a:moveTo>
                    <a:pt x="11" y="0"/>
                  </a:moveTo>
                  <a:cubicBezTo>
                    <a:pt x="0" y="7"/>
                    <a:pt x="2" y="11"/>
                    <a:pt x="7" y="22"/>
                  </a:cubicBezTo>
                  <a:cubicBezTo>
                    <a:pt x="8" y="35"/>
                    <a:pt x="11" y="34"/>
                    <a:pt x="23" y="30"/>
                  </a:cubicBezTo>
                  <a:cubicBezTo>
                    <a:pt x="26" y="24"/>
                    <a:pt x="26" y="19"/>
                    <a:pt x="19" y="16"/>
                  </a:cubicBezTo>
                  <a:cubicBezTo>
                    <a:pt x="15" y="4"/>
                    <a:pt x="18" y="10"/>
                    <a:pt x="11" y="0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27" name="Freeform 51">
              <a:extLst>
                <a:ext uri="{FF2B5EF4-FFF2-40B4-BE49-F238E27FC236}">
                  <a16:creationId xmlns:a16="http://schemas.microsoft.com/office/drawing/2014/main" id="{8D427401-C220-219B-AC60-822180B84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1" y="1974"/>
              <a:ext cx="35" cy="36"/>
            </a:xfrm>
            <a:custGeom>
              <a:avLst/>
              <a:gdLst>
                <a:gd name="T0" fmla="*/ 6 w 35"/>
                <a:gd name="T1" fmla="*/ 0 h 36"/>
                <a:gd name="T2" fmla="*/ 23 w 35"/>
                <a:gd name="T3" fmla="*/ 22 h 36"/>
                <a:gd name="T4" fmla="*/ 35 w 35"/>
                <a:gd name="T5" fmla="*/ 18 h 36"/>
                <a:gd name="T6" fmla="*/ 20 w 35"/>
                <a:gd name="T7" fmla="*/ 9 h 36"/>
                <a:gd name="T8" fmla="*/ 6 w 3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36">
                  <a:moveTo>
                    <a:pt x="6" y="0"/>
                  </a:moveTo>
                  <a:cubicBezTo>
                    <a:pt x="0" y="15"/>
                    <a:pt x="10" y="21"/>
                    <a:pt x="23" y="22"/>
                  </a:cubicBezTo>
                  <a:cubicBezTo>
                    <a:pt x="25" y="36"/>
                    <a:pt x="27" y="24"/>
                    <a:pt x="35" y="18"/>
                  </a:cubicBezTo>
                  <a:cubicBezTo>
                    <a:pt x="29" y="11"/>
                    <a:pt x="28" y="10"/>
                    <a:pt x="20" y="9"/>
                  </a:cubicBezTo>
                  <a:cubicBezTo>
                    <a:pt x="13" y="10"/>
                    <a:pt x="6" y="8"/>
                    <a:pt x="6" y="0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28" name="Freeform 52">
              <a:extLst>
                <a:ext uri="{FF2B5EF4-FFF2-40B4-BE49-F238E27FC236}">
                  <a16:creationId xmlns:a16="http://schemas.microsoft.com/office/drawing/2014/main" id="{DABA05DA-443B-341A-D87B-8BAE985D0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" y="1956"/>
              <a:ext cx="26" cy="34"/>
            </a:xfrm>
            <a:custGeom>
              <a:avLst/>
              <a:gdLst>
                <a:gd name="T0" fmla="*/ 2 w 26"/>
                <a:gd name="T1" fmla="*/ 16 h 34"/>
                <a:gd name="T2" fmla="*/ 25 w 26"/>
                <a:gd name="T3" fmla="*/ 0 h 34"/>
                <a:gd name="T4" fmla="*/ 23 w 26"/>
                <a:gd name="T5" fmla="*/ 31 h 34"/>
                <a:gd name="T6" fmla="*/ 10 w 26"/>
                <a:gd name="T7" fmla="*/ 22 h 34"/>
                <a:gd name="T8" fmla="*/ 2 w 26"/>
                <a:gd name="T9" fmla="*/ 16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34">
                  <a:moveTo>
                    <a:pt x="2" y="16"/>
                  </a:moveTo>
                  <a:cubicBezTo>
                    <a:pt x="9" y="9"/>
                    <a:pt x="15" y="2"/>
                    <a:pt x="25" y="0"/>
                  </a:cubicBezTo>
                  <a:cubicBezTo>
                    <a:pt x="22" y="17"/>
                    <a:pt x="26" y="15"/>
                    <a:pt x="23" y="31"/>
                  </a:cubicBezTo>
                  <a:cubicBezTo>
                    <a:pt x="0" y="29"/>
                    <a:pt x="17" y="34"/>
                    <a:pt x="10" y="22"/>
                  </a:cubicBezTo>
                  <a:cubicBezTo>
                    <a:pt x="8" y="19"/>
                    <a:pt x="4" y="18"/>
                    <a:pt x="2" y="16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29" name="Freeform 53">
              <a:extLst>
                <a:ext uri="{FF2B5EF4-FFF2-40B4-BE49-F238E27FC236}">
                  <a16:creationId xmlns:a16="http://schemas.microsoft.com/office/drawing/2014/main" id="{ED5DF937-2750-8EF3-4679-50D6E6382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9" y="2004"/>
              <a:ext cx="29" cy="52"/>
            </a:xfrm>
            <a:custGeom>
              <a:avLst/>
              <a:gdLst>
                <a:gd name="T0" fmla="*/ 11 w 29"/>
                <a:gd name="T1" fmla="*/ 11 h 52"/>
                <a:gd name="T2" fmla="*/ 20 w 29"/>
                <a:gd name="T3" fmla="*/ 47 h 52"/>
                <a:gd name="T4" fmla="*/ 0 w 29"/>
                <a:gd name="T5" fmla="*/ 42 h 52"/>
                <a:gd name="T6" fmla="*/ 11 w 29"/>
                <a:gd name="T7" fmla="*/ 11 h 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2">
                  <a:moveTo>
                    <a:pt x="11" y="11"/>
                  </a:moveTo>
                  <a:cubicBezTo>
                    <a:pt x="17" y="0"/>
                    <a:pt x="29" y="38"/>
                    <a:pt x="20" y="47"/>
                  </a:cubicBezTo>
                  <a:cubicBezTo>
                    <a:pt x="15" y="52"/>
                    <a:pt x="7" y="44"/>
                    <a:pt x="0" y="42"/>
                  </a:cubicBezTo>
                  <a:cubicBezTo>
                    <a:pt x="11" y="35"/>
                    <a:pt x="9" y="23"/>
                    <a:pt x="11" y="1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30" name="Freeform 54">
              <a:extLst>
                <a:ext uri="{FF2B5EF4-FFF2-40B4-BE49-F238E27FC236}">
                  <a16:creationId xmlns:a16="http://schemas.microsoft.com/office/drawing/2014/main" id="{2DA35A3F-4F30-E5D2-4CCF-F6E6AC2B8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" y="1994"/>
              <a:ext cx="41" cy="25"/>
            </a:xfrm>
            <a:custGeom>
              <a:avLst/>
              <a:gdLst>
                <a:gd name="T0" fmla="*/ 20 w 41"/>
                <a:gd name="T1" fmla="*/ 1 h 25"/>
                <a:gd name="T2" fmla="*/ 32 w 41"/>
                <a:gd name="T3" fmla="*/ 3 h 25"/>
                <a:gd name="T4" fmla="*/ 26 w 41"/>
                <a:gd name="T5" fmla="*/ 16 h 25"/>
                <a:gd name="T6" fmla="*/ 5 w 41"/>
                <a:gd name="T7" fmla="*/ 24 h 25"/>
                <a:gd name="T8" fmla="*/ 19 w 41"/>
                <a:gd name="T9" fmla="*/ 9 h 25"/>
                <a:gd name="T10" fmla="*/ 14 w 41"/>
                <a:gd name="T11" fmla="*/ 12 h 25"/>
                <a:gd name="T12" fmla="*/ 23 w 41"/>
                <a:gd name="T13" fmla="*/ 9 h 25"/>
                <a:gd name="T14" fmla="*/ 20 w 41"/>
                <a:gd name="T15" fmla="*/ 1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25">
                  <a:moveTo>
                    <a:pt x="20" y="1"/>
                  </a:moveTo>
                  <a:cubicBezTo>
                    <a:pt x="24" y="2"/>
                    <a:pt x="29" y="0"/>
                    <a:pt x="32" y="3"/>
                  </a:cubicBezTo>
                  <a:cubicBezTo>
                    <a:pt x="41" y="15"/>
                    <a:pt x="31" y="15"/>
                    <a:pt x="26" y="16"/>
                  </a:cubicBezTo>
                  <a:cubicBezTo>
                    <a:pt x="24" y="25"/>
                    <a:pt x="14" y="23"/>
                    <a:pt x="5" y="24"/>
                  </a:cubicBezTo>
                  <a:cubicBezTo>
                    <a:pt x="2" y="8"/>
                    <a:pt x="0" y="5"/>
                    <a:pt x="19" y="9"/>
                  </a:cubicBezTo>
                  <a:cubicBezTo>
                    <a:pt x="17" y="10"/>
                    <a:pt x="12" y="12"/>
                    <a:pt x="14" y="12"/>
                  </a:cubicBezTo>
                  <a:cubicBezTo>
                    <a:pt x="17" y="12"/>
                    <a:pt x="21" y="12"/>
                    <a:pt x="23" y="9"/>
                  </a:cubicBezTo>
                  <a:cubicBezTo>
                    <a:pt x="24" y="6"/>
                    <a:pt x="21" y="4"/>
                    <a:pt x="20" y="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31" name="Freeform 55">
              <a:extLst>
                <a:ext uri="{FF2B5EF4-FFF2-40B4-BE49-F238E27FC236}">
                  <a16:creationId xmlns:a16="http://schemas.microsoft.com/office/drawing/2014/main" id="{612B02B5-6109-4341-9D73-50C2F1535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6" y="2018"/>
              <a:ext cx="33" cy="27"/>
            </a:xfrm>
            <a:custGeom>
              <a:avLst/>
              <a:gdLst>
                <a:gd name="T0" fmla="*/ 11 w 33"/>
                <a:gd name="T1" fmla="*/ 0 h 27"/>
                <a:gd name="T2" fmla="*/ 11 w 33"/>
                <a:gd name="T3" fmla="*/ 27 h 27"/>
                <a:gd name="T4" fmla="*/ 0 w 33"/>
                <a:gd name="T5" fmla="*/ 13 h 27"/>
                <a:gd name="T6" fmla="*/ 11 w 33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" h="27">
                  <a:moveTo>
                    <a:pt x="11" y="0"/>
                  </a:moveTo>
                  <a:cubicBezTo>
                    <a:pt x="33" y="2"/>
                    <a:pt x="23" y="19"/>
                    <a:pt x="11" y="27"/>
                  </a:cubicBezTo>
                  <a:cubicBezTo>
                    <a:pt x="6" y="21"/>
                    <a:pt x="7" y="16"/>
                    <a:pt x="0" y="13"/>
                  </a:cubicBezTo>
                  <a:cubicBezTo>
                    <a:pt x="11" y="12"/>
                    <a:pt x="11" y="11"/>
                    <a:pt x="11" y="0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9407" name="Group 56">
            <a:extLst>
              <a:ext uri="{FF2B5EF4-FFF2-40B4-BE49-F238E27FC236}">
                <a16:creationId xmlns:a16="http://schemas.microsoft.com/office/drawing/2014/main" id="{9E8FCF3D-4D42-E940-FB01-C6F933044310}"/>
              </a:ext>
            </a:extLst>
          </p:cNvPr>
          <p:cNvGrpSpPr>
            <a:grpSpLocks/>
          </p:cNvGrpSpPr>
          <p:nvPr/>
        </p:nvGrpSpPr>
        <p:grpSpPr bwMode="auto">
          <a:xfrm>
            <a:off x="6624638" y="2428875"/>
            <a:ext cx="428625" cy="277813"/>
            <a:chOff x="2735" y="1925"/>
            <a:chExt cx="289" cy="187"/>
          </a:xfrm>
        </p:grpSpPr>
        <p:sp>
          <p:nvSpPr>
            <p:cNvPr id="59512" name="Freeform 57">
              <a:extLst>
                <a:ext uri="{FF2B5EF4-FFF2-40B4-BE49-F238E27FC236}">
                  <a16:creationId xmlns:a16="http://schemas.microsoft.com/office/drawing/2014/main" id="{D0AB18FA-0101-2B89-7538-3DD9C14DF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1926"/>
              <a:ext cx="163" cy="186"/>
            </a:xfrm>
            <a:custGeom>
              <a:avLst/>
              <a:gdLst>
                <a:gd name="T0" fmla="*/ 2 w 207"/>
                <a:gd name="T1" fmla="*/ 0 h 242"/>
                <a:gd name="T2" fmla="*/ 2 w 207"/>
                <a:gd name="T3" fmla="*/ 2 h 242"/>
                <a:gd name="T4" fmla="*/ 2 w 207"/>
                <a:gd name="T5" fmla="*/ 2 h 242"/>
                <a:gd name="T6" fmla="*/ 2 w 207"/>
                <a:gd name="T7" fmla="*/ 2 h 242"/>
                <a:gd name="T8" fmla="*/ 2 w 207"/>
                <a:gd name="T9" fmla="*/ 2 h 242"/>
                <a:gd name="T10" fmla="*/ 2 w 207"/>
                <a:gd name="T11" fmla="*/ 2 h 242"/>
                <a:gd name="T12" fmla="*/ 2 w 207"/>
                <a:gd name="T13" fmla="*/ 2 h 242"/>
                <a:gd name="T14" fmla="*/ 2 w 207"/>
                <a:gd name="T15" fmla="*/ 2 h 242"/>
                <a:gd name="T16" fmla="*/ 2 w 207"/>
                <a:gd name="T17" fmla="*/ 2 h 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242">
                  <a:moveTo>
                    <a:pt x="163" y="0"/>
                  </a:moveTo>
                  <a:cubicBezTo>
                    <a:pt x="169" y="22"/>
                    <a:pt x="185" y="26"/>
                    <a:pt x="205" y="32"/>
                  </a:cubicBezTo>
                  <a:cubicBezTo>
                    <a:pt x="207" y="45"/>
                    <a:pt x="182" y="47"/>
                    <a:pt x="173" y="50"/>
                  </a:cubicBezTo>
                  <a:cubicBezTo>
                    <a:pt x="159" y="69"/>
                    <a:pt x="182" y="37"/>
                    <a:pt x="149" y="101"/>
                  </a:cubicBezTo>
                  <a:cubicBezTo>
                    <a:pt x="144" y="112"/>
                    <a:pt x="130" y="131"/>
                    <a:pt x="130" y="131"/>
                  </a:cubicBezTo>
                  <a:cubicBezTo>
                    <a:pt x="122" y="157"/>
                    <a:pt x="106" y="199"/>
                    <a:pt x="80" y="212"/>
                  </a:cubicBezTo>
                  <a:cubicBezTo>
                    <a:pt x="69" y="218"/>
                    <a:pt x="55" y="218"/>
                    <a:pt x="43" y="221"/>
                  </a:cubicBezTo>
                  <a:cubicBezTo>
                    <a:pt x="0" y="242"/>
                    <a:pt x="13" y="239"/>
                    <a:pt x="19" y="207"/>
                  </a:cubicBezTo>
                  <a:cubicBezTo>
                    <a:pt x="20" y="184"/>
                    <a:pt x="20" y="159"/>
                    <a:pt x="20" y="137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59513" name="Group 58">
              <a:extLst>
                <a:ext uri="{FF2B5EF4-FFF2-40B4-BE49-F238E27FC236}">
                  <a16:creationId xmlns:a16="http://schemas.microsoft.com/office/drawing/2014/main" id="{2042D8B9-B178-BC84-4FF6-0737057B87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5" y="1925"/>
              <a:ext cx="289" cy="151"/>
              <a:chOff x="2735" y="1925"/>
              <a:chExt cx="289" cy="151"/>
            </a:xfrm>
          </p:grpSpPr>
          <p:sp>
            <p:nvSpPr>
              <p:cNvPr id="59514" name="Freeform 59">
                <a:extLst>
                  <a:ext uri="{FF2B5EF4-FFF2-40B4-BE49-F238E27FC236}">
                    <a16:creationId xmlns:a16="http://schemas.microsoft.com/office/drawing/2014/main" id="{38A9ABF8-1DD7-B71E-1E67-CAF228119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1925"/>
                <a:ext cx="93" cy="139"/>
              </a:xfrm>
              <a:custGeom>
                <a:avLst/>
                <a:gdLst>
                  <a:gd name="T0" fmla="*/ 9 w 93"/>
                  <a:gd name="T1" fmla="*/ 0 h 139"/>
                  <a:gd name="T2" fmla="*/ 62 w 93"/>
                  <a:gd name="T3" fmla="*/ 61 h 139"/>
                  <a:gd name="T4" fmla="*/ 93 w 93"/>
                  <a:gd name="T5" fmla="*/ 139 h 13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3" h="139">
                    <a:moveTo>
                      <a:pt x="9" y="0"/>
                    </a:moveTo>
                    <a:cubicBezTo>
                      <a:pt x="13" y="67"/>
                      <a:pt x="0" y="53"/>
                      <a:pt x="62" y="61"/>
                    </a:cubicBezTo>
                    <a:cubicBezTo>
                      <a:pt x="64" y="80"/>
                      <a:pt x="61" y="139"/>
                      <a:pt x="93" y="139"/>
                    </a:cubicBezTo>
                  </a:path>
                </a:pathLst>
              </a:cu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15" name="Freeform 60">
                <a:extLst>
                  <a:ext uri="{FF2B5EF4-FFF2-40B4-BE49-F238E27FC236}">
                    <a16:creationId xmlns:a16="http://schemas.microsoft.com/office/drawing/2014/main" id="{53B1AE1F-0431-670F-5400-390AF3698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1932"/>
                <a:ext cx="289" cy="72"/>
              </a:xfrm>
              <a:custGeom>
                <a:avLst/>
                <a:gdLst>
                  <a:gd name="T0" fmla="*/ 0 w 289"/>
                  <a:gd name="T1" fmla="*/ 51 h 72"/>
                  <a:gd name="T2" fmla="*/ 93 w 289"/>
                  <a:gd name="T3" fmla="*/ 51 h 72"/>
                  <a:gd name="T4" fmla="*/ 114 w 289"/>
                  <a:gd name="T5" fmla="*/ 26 h 72"/>
                  <a:gd name="T6" fmla="*/ 214 w 289"/>
                  <a:gd name="T7" fmla="*/ 30 h 72"/>
                  <a:gd name="T8" fmla="*/ 289 w 289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9" h="72">
                    <a:moveTo>
                      <a:pt x="0" y="51"/>
                    </a:moveTo>
                    <a:cubicBezTo>
                      <a:pt x="41" y="62"/>
                      <a:pt x="56" y="72"/>
                      <a:pt x="93" y="51"/>
                    </a:cubicBezTo>
                    <a:cubicBezTo>
                      <a:pt x="98" y="39"/>
                      <a:pt x="100" y="28"/>
                      <a:pt x="114" y="26"/>
                    </a:cubicBezTo>
                    <a:cubicBezTo>
                      <a:pt x="149" y="29"/>
                      <a:pt x="180" y="37"/>
                      <a:pt x="214" y="30"/>
                    </a:cubicBezTo>
                    <a:cubicBezTo>
                      <a:pt x="240" y="15"/>
                      <a:pt x="258" y="0"/>
                      <a:pt x="289" y="0"/>
                    </a:cubicBezTo>
                  </a:path>
                </a:pathLst>
              </a:cu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16" name="Freeform 61">
                <a:extLst>
                  <a:ext uri="{FF2B5EF4-FFF2-40B4-BE49-F238E27FC236}">
                    <a16:creationId xmlns:a16="http://schemas.microsoft.com/office/drawing/2014/main" id="{C60DC77C-C121-5289-FF29-E397D37EA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2000"/>
                <a:ext cx="27" cy="23"/>
              </a:xfrm>
              <a:custGeom>
                <a:avLst/>
                <a:gdLst>
                  <a:gd name="T0" fmla="*/ 0 w 27"/>
                  <a:gd name="T1" fmla="*/ 5 h 23"/>
                  <a:gd name="T2" fmla="*/ 24 w 27"/>
                  <a:gd name="T3" fmla="*/ 23 h 23"/>
                  <a:gd name="T4" fmla="*/ 3 w 27"/>
                  <a:gd name="T5" fmla="*/ 14 h 23"/>
                  <a:gd name="T6" fmla="*/ 0 w 27"/>
                  <a:gd name="T7" fmla="*/ 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23">
                    <a:moveTo>
                      <a:pt x="0" y="5"/>
                    </a:moveTo>
                    <a:cubicBezTo>
                      <a:pt x="22" y="4"/>
                      <a:pt x="27" y="0"/>
                      <a:pt x="24" y="23"/>
                    </a:cubicBezTo>
                    <a:cubicBezTo>
                      <a:pt x="16" y="22"/>
                      <a:pt x="10" y="18"/>
                      <a:pt x="3" y="14"/>
                    </a:cubicBezTo>
                    <a:cubicBezTo>
                      <a:pt x="2" y="7"/>
                      <a:pt x="3" y="10"/>
                      <a:pt x="0" y="5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17" name="Freeform 62">
                <a:extLst>
                  <a:ext uri="{FF2B5EF4-FFF2-40B4-BE49-F238E27FC236}">
                    <a16:creationId xmlns:a16="http://schemas.microsoft.com/office/drawing/2014/main" id="{508FDA96-3833-C2CA-608A-DBA993AAD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" y="1971"/>
                <a:ext cx="33" cy="27"/>
              </a:xfrm>
              <a:custGeom>
                <a:avLst/>
                <a:gdLst>
                  <a:gd name="T0" fmla="*/ 11 w 33"/>
                  <a:gd name="T1" fmla="*/ 0 h 27"/>
                  <a:gd name="T2" fmla="*/ 11 w 33"/>
                  <a:gd name="T3" fmla="*/ 27 h 27"/>
                  <a:gd name="T4" fmla="*/ 0 w 33"/>
                  <a:gd name="T5" fmla="*/ 13 h 27"/>
                  <a:gd name="T6" fmla="*/ 11 w 3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" h="27">
                    <a:moveTo>
                      <a:pt x="11" y="0"/>
                    </a:moveTo>
                    <a:cubicBezTo>
                      <a:pt x="33" y="2"/>
                      <a:pt x="23" y="19"/>
                      <a:pt x="11" y="27"/>
                    </a:cubicBezTo>
                    <a:cubicBezTo>
                      <a:pt x="6" y="21"/>
                      <a:pt x="7" y="16"/>
                      <a:pt x="0" y="13"/>
                    </a:cubicBezTo>
                    <a:cubicBezTo>
                      <a:pt x="11" y="12"/>
                      <a:pt x="11" y="11"/>
                      <a:pt x="11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18" name="Freeform 63">
                <a:extLst>
                  <a:ext uri="{FF2B5EF4-FFF2-40B4-BE49-F238E27FC236}">
                    <a16:creationId xmlns:a16="http://schemas.microsoft.com/office/drawing/2014/main" id="{C61D87B6-97E0-0C47-3EA9-130A80C75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1970"/>
                <a:ext cx="35" cy="36"/>
              </a:xfrm>
              <a:custGeom>
                <a:avLst/>
                <a:gdLst>
                  <a:gd name="T0" fmla="*/ 6 w 35"/>
                  <a:gd name="T1" fmla="*/ 0 h 36"/>
                  <a:gd name="T2" fmla="*/ 23 w 35"/>
                  <a:gd name="T3" fmla="*/ 22 h 36"/>
                  <a:gd name="T4" fmla="*/ 35 w 35"/>
                  <a:gd name="T5" fmla="*/ 18 h 36"/>
                  <a:gd name="T6" fmla="*/ 20 w 35"/>
                  <a:gd name="T7" fmla="*/ 9 h 36"/>
                  <a:gd name="T8" fmla="*/ 6 w 35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" h="36">
                    <a:moveTo>
                      <a:pt x="6" y="0"/>
                    </a:moveTo>
                    <a:cubicBezTo>
                      <a:pt x="0" y="15"/>
                      <a:pt x="10" y="21"/>
                      <a:pt x="23" y="22"/>
                    </a:cubicBezTo>
                    <a:cubicBezTo>
                      <a:pt x="25" y="36"/>
                      <a:pt x="27" y="24"/>
                      <a:pt x="35" y="18"/>
                    </a:cubicBezTo>
                    <a:cubicBezTo>
                      <a:pt x="29" y="11"/>
                      <a:pt x="28" y="10"/>
                      <a:pt x="20" y="9"/>
                    </a:cubicBezTo>
                    <a:cubicBezTo>
                      <a:pt x="13" y="10"/>
                      <a:pt x="6" y="8"/>
                      <a:pt x="6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19" name="Freeform 64">
                <a:extLst>
                  <a:ext uri="{FF2B5EF4-FFF2-40B4-BE49-F238E27FC236}">
                    <a16:creationId xmlns:a16="http://schemas.microsoft.com/office/drawing/2014/main" id="{C89B7E5D-DB9E-7083-47F9-56378D94E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" y="1946"/>
                <a:ext cx="27" cy="23"/>
              </a:xfrm>
              <a:custGeom>
                <a:avLst/>
                <a:gdLst>
                  <a:gd name="T0" fmla="*/ 0 w 27"/>
                  <a:gd name="T1" fmla="*/ 5 h 23"/>
                  <a:gd name="T2" fmla="*/ 24 w 27"/>
                  <a:gd name="T3" fmla="*/ 23 h 23"/>
                  <a:gd name="T4" fmla="*/ 3 w 27"/>
                  <a:gd name="T5" fmla="*/ 14 h 23"/>
                  <a:gd name="T6" fmla="*/ 0 w 27"/>
                  <a:gd name="T7" fmla="*/ 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23">
                    <a:moveTo>
                      <a:pt x="0" y="5"/>
                    </a:moveTo>
                    <a:cubicBezTo>
                      <a:pt x="22" y="4"/>
                      <a:pt x="27" y="0"/>
                      <a:pt x="24" y="23"/>
                    </a:cubicBezTo>
                    <a:cubicBezTo>
                      <a:pt x="16" y="22"/>
                      <a:pt x="10" y="18"/>
                      <a:pt x="3" y="14"/>
                    </a:cubicBezTo>
                    <a:cubicBezTo>
                      <a:pt x="2" y="7"/>
                      <a:pt x="3" y="10"/>
                      <a:pt x="0" y="5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20" name="Freeform 65">
                <a:extLst>
                  <a:ext uri="{FF2B5EF4-FFF2-40B4-BE49-F238E27FC236}">
                    <a16:creationId xmlns:a16="http://schemas.microsoft.com/office/drawing/2014/main" id="{6B2CE674-8410-5321-3A6D-3F3D58018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7" y="2051"/>
                <a:ext cx="55" cy="25"/>
              </a:xfrm>
              <a:custGeom>
                <a:avLst/>
                <a:gdLst>
                  <a:gd name="T0" fmla="*/ 15 w 55"/>
                  <a:gd name="T1" fmla="*/ 8 h 25"/>
                  <a:gd name="T2" fmla="*/ 27 w 55"/>
                  <a:gd name="T3" fmla="*/ 11 h 25"/>
                  <a:gd name="T4" fmla="*/ 55 w 55"/>
                  <a:gd name="T5" fmla="*/ 6 h 25"/>
                  <a:gd name="T6" fmla="*/ 45 w 55"/>
                  <a:gd name="T7" fmla="*/ 24 h 25"/>
                  <a:gd name="T8" fmla="*/ 15 w 55"/>
                  <a:gd name="T9" fmla="*/ 8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25">
                    <a:moveTo>
                      <a:pt x="15" y="8"/>
                    </a:moveTo>
                    <a:cubicBezTo>
                      <a:pt x="39" y="0"/>
                      <a:pt x="0" y="11"/>
                      <a:pt x="27" y="11"/>
                    </a:cubicBezTo>
                    <a:cubicBezTo>
                      <a:pt x="36" y="11"/>
                      <a:pt x="46" y="8"/>
                      <a:pt x="55" y="6"/>
                    </a:cubicBezTo>
                    <a:cubicBezTo>
                      <a:pt x="51" y="12"/>
                      <a:pt x="49" y="18"/>
                      <a:pt x="45" y="24"/>
                    </a:cubicBezTo>
                    <a:cubicBezTo>
                      <a:pt x="10" y="22"/>
                      <a:pt x="30" y="25"/>
                      <a:pt x="15" y="8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21" name="Freeform 66">
                <a:extLst>
                  <a:ext uri="{FF2B5EF4-FFF2-40B4-BE49-F238E27FC236}">
                    <a16:creationId xmlns:a16="http://schemas.microsoft.com/office/drawing/2014/main" id="{7C3836B2-7B2C-FF47-5A55-2FEFBCBF3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1955"/>
                <a:ext cx="33" cy="27"/>
              </a:xfrm>
              <a:custGeom>
                <a:avLst/>
                <a:gdLst>
                  <a:gd name="T0" fmla="*/ 11 w 33"/>
                  <a:gd name="T1" fmla="*/ 0 h 27"/>
                  <a:gd name="T2" fmla="*/ 11 w 33"/>
                  <a:gd name="T3" fmla="*/ 27 h 27"/>
                  <a:gd name="T4" fmla="*/ 0 w 33"/>
                  <a:gd name="T5" fmla="*/ 13 h 27"/>
                  <a:gd name="T6" fmla="*/ 11 w 3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" h="27">
                    <a:moveTo>
                      <a:pt x="11" y="0"/>
                    </a:moveTo>
                    <a:cubicBezTo>
                      <a:pt x="33" y="2"/>
                      <a:pt x="23" y="19"/>
                      <a:pt x="11" y="27"/>
                    </a:cubicBezTo>
                    <a:cubicBezTo>
                      <a:pt x="6" y="21"/>
                      <a:pt x="7" y="16"/>
                      <a:pt x="0" y="13"/>
                    </a:cubicBezTo>
                    <a:cubicBezTo>
                      <a:pt x="11" y="12"/>
                      <a:pt x="11" y="11"/>
                      <a:pt x="11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59408" name="Group 67">
            <a:extLst>
              <a:ext uri="{FF2B5EF4-FFF2-40B4-BE49-F238E27FC236}">
                <a16:creationId xmlns:a16="http://schemas.microsoft.com/office/drawing/2014/main" id="{FDC83176-390C-C32D-E37E-1D956FECB0AC}"/>
              </a:ext>
            </a:extLst>
          </p:cNvPr>
          <p:cNvGrpSpPr>
            <a:grpSpLocks/>
          </p:cNvGrpSpPr>
          <p:nvPr/>
        </p:nvGrpSpPr>
        <p:grpSpPr bwMode="auto">
          <a:xfrm>
            <a:off x="4994275" y="2465388"/>
            <a:ext cx="428625" cy="276225"/>
            <a:chOff x="2735" y="1925"/>
            <a:chExt cx="289" cy="187"/>
          </a:xfrm>
        </p:grpSpPr>
        <p:sp>
          <p:nvSpPr>
            <p:cNvPr id="59502" name="Freeform 68">
              <a:extLst>
                <a:ext uri="{FF2B5EF4-FFF2-40B4-BE49-F238E27FC236}">
                  <a16:creationId xmlns:a16="http://schemas.microsoft.com/office/drawing/2014/main" id="{8B7B6DB9-428E-25B6-C553-BE6C4225A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1926"/>
              <a:ext cx="163" cy="186"/>
            </a:xfrm>
            <a:custGeom>
              <a:avLst/>
              <a:gdLst>
                <a:gd name="T0" fmla="*/ 2 w 207"/>
                <a:gd name="T1" fmla="*/ 0 h 242"/>
                <a:gd name="T2" fmla="*/ 2 w 207"/>
                <a:gd name="T3" fmla="*/ 2 h 242"/>
                <a:gd name="T4" fmla="*/ 2 w 207"/>
                <a:gd name="T5" fmla="*/ 2 h 242"/>
                <a:gd name="T6" fmla="*/ 2 w 207"/>
                <a:gd name="T7" fmla="*/ 2 h 242"/>
                <a:gd name="T8" fmla="*/ 2 w 207"/>
                <a:gd name="T9" fmla="*/ 2 h 242"/>
                <a:gd name="T10" fmla="*/ 2 w 207"/>
                <a:gd name="T11" fmla="*/ 2 h 242"/>
                <a:gd name="T12" fmla="*/ 2 w 207"/>
                <a:gd name="T13" fmla="*/ 2 h 242"/>
                <a:gd name="T14" fmla="*/ 2 w 207"/>
                <a:gd name="T15" fmla="*/ 2 h 242"/>
                <a:gd name="T16" fmla="*/ 2 w 207"/>
                <a:gd name="T17" fmla="*/ 2 h 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242">
                  <a:moveTo>
                    <a:pt x="163" y="0"/>
                  </a:moveTo>
                  <a:cubicBezTo>
                    <a:pt x="169" y="22"/>
                    <a:pt x="185" y="26"/>
                    <a:pt x="205" y="32"/>
                  </a:cubicBezTo>
                  <a:cubicBezTo>
                    <a:pt x="207" y="45"/>
                    <a:pt x="182" y="47"/>
                    <a:pt x="173" y="50"/>
                  </a:cubicBezTo>
                  <a:cubicBezTo>
                    <a:pt x="159" y="69"/>
                    <a:pt x="182" y="37"/>
                    <a:pt x="149" y="101"/>
                  </a:cubicBezTo>
                  <a:cubicBezTo>
                    <a:pt x="144" y="112"/>
                    <a:pt x="130" y="131"/>
                    <a:pt x="130" y="131"/>
                  </a:cubicBezTo>
                  <a:cubicBezTo>
                    <a:pt x="122" y="157"/>
                    <a:pt x="106" y="199"/>
                    <a:pt x="80" y="212"/>
                  </a:cubicBezTo>
                  <a:cubicBezTo>
                    <a:pt x="69" y="218"/>
                    <a:pt x="55" y="218"/>
                    <a:pt x="43" y="221"/>
                  </a:cubicBezTo>
                  <a:cubicBezTo>
                    <a:pt x="0" y="242"/>
                    <a:pt x="13" y="239"/>
                    <a:pt x="19" y="207"/>
                  </a:cubicBezTo>
                  <a:cubicBezTo>
                    <a:pt x="20" y="184"/>
                    <a:pt x="20" y="159"/>
                    <a:pt x="20" y="137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59503" name="Group 69">
              <a:extLst>
                <a:ext uri="{FF2B5EF4-FFF2-40B4-BE49-F238E27FC236}">
                  <a16:creationId xmlns:a16="http://schemas.microsoft.com/office/drawing/2014/main" id="{2702C361-9C26-5452-055D-5339CE782B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5" y="1925"/>
              <a:ext cx="289" cy="151"/>
              <a:chOff x="2735" y="1925"/>
              <a:chExt cx="289" cy="151"/>
            </a:xfrm>
          </p:grpSpPr>
          <p:sp>
            <p:nvSpPr>
              <p:cNvPr id="59504" name="Freeform 70">
                <a:extLst>
                  <a:ext uri="{FF2B5EF4-FFF2-40B4-BE49-F238E27FC236}">
                    <a16:creationId xmlns:a16="http://schemas.microsoft.com/office/drawing/2014/main" id="{C70CF940-18B2-A388-F3DC-F7391BA2A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1925"/>
                <a:ext cx="93" cy="139"/>
              </a:xfrm>
              <a:custGeom>
                <a:avLst/>
                <a:gdLst>
                  <a:gd name="T0" fmla="*/ 9 w 93"/>
                  <a:gd name="T1" fmla="*/ 0 h 139"/>
                  <a:gd name="T2" fmla="*/ 62 w 93"/>
                  <a:gd name="T3" fmla="*/ 61 h 139"/>
                  <a:gd name="T4" fmla="*/ 93 w 93"/>
                  <a:gd name="T5" fmla="*/ 139 h 13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3" h="139">
                    <a:moveTo>
                      <a:pt x="9" y="0"/>
                    </a:moveTo>
                    <a:cubicBezTo>
                      <a:pt x="13" y="67"/>
                      <a:pt x="0" y="53"/>
                      <a:pt x="62" y="61"/>
                    </a:cubicBezTo>
                    <a:cubicBezTo>
                      <a:pt x="64" y="80"/>
                      <a:pt x="61" y="139"/>
                      <a:pt x="93" y="139"/>
                    </a:cubicBezTo>
                  </a:path>
                </a:pathLst>
              </a:cu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05" name="Freeform 71">
                <a:extLst>
                  <a:ext uri="{FF2B5EF4-FFF2-40B4-BE49-F238E27FC236}">
                    <a16:creationId xmlns:a16="http://schemas.microsoft.com/office/drawing/2014/main" id="{48F5F9AD-7D23-4C61-E2BB-9F20960AB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1932"/>
                <a:ext cx="289" cy="72"/>
              </a:xfrm>
              <a:custGeom>
                <a:avLst/>
                <a:gdLst>
                  <a:gd name="T0" fmla="*/ 0 w 289"/>
                  <a:gd name="T1" fmla="*/ 51 h 72"/>
                  <a:gd name="T2" fmla="*/ 93 w 289"/>
                  <a:gd name="T3" fmla="*/ 51 h 72"/>
                  <a:gd name="T4" fmla="*/ 114 w 289"/>
                  <a:gd name="T5" fmla="*/ 26 h 72"/>
                  <a:gd name="T6" fmla="*/ 214 w 289"/>
                  <a:gd name="T7" fmla="*/ 30 h 72"/>
                  <a:gd name="T8" fmla="*/ 289 w 289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9" h="72">
                    <a:moveTo>
                      <a:pt x="0" y="51"/>
                    </a:moveTo>
                    <a:cubicBezTo>
                      <a:pt x="41" y="62"/>
                      <a:pt x="56" y="72"/>
                      <a:pt x="93" y="51"/>
                    </a:cubicBezTo>
                    <a:cubicBezTo>
                      <a:pt x="98" y="39"/>
                      <a:pt x="100" y="28"/>
                      <a:pt x="114" y="26"/>
                    </a:cubicBezTo>
                    <a:cubicBezTo>
                      <a:pt x="149" y="29"/>
                      <a:pt x="180" y="37"/>
                      <a:pt x="214" y="30"/>
                    </a:cubicBezTo>
                    <a:cubicBezTo>
                      <a:pt x="240" y="15"/>
                      <a:pt x="258" y="0"/>
                      <a:pt x="289" y="0"/>
                    </a:cubicBezTo>
                  </a:path>
                </a:pathLst>
              </a:cu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06" name="Freeform 72">
                <a:extLst>
                  <a:ext uri="{FF2B5EF4-FFF2-40B4-BE49-F238E27FC236}">
                    <a16:creationId xmlns:a16="http://schemas.microsoft.com/office/drawing/2014/main" id="{61813AE8-7C38-F144-7F30-75E12F001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2000"/>
                <a:ext cx="27" cy="23"/>
              </a:xfrm>
              <a:custGeom>
                <a:avLst/>
                <a:gdLst>
                  <a:gd name="T0" fmla="*/ 0 w 27"/>
                  <a:gd name="T1" fmla="*/ 5 h 23"/>
                  <a:gd name="T2" fmla="*/ 24 w 27"/>
                  <a:gd name="T3" fmla="*/ 23 h 23"/>
                  <a:gd name="T4" fmla="*/ 3 w 27"/>
                  <a:gd name="T5" fmla="*/ 14 h 23"/>
                  <a:gd name="T6" fmla="*/ 0 w 27"/>
                  <a:gd name="T7" fmla="*/ 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23">
                    <a:moveTo>
                      <a:pt x="0" y="5"/>
                    </a:moveTo>
                    <a:cubicBezTo>
                      <a:pt x="22" y="4"/>
                      <a:pt x="27" y="0"/>
                      <a:pt x="24" y="23"/>
                    </a:cubicBezTo>
                    <a:cubicBezTo>
                      <a:pt x="16" y="22"/>
                      <a:pt x="10" y="18"/>
                      <a:pt x="3" y="14"/>
                    </a:cubicBezTo>
                    <a:cubicBezTo>
                      <a:pt x="2" y="7"/>
                      <a:pt x="3" y="10"/>
                      <a:pt x="0" y="5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07" name="Freeform 73">
                <a:extLst>
                  <a:ext uri="{FF2B5EF4-FFF2-40B4-BE49-F238E27FC236}">
                    <a16:creationId xmlns:a16="http://schemas.microsoft.com/office/drawing/2014/main" id="{B76D066C-77B9-AE67-8096-E48C1A9C7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" y="1971"/>
                <a:ext cx="33" cy="27"/>
              </a:xfrm>
              <a:custGeom>
                <a:avLst/>
                <a:gdLst>
                  <a:gd name="T0" fmla="*/ 11 w 33"/>
                  <a:gd name="T1" fmla="*/ 0 h 27"/>
                  <a:gd name="T2" fmla="*/ 11 w 33"/>
                  <a:gd name="T3" fmla="*/ 27 h 27"/>
                  <a:gd name="T4" fmla="*/ 0 w 33"/>
                  <a:gd name="T5" fmla="*/ 13 h 27"/>
                  <a:gd name="T6" fmla="*/ 11 w 3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" h="27">
                    <a:moveTo>
                      <a:pt x="11" y="0"/>
                    </a:moveTo>
                    <a:cubicBezTo>
                      <a:pt x="33" y="2"/>
                      <a:pt x="23" y="19"/>
                      <a:pt x="11" y="27"/>
                    </a:cubicBezTo>
                    <a:cubicBezTo>
                      <a:pt x="6" y="21"/>
                      <a:pt x="7" y="16"/>
                      <a:pt x="0" y="13"/>
                    </a:cubicBezTo>
                    <a:cubicBezTo>
                      <a:pt x="11" y="12"/>
                      <a:pt x="11" y="11"/>
                      <a:pt x="11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08" name="Freeform 74">
                <a:extLst>
                  <a:ext uri="{FF2B5EF4-FFF2-40B4-BE49-F238E27FC236}">
                    <a16:creationId xmlns:a16="http://schemas.microsoft.com/office/drawing/2014/main" id="{15298AA3-2E78-6A73-45E9-B50BF8D2A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1970"/>
                <a:ext cx="35" cy="36"/>
              </a:xfrm>
              <a:custGeom>
                <a:avLst/>
                <a:gdLst>
                  <a:gd name="T0" fmla="*/ 6 w 35"/>
                  <a:gd name="T1" fmla="*/ 0 h 36"/>
                  <a:gd name="T2" fmla="*/ 23 w 35"/>
                  <a:gd name="T3" fmla="*/ 22 h 36"/>
                  <a:gd name="T4" fmla="*/ 35 w 35"/>
                  <a:gd name="T5" fmla="*/ 18 h 36"/>
                  <a:gd name="T6" fmla="*/ 20 w 35"/>
                  <a:gd name="T7" fmla="*/ 9 h 36"/>
                  <a:gd name="T8" fmla="*/ 6 w 35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" h="36">
                    <a:moveTo>
                      <a:pt x="6" y="0"/>
                    </a:moveTo>
                    <a:cubicBezTo>
                      <a:pt x="0" y="15"/>
                      <a:pt x="10" y="21"/>
                      <a:pt x="23" y="22"/>
                    </a:cubicBezTo>
                    <a:cubicBezTo>
                      <a:pt x="25" y="36"/>
                      <a:pt x="27" y="24"/>
                      <a:pt x="35" y="18"/>
                    </a:cubicBezTo>
                    <a:cubicBezTo>
                      <a:pt x="29" y="11"/>
                      <a:pt x="28" y="10"/>
                      <a:pt x="20" y="9"/>
                    </a:cubicBezTo>
                    <a:cubicBezTo>
                      <a:pt x="13" y="10"/>
                      <a:pt x="6" y="8"/>
                      <a:pt x="6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09" name="Freeform 75">
                <a:extLst>
                  <a:ext uri="{FF2B5EF4-FFF2-40B4-BE49-F238E27FC236}">
                    <a16:creationId xmlns:a16="http://schemas.microsoft.com/office/drawing/2014/main" id="{975FB6A5-874A-BDD2-C71D-2D229F752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" y="1946"/>
                <a:ext cx="27" cy="23"/>
              </a:xfrm>
              <a:custGeom>
                <a:avLst/>
                <a:gdLst>
                  <a:gd name="T0" fmla="*/ 0 w 27"/>
                  <a:gd name="T1" fmla="*/ 5 h 23"/>
                  <a:gd name="T2" fmla="*/ 24 w 27"/>
                  <a:gd name="T3" fmla="*/ 23 h 23"/>
                  <a:gd name="T4" fmla="*/ 3 w 27"/>
                  <a:gd name="T5" fmla="*/ 14 h 23"/>
                  <a:gd name="T6" fmla="*/ 0 w 27"/>
                  <a:gd name="T7" fmla="*/ 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23">
                    <a:moveTo>
                      <a:pt x="0" y="5"/>
                    </a:moveTo>
                    <a:cubicBezTo>
                      <a:pt x="22" y="4"/>
                      <a:pt x="27" y="0"/>
                      <a:pt x="24" y="23"/>
                    </a:cubicBezTo>
                    <a:cubicBezTo>
                      <a:pt x="16" y="22"/>
                      <a:pt x="10" y="18"/>
                      <a:pt x="3" y="14"/>
                    </a:cubicBezTo>
                    <a:cubicBezTo>
                      <a:pt x="2" y="7"/>
                      <a:pt x="3" y="10"/>
                      <a:pt x="0" y="5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10" name="Freeform 76">
                <a:extLst>
                  <a:ext uri="{FF2B5EF4-FFF2-40B4-BE49-F238E27FC236}">
                    <a16:creationId xmlns:a16="http://schemas.microsoft.com/office/drawing/2014/main" id="{64103253-3E90-57C5-546E-4CF85EB61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7" y="2051"/>
                <a:ext cx="55" cy="25"/>
              </a:xfrm>
              <a:custGeom>
                <a:avLst/>
                <a:gdLst>
                  <a:gd name="T0" fmla="*/ 15 w 55"/>
                  <a:gd name="T1" fmla="*/ 8 h 25"/>
                  <a:gd name="T2" fmla="*/ 27 w 55"/>
                  <a:gd name="T3" fmla="*/ 11 h 25"/>
                  <a:gd name="T4" fmla="*/ 55 w 55"/>
                  <a:gd name="T5" fmla="*/ 6 h 25"/>
                  <a:gd name="T6" fmla="*/ 45 w 55"/>
                  <a:gd name="T7" fmla="*/ 24 h 25"/>
                  <a:gd name="T8" fmla="*/ 15 w 55"/>
                  <a:gd name="T9" fmla="*/ 8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25">
                    <a:moveTo>
                      <a:pt x="15" y="8"/>
                    </a:moveTo>
                    <a:cubicBezTo>
                      <a:pt x="39" y="0"/>
                      <a:pt x="0" y="11"/>
                      <a:pt x="27" y="11"/>
                    </a:cubicBezTo>
                    <a:cubicBezTo>
                      <a:pt x="36" y="11"/>
                      <a:pt x="46" y="8"/>
                      <a:pt x="55" y="6"/>
                    </a:cubicBezTo>
                    <a:cubicBezTo>
                      <a:pt x="51" y="12"/>
                      <a:pt x="49" y="18"/>
                      <a:pt x="45" y="24"/>
                    </a:cubicBezTo>
                    <a:cubicBezTo>
                      <a:pt x="10" y="22"/>
                      <a:pt x="30" y="25"/>
                      <a:pt x="15" y="8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9511" name="Freeform 77">
                <a:extLst>
                  <a:ext uri="{FF2B5EF4-FFF2-40B4-BE49-F238E27FC236}">
                    <a16:creationId xmlns:a16="http://schemas.microsoft.com/office/drawing/2014/main" id="{7A908913-8C30-0F44-8303-47F6D7C4B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1955"/>
                <a:ext cx="33" cy="27"/>
              </a:xfrm>
              <a:custGeom>
                <a:avLst/>
                <a:gdLst>
                  <a:gd name="T0" fmla="*/ 11 w 33"/>
                  <a:gd name="T1" fmla="*/ 0 h 27"/>
                  <a:gd name="T2" fmla="*/ 11 w 33"/>
                  <a:gd name="T3" fmla="*/ 27 h 27"/>
                  <a:gd name="T4" fmla="*/ 0 w 33"/>
                  <a:gd name="T5" fmla="*/ 13 h 27"/>
                  <a:gd name="T6" fmla="*/ 11 w 3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" h="27">
                    <a:moveTo>
                      <a:pt x="11" y="0"/>
                    </a:moveTo>
                    <a:cubicBezTo>
                      <a:pt x="33" y="2"/>
                      <a:pt x="23" y="19"/>
                      <a:pt x="11" y="27"/>
                    </a:cubicBezTo>
                    <a:cubicBezTo>
                      <a:pt x="6" y="21"/>
                      <a:pt x="7" y="16"/>
                      <a:pt x="0" y="13"/>
                    </a:cubicBezTo>
                    <a:cubicBezTo>
                      <a:pt x="11" y="12"/>
                      <a:pt x="11" y="11"/>
                      <a:pt x="11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59409" name="Group 78">
            <a:extLst>
              <a:ext uri="{FF2B5EF4-FFF2-40B4-BE49-F238E27FC236}">
                <a16:creationId xmlns:a16="http://schemas.microsoft.com/office/drawing/2014/main" id="{0AB00E64-476F-3515-985A-166A048E2515}"/>
              </a:ext>
            </a:extLst>
          </p:cNvPr>
          <p:cNvGrpSpPr>
            <a:grpSpLocks/>
          </p:cNvGrpSpPr>
          <p:nvPr/>
        </p:nvGrpSpPr>
        <p:grpSpPr bwMode="auto">
          <a:xfrm>
            <a:off x="6918325" y="2036763"/>
            <a:ext cx="306388" cy="276225"/>
            <a:chOff x="3297" y="2225"/>
            <a:chExt cx="206" cy="186"/>
          </a:xfrm>
        </p:grpSpPr>
        <p:sp>
          <p:nvSpPr>
            <p:cNvPr id="59496" name="Freeform 79">
              <a:extLst>
                <a:ext uri="{FF2B5EF4-FFF2-40B4-BE49-F238E27FC236}">
                  <a16:creationId xmlns:a16="http://schemas.microsoft.com/office/drawing/2014/main" id="{29D8E50C-5571-8F56-BEE4-6CBADF3BB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64"/>
              <a:ext cx="91" cy="133"/>
            </a:xfrm>
            <a:custGeom>
              <a:avLst/>
              <a:gdLst>
                <a:gd name="T0" fmla="*/ 13 w 91"/>
                <a:gd name="T1" fmla="*/ 0 h 133"/>
                <a:gd name="T2" fmla="*/ 79 w 91"/>
                <a:gd name="T3" fmla="*/ 96 h 133"/>
                <a:gd name="T4" fmla="*/ 84 w 91"/>
                <a:gd name="T5" fmla="*/ 133 h 1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3">
                  <a:moveTo>
                    <a:pt x="13" y="0"/>
                  </a:moveTo>
                  <a:cubicBezTo>
                    <a:pt x="19" y="97"/>
                    <a:pt x="0" y="83"/>
                    <a:pt x="79" y="96"/>
                  </a:cubicBezTo>
                  <a:cubicBezTo>
                    <a:pt x="91" y="110"/>
                    <a:pt x="84" y="99"/>
                    <a:pt x="84" y="133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497" name="Freeform 80">
              <a:extLst>
                <a:ext uri="{FF2B5EF4-FFF2-40B4-BE49-F238E27FC236}">
                  <a16:creationId xmlns:a16="http://schemas.microsoft.com/office/drawing/2014/main" id="{B6D4C8DD-7321-E2F8-3D13-30928B26C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" y="2260"/>
              <a:ext cx="206" cy="74"/>
            </a:xfrm>
            <a:custGeom>
              <a:avLst/>
              <a:gdLst>
                <a:gd name="T0" fmla="*/ 0 w 206"/>
                <a:gd name="T1" fmla="*/ 74 h 74"/>
                <a:gd name="T2" fmla="*/ 18 w 206"/>
                <a:gd name="T3" fmla="*/ 22 h 74"/>
                <a:gd name="T4" fmla="*/ 81 w 206"/>
                <a:gd name="T5" fmla="*/ 34 h 74"/>
                <a:gd name="T6" fmla="*/ 174 w 206"/>
                <a:gd name="T7" fmla="*/ 26 h 74"/>
                <a:gd name="T8" fmla="*/ 197 w 206"/>
                <a:gd name="T9" fmla="*/ 2 h 74"/>
                <a:gd name="T10" fmla="*/ 206 w 206"/>
                <a:gd name="T11" fmla="*/ 16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6" h="74">
                  <a:moveTo>
                    <a:pt x="0" y="74"/>
                  </a:moveTo>
                  <a:cubicBezTo>
                    <a:pt x="4" y="61"/>
                    <a:pt x="8" y="32"/>
                    <a:pt x="18" y="22"/>
                  </a:cubicBezTo>
                  <a:cubicBezTo>
                    <a:pt x="50" y="28"/>
                    <a:pt x="40" y="32"/>
                    <a:pt x="81" y="34"/>
                  </a:cubicBezTo>
                  <a:cubicBezTo>
                    <a:pt x="115" y="41"/>
                    <a:pt x="142" y="30"/>
                    <a:pt x="174" y="26"/>
                  </a:cubicBezTo>
                  <a:cubicBezTo>
                    <a:pt x="181" y="16"/>
                    <a:pt x="185" y="0"/>
                    <a:pt x="197" y="2"/>
                  </a:cubicBezTo>
                  <a:cubicBezTo>
                    <a:pt x="199" y="7"/>
                    <a:pt x="206" y="16"/>
                    <a:pt x="206" y="16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498" name="Freeform 81">
              <a:extLst>
                <a:ext uri="{FF2B5EF4-FFF2-40B4-BE49-F238E27FC236}">
                  <a16:creationId xmlns:a16="http://schemas.microsoft.com/office/drawing/2014/main" id="{790EA6F4-DC5B-502C-9879-223738DA4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2225"/>
              <a:ext cx="118" cy="186"/>
            </a:xfrm>
            <a:custGeom>
              <a:avLst/>
              <a:gdLst>
                <a:gd name="T0" fmla="*/ 108 w 118"/>
                <a:gd name="T1" fmla="*/ 0 h 186"/>
                <a:gd name="T2" fmla="*/ 118 w 118"/>
                <a:gd name="T3" fmla="*/ 76 h 186"/>
                <a:gd name="T4" fmla="*/ 94 w 118"/>
                <a:gd name="T5" fmla="*/ 103 h 186"/>
                <a:gd name="T6" fmla="*/ 91 w 118"/>
                <a:gd name="T7" fmla="*/ 130 h 186"/>
                <a:gd name="T8" fmla="*/ 43 w 118"/>
                <a:gd name="T9" fmla="*/ 160 h 186"/>
                <a:gd name="T10" fmla="*/ 0 w 118"/>
                <a:gd name="T11" fmla="*/ 186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8" h="186">
                  <a:moveTo>
                    <a:pt x="108" y="0"/>
                  </a:moveTo>
                  <a:cubicBezTo>
                    <a:pt x="101" y="30"/>
                    <a:pt x="95" y="53"/>
                    <a:pt x="118" y="76"/>
                  </a:cubicBezTo>
                  <a:cubicBezTo>
                    <a:pt x="110" y="85"/>
                    <a:pt x="101" y="93"/>
                    <a:pt x="94" y="103"/>
                  </a:cubicBezTo>
                  <a:cubicBezTo>
                    <a:pt x="89" y="110"/>
                    <a:pt x="96" y="123"/>
                    <a:pt x="91" y="130"/>
                  </a:cubicBezTo>
                  <a:cubicBezTo>
                    <a:pt x="76" y="151"/>
                    <a:pt x="63" y="153"/>
                    <a:pt x="43" y="160"/>
                  </a:cubicBezTo>
                  <a:cubicBezTo>
                    <a:pt x="35" y="176"/>
                    <a:pt x="17" y="186"/>
                    <a:pt x="0" y="186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499" name="Freeform 82">
              <a:extLst>
                <a:ext uri="{FF2B5EF4-FFF2-40B4-BE49-F238E27FC236}">
                  <a16:creationId xmlns:a16="http://schemas.microsoft.com/office/drawing/2014/main" id="{6EA39A7B-962A-531D-CBED-C39E30403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" y="2264"/>
              <a:ext cx="29" cy="52"/>
            </a:xfrm>
            <a:custGeom>
              <a:avLst/>
              <a:gdLst>
                <a:gd name="T0" fmla="*/ 11 w 29"/>
                <a:gd name="T1" fmla="*/ 11 h 52"/>
                <a:gd name="T2" fmla="*/ 20 w 29"/>
                <a:gd name="T3" fmla="*/ 47 h 52"/>
                <a:gd name="T4" fmla="*/ 0 w 29"/>
                <a:gd name="T5" fmla="*/ 42 h 52"/>
                <a:gd name="T6" fmla="*/ 11 w 29"/>
                <a:gd name="T7" fmla="*/ 11 h 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2">
                  <a:moveTo>
                    <a:pt x="11" y="11"/>
                  </a:moveTo>
                  <a:cubicBezTo>
                    <a:pt x="17" y="0"/>
                    <a:pt x="29" y="38"/>
                    <a:pt x="20" y="47"/>
                  </a:cubicBezTo>
                  <a:cubicBezTo>
                    <a:pt x="15" y="52"/>
                    <a:pt x="7" y="44"/>
                    <a:pt x="0" y="42"/>
                  </a:cubicBezTo>
                  <a:cubicBezTo>
                    <a:pt x="11" y="35"/>
                    <a:pt x="9" y="23"/>
                    <a:pt x="11" y="1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00" name="Freeform 83">
              <a:extLst>
                <a:ext uri="{FF2B5EF4-FFF2-40B4-BE49-F238E27FC236}">
                  <a16:creationId xmlns:a16="http://schemas.microsoft.com/office/drawing/2014/main" id="{44574418-BA87-A9C7-1EFC-BB10D8AF3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" y="2334"/>
              <a:ext cx="29" cy="52"/>
            </a:xfrm>
            <a:custGeom>
              <a:avLst/>
              <a:gdLst>
                <a:gd name="T0" fmla="*/ 11 w 29"/>
                <a:gd name="T1" fmla="*/ 11 h 52"/>
                <a:gd name="T2" fmla="*/ 20 w 29"/>
                <a:gd name="T3" fmla="*/ 47 h 52"/>
                <a:gd name="T4" fmla="*/ 0 w 29"/>
                <a:gd name="T5" fmla="*/ 42 h 52"/>
                <a:gd name="T6" fmla="*/ 11 w 29"/>
                <a:gd name="T7" fmla="*/ 11 h 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2">
                  <a:moveTo>
                    <a:pt x="11" y="11"/>
                  </a:moveTo>
                  <a:cubicBezTo>
                    <a:pt x="17" y="0"/>
                    <a:pt x="29" y="38"/>
                    <a:pt x="20" y="47"/>
                  </a:cubicBezTo>
                  <a:cubicBezTo>
                    <a:pt x="15" y="52"/>
                    <a:pt x="7" y="44"/>
                    <a:pt x="0" y="42"/>
                  </a:cubicBezTo>
                  <a:cubicBezTo>
                    <a:pt x="11" y="35"/>
                    <a:pt x="9" y="23"/>
                    <a:pt x="11" y="1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501" name="Freeform 84">
              <a:extLst>
                <a:ext uri="{FF2B5EF4-FFF2-40B4-BE49-F238E27FC236}">
                  <a16:creationId xmlns:a16="http://schemas.microsoft.com/office/drawing/2014/main" id="{0470CB54-4A18-3729-312A-77A85B901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1" y="2304"/>
              <a:ext cx="41" cy="25"/>
            </a:xfrm>
            <a:custGeom>
              <a:avLst/>
              <a:gdLst>
                <a:gd name="T0" fmla="*/ 20 w 41"/>
                <a:gd name="T1" fmla="*/ 1 h 25"/>
                <a:gd name="T2" fmla="*/ 32 w 41"/>
                <a:gd name="T3" fmla="*/ 3 h 25"/>
                <a:gd name="T4" fmla="*/ 26 w 41"/>
                <a:gd name="T5" fmla="*/ 16 h 25"/>
                <a:gd name="T6" fmla="*/ 5 w 41"/>
                <a:gd name="T7" fmla="*/ 24 h 25"/>
                <a:gd name="T8" fmla="*/ 19 w 41"/>
                <a:gd name="T9" fmla="*/ 9 h 25"/>
                <a:gd name="T10" fmla="*/ 14 w 41"/>
                <a:gd name="T11" fmla="*/ 12 h 25"/>
                <a:gd name="T12" fmla="*/ 23 w 41"/>
                <a:gd name="T13" fmla="*/ 9 h 25"/>
                <a:gd name="T14" fmla="*/ 20 w 41"/>
                <a:gd name="T15" fmla="*/ 1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25">
                  <a:moveTo>
                    <a:pt x="20" y="1"/>
                  </a:moveTo>
                  <a:cubicBezTo>
                    <a:pt x="24" y="2"/>
                    <a:pt x="29" y="0"/>
                    <a:pt x="32" y="3"/>
                  </a:cubicBezTo>
                  <a:cubicBezTo>
                    <a:pt x="41" y="15"/>
                    <a:pt x="31" y="15"/>
                    <a:pt x="26" y="16"/>
                  </a:cubicBezTo>
                  <a:cubicBezTo>
                    <a:pt x="24" y="25"/>
                    <a:pt x="14" y="23"/>
                    <a:pt x="5" y="24"/>
                  </a:cubicBezTo>
                  <a:cubicBezTo>
                    <a:pt x="2" y="8"/>
                    <a:pt x="0" y="5"/>
                    <a:pt x="19" y="9"/>
                  </a:cubicBezTo>
                  <a:cubicBezTo>
                    <a:pt x="17" y="10"/>
                    <a:pt x="12" y="12"/>
                    <a:pt x="14" y="12"/>
                  </a:cubicBezTo>
                  <a:cubicBezTo>
                    <a:pt x="17" y="12"/>
                    <a:pt x="21" y="12"/>
                    <a:pt x="23" y="9"/>
                  </a:cubicBezTo>
                  <a:cubicBezTo>
                    <a:pt x="24" y="6"/>
                    <a:pt x="21" y="4"/>
                    <a:pt x="20" y="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9410" name="Group 85">
            <a:extLst>
              <a:ext uri="{FF2B5EF4-FFF2-40B4-BE49-F238E27FC236}">
                <a16:creationId xmlns:a16="http://schemas.microsoft.com/office/drawing/2014/main" id="{F8F1B45A-B321-7E43-24CB-854AA441341E}"/>
              </a:ext>
            </a:extLst>
          </p:cNvPr>
          <p:cNvGrpSpPr>
            <a:grpSpLocks/>
          </p:cNvGrpSpPr>
          <p:nvPr/>
        </p:nvGrpSpPr>
        <p:grpSpPr bwMode="auto">
          <a:xfrm>
            <a:off x="4941888" y="1627188"/>
            <a:ext cx="355600" cy="227012"/>
            <a:chOff x="2858" y="2115"/>
            <a:chExt cx="240" cy="153"/>
          </a:xfrm>
        </p:grpSpPr>
        <p:sp>
          <p:nvSpPr>
            <p:cNvPr id="59488" name="Freeform 86">
              <a:extLst>
                <a:ext uri="{FF2B5EF4-FFF2-40B4-BE49-F238E27FC236}">
                  <a16:creationId xmlns:a16="http://schemas.microsoft.com/office/drawing/2014/main" id="{8AE0D0C1-2968-CDC5-1049-4B444A029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" y="2132"/>
              <a:ext cx="37" cy="123"/>
            </a:xfrm>
            <a:custGeom>
              <a:avLst/>
              <a:gdLst>
                <a:gd name="T0" fmla="*/ 0 w 37"/>
                <a:gd name="T1" fmla="*/ 0 h 123"/>
                <a:gd name="T2" fmla="*/ 30 w 37"/>
                <a:gd name="T3" fmla="*/ 30 h 123"/>
                <a:gd name="T4" fmla="*/ 25 w 37"/>
                <a:gd name="T5" fmla="*/ 69 h 123"/>
                <a:gd name="T6" fmla="*/ 30 w 37"/>
                <a:gd name="T7" fmla="*/ 100 h 123"/>
                <a:gd name="T8" fmla="*/ 37 w 37"/>
                <a:gd name="T9" fmla="*/ 123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123">
                  <a:moveTo>
                    <a:pt x="0" y="0"/>
                  </a:moveTo>
                  <a:cubicBezTo>
                    <a:pt x="5" y="14"/>
                    <a:pt x="17" y="24"/>
                    <a:pt x="30" y="30"/>
                  </a:cubicBezTo>
                  <a:cubicBezTo>
                    <a:pt x="37" y="45"/>
                    <a:pt x="30" y="56"/>
                    <a:pt x="25" y="69"/>
                  </a:cubicBezTo>
                  <a:cubicBezTo>
                    <a:pt x="23" y="81"/>
                    <a:pt x="25" y="90"/>
                    <a:pt x="30" y="100"/>
                  </a:cubicBezTo>
                  <a:cubicBezTo>
                    <a:pt x="32" y="109"/>
                    <a:pt x="37" y="113"/>
                    <a:pt x="37" y="123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489" name="Freeform 87">
              <a:extLst>
                <a:ext uri="{FF2B5EF4-FFF2-40B4-BE49-F238E27FC236}">
                  <a16:creationId xmlns:a16="http://schemas.microsoft.com/office/drawing/2014/main" id="{E36F65CA-DA74-8615-4DD8-F3F853522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" y="2150"/>
              <a:ext cx="172" cy="118"/>
            </a:xfrm>
            <a:custGeom>
              <a:avLst/>
              <a:gdLst>
                <a:gd name="T0" fmla="*/ 0 w 172"/>
                <a:gd name="T1" fmla="*/ 118 h 118"/>
                <a:gd name="T2" fmla="*/ 73 w 172"/>
                <a:gd name="T3" fmla="*/ 78 h 118"/>
                <a:gd name="T4" fmla="*/ 115 w 172"/>
                <a:gd name="T5" fmla="*/ 69 h 118"/>
                <a:gd name="T6" fmla="*/ 135 w 172"/>
                <a:gd name="T7" fmla="*/ 54 h 118"/>
                <a:gd name="T8" fmla="*/ 144 w 172"/>
                <a:gd name="T9" fmla="*/ 36 h 118"/>
                <a:gd name="T10" fmla="*/ 172 w 172"/>
                <a:gd name="T11" fmla="*/ 0 h 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" h="118">
                  <a:moveTo>
                    <a:pt x="0" y="118"/>
                  </a:moveTo>
                  <a:cubicBezTo>
                    <a:pt x="12" y="91"/>
                    <a:pt x="45" y="81"/>
                    <a:pt x="73" y="78"/>
                  </a:cubicBezTo>
                  <a:cubicBezTo>
                    <a:pt x="87" y="73"/>
                    <a:pt x="101" y="71"/>
                    <a:pt x="115" y="69"/>
                  </a:cubicBezTo>
                  <a:cubicBezTo>
                    <a:pt x="122" y="65"/>
                    <a:pt x="130" y="61"/>
                    <a:pt x="135" y="54"/>
                  </a:cubicBezTo>
                  <a:cubicBezTo>
                    <a:pt x="139" y="48"/>
                    <a:pt x="144" y="36"/>
                    <a:pt x="144" y="36"/>
                  </a:cubicBezTo>
                  <a:cubicBezTo>
                    <a:pt x="148" y="17"/>
                    <a:pt x="148" y="0"/>
                    <a:pt x="172" y="0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490" name="Freeform 88">
              <a:extLst>
                <a:ext uri="{FF2B5EF4-FFF2-40B4-BE49-F238E27FC236}">
                  <a16:creationId xmlns:a16="http://schemas.microsoft.com/office/drawing/2014/main" id="{003AA7E2-62EF-A194-26F3-2E7E19AD1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2115"/>
              <a:ext cx="240" cy="135"/>
            </a:xfrm>
            <a:custGeom>
              <a:avLst/>
              <a:gdLst>
                <a:gd name="T0" fmla="*/ 0 w 240"/>
                <a:gd name="T1" fmla="*/ 78 h 135"/>
                <a:gd name="T2" fmla="*/ 60 w 240"/>
                <a:gd name="T3" fmla="*/ 60 h 135"/>
                <a:gd name="T4" fmla="*/ 94 w 240"/>
                <a:gd name="T5" fmla="*/ 33 h 135"/>
                <a:gd name="T6" fmla="*/ 141 w 240"/>
                <a:gd name="T7" fmla="*/ 0 h 135"/>
                <a:gd name="T8" fmla="*/ 150 w 240"/>
                <a:gd name="T9" fmla="*/ 56 h 135"/>
                <a:gd name="T10" fmla="*/ 171 w 240"/>
                <a:gd name="T11" fmla="*/ 65 h 135"/>
                <a:gd name="T12" fmla="*/ 219 w 240"/>
                <a:gd name="T13" fmla="*/ 77 h 135"/>
                <a:gd name="T14" fmla="*/ 231 w 240"/>
                <a:gd name="T15" fmla="*/ 102 h 135"/>
                <a:gd name="T16" fmla="*/ 237 w 240"/>
                <a:gd name="T17" fmla="*/ 125 h 135"/>
                <a:gd name="T18" fmla="*/ 240 w 240"/>
                <a:gd name="T19" fmla="*/ 135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0" h="135">
                  <a:moveTo>
                    <a:pt x="0" y="78"/>
                  </a:moveTo>
                  <a:cubicBezTo>
                    <a:pt x="27" y="62"/>
                    <a:pt x="26" y="62"/>
                    <a:pt x="60" y="60"/>
                  </a:cubicBezTo>
                  <a:cubicBezTo>
                    <a:pt x="78" y="57"/>
                    <a:pt x="82" y="45"/>
                    <a:pt x="94" y="33"/>
                  </a:cubicBezTo>
                  <a:cubicBezTo>
                    <a:pt x="106" y="21"/>
                    <a:pt x="125" y="5"/>
                    <a:pt x="141" y="0"/>
                  </a:cubicBezTo>
                  <a:cubicBezTo>
                    <a:pt x="159" y="6"/>
                    <a:pt x="149" y="49"/>
                    <a:pt x="150" y="56"/>
                  </a:cubicBezTo>
                  <a:cubicBezTo>
                    <a:pt x="151" y="64"/>
                    <a:pt x="166" y="64"/>
                    <a:pt x="171" y="65"/>
                  </a:cubicBezTo>
                  <a:cubicBezTo>
                    <a:pt x="187" y="69"/>
                    <a:pt x="219" y="77"/>
                    <a:pt x="219" y="77"/>
                  </a:cubicBezTo>
                  <a:cubicBezTo>
                    <a:pt x="227" y="85"/>
                    <a:pt x="226" y="93"/>
                    <a:pt x="231" y="102"/>
                  </a:cubicBezTo>
                  <a:cubicBezTo>
                    <a:pt x="232" y="110"/>
                    <a:pt x="237" y="125"/>
                    <a:pt x="237" y="125"/>
                  </a:cubicBezTo>
                  <a:cubicBezTo>
                    <a:pt x="238" y="133"/>
                    <a:pt x="237" y="130"/>
                    <a:pt x="240" y="135"/>
                  </a:cubicBez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491" name="Freeform 89">
              <a:extLst>
                <a:ext uri="{FF2B5EF4-FFF2-40B4-BE49-F238E27FC236}">
                  <a16:creationId xmlns:a16="http://schemas.microsoft.com/office/drawing/2014/main" id="{EB8B2272-6CAF-52EE-9A15-D58D3D9A3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" y="2229"/>
              <a:ext cx="35" cy="36"/>
            </a:xfrm>
            <a:custGeom>
              <a:avLst/>
              <a:gdLst>
                <a:gd name="T0" fmla="*/ 6 w 35"/>
                <a:gd name="T1" fmla="*/ 0 h 36"/>
                <a:gd name="T2" fmla="*/ 23 w 35"/>
                <a:gd name="T3" fmla="*/ 22 h 36"/>
                <a:gd name="T4" fmla="*/ 35 w 35"/>
                <a:gd name="T5" fmla="*/ 18 h 36"/>
                <a:gd name="T6" fmla="*/ 20 w 35"/>
                <a:gd name="T7" fmla="*/ 9 h 36"/>
                <a:gd name="T8" fmla="*/ 6 w 3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36">
                  <a:moveTo>
                    <a:pt x="6" y="0"/>
                  </a:moveTo>
                  <a:cubicBezTo>
                    <a:pt x="0" y="15"/>
                    <a:pt x="10" y="21"/>
                    <a:pt x="23" y="22"/>
                  </a:cubicBezTo>
                  <a:cubicBezTo>
                    <a:pt x="25" y="36"/>
                    <a:pt x="27" y="24"/>
                    <a:pt x="35" y="18"/>
                  </a:cubicBezTo>
                  <a:cubicBezTo>
                    <a:pt x="29" y="11"/>
                    <a:pt x="28" y="10"/>
                    <a:pt x="20" y="9"/>
                  </a:cubicBezTo>
                  <a:cubicBezTo>
                    <a:pt x="13" y="10"/>
                    <a:pt x="6" y="8"/>
                    <a:pt x="6" y="0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492" name="Freeform 90">
              <a:extLst>
                <a:ext uri="{FF2B5EF4-FFF2-40B4-BE49-F238E27FC236}">
                  <a16:creationId xmlns:a16="http://schemas.microsoft.com/office/drawing/2014/main" id="{C9B1904B-15DA-21D1-E005-C10498736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" y="2175"/>
              <a:ext cx="26" cy="34"/>
            </a:xfrm>
            <a:custGeom>
              <a:avLst/>
              <a:gdLst>
                <a:gd name="T0" fmla="*/ 2 w 26"/>
                <a:gd name="T1" fmla="*/ 16 h 34"/>
                <a:gd name="T2" fmla="*/ 25 w 26"/>
                <a:gd name="T3" fmla="*/ 0 h 34"/>
                <a:gd name="T4" fmla="*/ 23 w 26"/>
                <a:gd name="T5" fmla="*/ 31 h 34"/>
                <a:gd name="T6" fmla="*/ 10 w 26"/>
                <a:gd name="T7" fmla="*/ 22 h 34"/>
                <a:gd name="T8" fmla="*/ 2 w 26"/>
                <a:gd name="T9" fmla="*/ 16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34">
                  <a:moveTo>
                    <a:pt x="2" y="16"/>
                  </a:moveTo>
                  <a:cubicBezTo>
                    <a:pt x="9" y="9"/>
                    <a:pt x="15" y="2"/>
                    <a:pt x="25" y="0"/>
                  </a:cubicBezTo>
                  <a:cubicBezTo>
                    <a:pt x="22" y="17"/>
                    <a:pt x="26" y="15"/>
                    <a:pt x="23" y="31"/>
                  </a:cubicBezTo>
                  <a:cubicBezTo>
                    <a:pt x="0" y="29"/>
                    <a:pt x="17" y="34"/>
                    <a:pt x="10" y="22"/>
                  </a:cubicBezTo>
                  <a:cubicBezTo>
                    <a:pt x="8" y="19"/>
                    <a:pt x="4" y="18"/>
                    <a:pt x="2" y="16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493" name="Freeform 91">
              <a:extLst>
                <a:ext uri="{FF2B5EF4-FFF2-40B4-BE49-F238E27FC236}">
                  <a16:creationId xmlns:a16="http://schemas.microsoft.com/office/drawing/2014/main" id="{DC882A23-F7E0-DF2B-DF96-FCD2404D3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2166"/>
              <a:ext cx="55" cy="25"/>
            </a:xfrm>
            <a:custGeom>
              <a:avLst/>
              <a:gdLst>
                <a:gd name="T0" fmla="*/ 15 w 55"/>
                <a:gd name="T1" fmla="*/ 8 h 25"/>
                <a:gd name="T2" fmla="*/ 27 w 55"/>
                <a:gd name="T3" fmla="*/ 11 h 25"/>
                <a:gd name="T4" fmla="*/ 55 w 55"/>
                <a:gd name="T5" fmla="*/ 6 h 25"/>
                <a:gd name="T6" fmla="*/ 45 w 55"/>
                <a:gd name="T7" fmla="*/ 24 h 25"/>
                <a:gd name="T8" fmla="*/ 15 w 55"/>
                <a:gd name="T9" fmla="*/ 8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25">
                  <a:moveTo>
                    <a:pt x="15" y="8"/>
                  </a:moveTo>
                  <a:cubicBezTo>
                    <a:pt x="39" y="0"/>
                    <a:pt x="0" y="11"/>
                    <a:pt x="27" y="11"/>
                  </a:cubicBezTo>
                  <a:cubicBezTo>
                    <a:pt x="36" y="11"/>
                    <a:pt x="46" y="8"/>
                    <a:pt x="55" y="6"/>
                  </a:cubicBezTo>
                  <a:cubicBezTo>
                    <a:pt x="51" y="12"/>
                    <a:pt x="49" y="18"/>
                    <a:pt x="45" y="24"/>
                  </a:cubicBezTo>
                  <a:cubicBezTo>
                    <a:pt x="10" y="22"/>
                    <a:pt x="30" y="25"/>
                    <a:pt x="15" y="8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494" name="Freeform 92">
              <a:extLst>
                <a:ext uri="{FF2B5EF4-FFF2-40B4-BE49-F238E27FC236}">
                  <a16:creationId xmlns:a16="http://schemas.microsoft.com/office/drawing/2014/main" id="{95BB5EEC-9EB0-67BF-6339-FC295B96A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" y="2166"/>
              <a:ext cx="41" cy="25"/>
            </a:xfrm>
            <a:custGeom>
              <a:avLst/>
              <a:gdLst>
                <a:gd name="T0" fmla="*/ 20 w 41"/>
                <a:gd name="T1" fmla="*/ 1 h 25"/>
                <a:gd name="T2" fmla="*/ 32 w 41"/>
                <a:gd name="T3" fmla="*/ 3 h 25"/>
                <a:gd name="T4" fmla="*/ 26 w 41"/>
                <a:gd name="T5" fmla="*/ 16 h 25"/>
                <a:gd name="T6" fmla="*/ 5 w 41"/>
                <a:gd name="T7" fmla="*/ 24 h 25"/>
                <a:gd name="T8" fmla="*/ 19 w 41"/>
                <a:gd name="T9" fmla="*/ 9 h 25"/>
                <a:gd name="T10" fmla="*/ 14 w 41"/>
                <a:gd name="T11" fmla="*/ 12 h 25"/>
                <a:gd name="T12" fmla="*/ 23 w 41"/>
                <a:gd name="T13" fmla="*/ 9 h 25"/>
                <a:gd name="T14" fmla="*/ 20 w 41"/>
                <a:gd name="T15" fmla="*/ 1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25">
                  <a:moveTo>
                    <a:pt x="20" y="1"/>
                  </a:moveTo>
                  <a:cubicBezTo>
                    <a:pt x="24" y="2"/>
                    <a:pt x="29" y="0"/>
                    <a:pt x="32" y="3"/>
                  </a:cubicBezTo>
                  <a:cubicBezTo>
                    <a:pt x="41" y="15"/>
                    <a:pt x="31" y="15"/>
                    <a:pt x="26" y="16"/>
                  </a:cubicBezTo>
                  <a:cubicBezTo>
                    <a:pt x="24" y="25"/>
                    <a:pt x="14" y="23"/>
                    <a:pt x="5" y="24"/>
                  </a:cubicBezTo>
                  <a:cubicBezTo>
                    <a:pt x="2" y="8"/>
                    <a:pt x="0" y="5"/>
                    <a:pt x="19" y="9"/>
                  </a:cubicBezTo>
                  <a:cubicBezTo>
                    <a:pt x="17" y="10"/>
                    <a:pt x="12" y="12"/>
                    <a:pt x="14" y="12"/>
                  </a:cubicBezTo>
                  <a:cubicBezTo>
                    <a:pt x="17" y="12"/>
                    <a:pt x="21" y="12"/>
                    <a:pt x="23" y="9"/>
                  </a:cubicBezTo>
                  <a:cubicBezTo>
                    <a:pt x="24" y="6"/>
                    <a:pt x="21" y="4"/>
                    <a:pt x="20" y="1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495" name="Freeform 93">
              <a:extLst>
                <a:ext uri="{FF2B5EF4-FFF2-40B4-BE49-F238E27FC236}">
                  <a16:creationId xmlns:a16="http://schemas.microsoft.com/office/drawing/2014/main" id="{16BF00BB-AFBD-BE7E-9176-0EF793DD2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" y="2118"/>
              <a:ext cx="27" cy="26"/>
            </a:xfrm>
            <a:custGeom>
              <a:avLst/>
              <a:gdLst>
                <a:gd name="T0" fmla="*/ 13 w 27"/>
                <a:gd name="T1" fmla="*/ 2 h 26"/>
                <a:gd name="T2" fmla="*/ 19 w 27"/>
                <a:gd name="T3" fmla="*/ 11 h 26"/>
                <a:gd name="T4" fmla="*/ 24 w 27"/>
                <a:gd name="T5" fmla="*/ 26 h 26"/>
                <a:gd name="T6" fmla="*/ 3 w 27"/>
                <a:gd name="T7" fmla="*/ 14 h 26"/>
                <a:gd name="T8" fmla="*/ 12 w 27"/>
                <a:gd name="T9" fmla="*/ 5 h 26"/>
                <a:gd name="T10" fmla="*/ 13 w 27"/>
                <a:gd name="T11" fmla="*/ 2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26">
                  <a:moveTo>
                    <a:pt x="13" y="2"/>
                  </a:moveTo>
                  <a:cubicBezTo>
                    <a:pt x="20" y="1"/>
                    <a:pt x="22" y="5"/>
                    <a:pt x="19" y="11"/>
                  </a:cubicBezTo>
                  <a:cubicBezTo>
                    <a:pt x="27" y="14"/>
                    <a:pt x="25" y="18"/>
                    <a:pt x="24" y="26"/>
                  </a:cubicBezTo>
                  <a:cubicBezTo>
                    <a:pt x="12" y="25"/>
                    <a:pt x="10" y="23"/>
                    <a:pt x="3" y="14"/>
                  </a:cubicBezTo>
                  <a:cubicBezTo>
                    <a:pt x="0" y="5"/>
                    <a:pt x="4" y="8"/>
                    <a:pt x="12" y="5"/>
                  </a:cubicBezTo>
                  <a:cubicBezTo>
                    <a:pt x="15" y="0"/>
                    <a:pt x="16" y="0"/>
                    <a:pt x="13" y="2"/>
                  </a:cubicBezTo>
                  <a:close/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59411" name="Line 95">
            <a:extLst>
              <a:ext uri="{FF2B5EF4-FFF2-40B4-BE49-F238E27FC236}">
                <a16:creationId xmlns:a16="http://schemas.microsoft.com/office/drawing/2014/main" id="{CFDA95F2-4A58-51C8-68FD-C104053C05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92588" y="2124075"/>
            <a:ext cx="615950" cy="1588"/>
          </a:xfrm>
          <a:prstGeom prst="line">
            <a:avLst/>
          </a:prstGeom>
          <a:noFill/>
          <a:ln w="76200">
            <a:solidFill>
              <a:srgbClr val="33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9412" name="Line 96">
            <a:extLst>
              <a:ext uri="{FF2B5EF4-FFF2-40B4-BE49-F238E27FC236}">
                <a16:creationId xmlns:a16="http://schemas.microsoft.com/office/drawing/2014/main" id="{B73BD36B-5495-F92F-1196-A6E2F57BE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0775" y="2117725"/>
            <a:ext cx="604838" cy="0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grpSp>
        <p:nvGrpSpPr>
          <p:cNvPr id="59413" name="Group 97">
            <a:extLst>
              <a:ext uri="{FF2B5EF4-FFF2-40B4-BE49-F238E27FC236}">
                <a16:creationId xmlns:a16="http://schemas.microsoft.com/office/drawing/2014/main" id="{1C078D9B-4791-9E08-57FF-F12DA3BA8AB5}"/>
              </a:ext>
            </a:extLst>
          </p:cNvPr>
          <p:cNvGrpSpPr>
            <a:grpSpLocks/>
          </p:cNvGrpSpPr>
          <p:nvPr/>
        </p:nvGrpSpPr>
        <p:grpSpPr bwMode="auto">
          <a:xfrm>
            <a:off x="8088313" y="1609725"/>
            <a:ext cx="442912" cy="1211263"/>
            <a:chOff x="1759" y="648"/>
            <a:chExt cx="299" cy="816"/>
          </a:xfrm>
        </p:grpSpPr>
        <p:sp>
          <p:nvSpPr>
            <p:cNvPr id="59486" name="Line 98">
              <a:extLst>
                <a:ext uri="{FF2B5EF4-FFF2-40B4-BE49-F238E27FC236}">
                  <a16:creationId xmlns:a16="http://schemas.microsoft.com/office/drawing/2014/main" id="{DE91B2F3-0685-7F6D-1C7B-3DC2563505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4" y="648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487" name="Line 99">
              <a:extLst>
                <a:ext uri="{FF2B5EF4-FFF2-40B4-BE49-F238E27FC236}">
                  <a16:creationId xmlns:a16="http://schemas.microsoft.com/office/drawing/2014/main" id="{696DDF60-BC99-C044-38D8-E8024D8CBF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9" y="1214"/>
              <a:ext cx="299" cy="2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9414" name="Group 100">
            <a:extLst>
              <a:ext uri="{FF2B5EF4-FFF2-40B4-BE49-F238E27FC236}">
                <a16:creationId xmlns:a16="http://schemas.microsoft.com/office/drawing/2014/main" id="{F6517E48-0C8D-3444-455B-07B7578ECEB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515350" y="1609725"/>
            <a:ext cx="442913" cy="1211263"/>
            <a:chOff x="1759" y="648"/>
            <a:chExt cx="299" cy="816"/>
          </a:xfrm>
        </p:grpSpPr>
        <p:sp>
          <p:nvSpPr>
            <p:cNvPr id="59484" name="Line 101">
              <a:extLst>
                <a:ext uri="{FF2B5EF4-FFF2-40B4-BE49-F238E27FC236}">
                  <a16:creationId xmlns:a16="http://schemas.microsoft.com/office/drawing/2014/main" id="{D0DF88FF-19E3-7E29-6DF4-6E43A34943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4" y="648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485" name="Line 102">
              <a:extLst>
                <a:ext uri="{FF2B5EF4-FFF2-40B4-BE49-F238E27FC236}">
                  <a16:creationId xmlns:a16="http://schemas.microsoft.com/office/drawing/2014/main" id="{A0A75C52-CE7C-B9D4-D06E-40277EC9D3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9" y="1214"/>
              <a:ext cx="299" cy="2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59415" name="Text Box 103">
            <a:extLst>
              <a:ext uri="{FF2B5EF4-FFF2-40B4-BE49-F238E27FC236}">
                <a16:creationId xmlns:a16="http://schemas.microsoft.com/office/drawing/2014/main" id="{66BDE475-4360-45FC-DC77-C66BED35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063" y="1895475"/>
            <a:ext cx="7699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baseline="0">
                <a:solidFill>
                  <a:srgbClr val="000000"/>
                </a:solidFill>
                <a:cs typeface="Arial" panose="020B0604020202020204" pitchFamily="34" charset="0"/>
              </a:rPr>
              <a:t>Utó-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baseline="0">
                <a:solidFill>
                  <a:srgbClr val="000000"/>
                </a:solidFill>
                <a:cs typeface="Arial" panose="020B0604020202020204" pitchFamily="34" charset="0"/>
              </a:rPr>
              <a:t>ülepítő</a:t>
            </a:r>
            <a:endParaRPr lang="hu-HU" altLang="hu-HU" sz="1400" baseline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9416" name="Text Box 104">
            <a:extLst>
              <a:ext uri="{FF2B5EF4-FFF2-40B4-BE49-F238E27FC236}">
                <a16:creationId xmlns:a16="http://schemas.microsoft.com/office/drawing/2014/main" id="{FB5C7341-CEB7-65D0-1E3F-FB41BDE48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7075" y="1749425"/>
            <a:ext cx="1411288" cy="738188"/>
          </a:xfrm>
          <a:prstGeom prst="rect">
            <a:avLst/>
          </a:prstGeom>
          <a:gradFill rotWithShape="0">
            <a:gsLst>
              <a:gs pos="0">
                <a:srgbClr val="E2E2FF"/>
              </a:gs>
              <a:gs pos="100000">
                <a:srgbClr val="9595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baseline="0">
                <a:solidFill>
                  <a:srgbClr val="000000"/>
                </a:solidFill>
                <a:cs typeface="Arial" panose="020B0604020202020204" pitchFamily="34" charset="0"/>
              </a:rPr>
              <a:t>Tisztított elfolyó, élővíz befogadó</a:t>
            </a:r>
            <a:endParaRPr lang="hu-HU" altLang="hu-HU" sz="1400" baseline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9417" name="Line 105">
            <a:extLst>
              <a:ext uri="{FF2B5EF4-FFF2-40B4-BE49-F238E27FC236}">
                <a16:creationId xmlns:a16="http://schemas.microsoft.com/office/drawing/2014/main" id="{DC9C3E25-01F7-E578-6E0E-7F30262DE7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35963" y="3405188"/>
            <a:ext cx="555625" cy="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9418" name="Text Box 106">
            <a:extLst>
              <a:ext uri="{FF2B5EF4-FFF2-40B4-BE49-F238E27FC236}">
                <a16:creationId xmlns:a16="http://schemas.microsoft.com/office/drawing/2014/main" id="{E8753B11-E491-EE46-3C74-411940A30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0" y="3013075"/>
            <a:ext cx="1254125" cy="523875"/>
          </a:xfrm>
          <a:prstGeom prst="rect">
            <a:avLst/>
          </a:prstGeom>
          <a:gradFill rotWithShape="0">
            <a:gsLst>
              <a:gs pos="0">
                <a:srgbClr val="663300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baseline="0">
                <a:solidFill>
                  <a:srgbClr val="FFCC66"/>
                </a:solidFill>
                <a:cs typeface="Arial" panose="020B0604020202020204" pitchFamily="34" charset="0"/>
              </a:rPr>
              <a:t>Fölös biomassza</a:t>
            </a:r>
          </a:p>
        </p:txBody>
      </p:sp>
      <p:sp>
        <p:nvSpPr>
          <p:cNvPr id="59419" name="Line 107">
            <a:extLst>
              <a:ext uri="{FF2B5EF4-FFF2-40B4-BE49-F238E27FC236}">
                <a16:creationId xmlns:a16="http://schemas.microsoft.com/office/drawing/2014/main" id="{161F657D-70EE-C339-DD05-85D3737EB1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0550" y="2581275"/>
            <a:ext cx="0" cy="86360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9420" name="Line 108">
            <a:extLst>
              <a:ext uri="{FF2B5EF4-FFF2-40B4-BE49-F238E27FC236}">
                <a16:creationId xmlns:a16="http://schemas.microsoft.com/office/drawing/2014/main" id="{253D5176-4405-63D0-3BE3-1FFA7CAAC2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65625" y="2546350"/>
            <a:ext cx="441325" cy="4763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9421" name="Text Box 109">
            <a:extLst>
              <a:ext uri="{FF2B5EF4-FFF2-40B4-BE49-F238E27FC236}">
                <a16:creationId xmlns:a16="http://schemas.microsoft.com/office/drawing/2014/main" id="{9EC2AE12-8182-7721-ADF1-2BFDF46C9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6538" y="1703388"/>
            <a:ext cx="17256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aseline="0">
                <a:solidFill>
                  <a:srgbClr val="000000"/>
                </a:solidFill>
                <a:cs typeface="Arial" panose="020B0604020202020204" pitchFamily="34" charset="0"/>
              </a:rPr>
              <a:t>Bioreaktor</a:t>
            </a:r>
          </a:p>
        </p:txBody>
      </p:sp>
      <p:grpSp>
        <p:nvGrpSpPr>
          <p:cNvPr id="59422" name="Group 110">
            <a:extLst>
              <a:ext uri="{FF2B5EF4-FFF2-40B4-BE49-F238E27FC236}">
                <a16:creationId xmlns:a16="http://schemas.microsoft.com/office/drawing/2014/main" id="{5F628D1C-A8EB-18DC-EAB9-DCBA4211C39F}"/>
              </a:ext>
            </a:extLst>
          </p:cNvPr>
          <p:cNvGrpSpPr>
            <a:grpSpLocks/>
          </p:cNvGrpSpPr>
          <p:nvPr/>
        </p:nvGrpSpPr>
        <p:grpSpPr bwMode="auto">
          <a:xfrm>
            <a:off x="2246313" y="1363663"/>
            <a:ext cx="1946275" cy="2017712"/>
            <a:chOff x="631" y="1468"/>
            <a:chExt cx="1226" cy="1271"/>
          </a:xfrm>
        </p:grpSpPr>
        <p:sp>
          <p:nvSpPr>
            <p:cNvPr id="59470" name="Line 111">
              <a:extLst>
                <a:ext uri="{FF2B5EF4-FFF2-40B4-BE49-F238E27FC236}">
                  <a16:creationId xmlns:a16="http://schemas.microsoft.com/office/drawing/2014/main" id="{53F7702C-0596-3807-AF8F-B7E77F381C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" y="1468"/>
              <a:ext cx="1" cy="504"/>
            </a:xfrm>
            <a:prstGeom prst="line">
              <a:avLst/>
            </a:prstGeom>
            <a:noFill/>
            <a:ln w="762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471" name="Freeform 112">
              <a:extLst>
                <a:ext uri="{FF2B5EF4-FFF2-40B4-BE49-F238E27FC236}">
                  <a16:creationId xmlns:a16="http://schemas.microsoft.com/office/drawing/2014/main" id="{3439BF99-9988-14AF-9BC6-B7EC7E9A0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" y="1850"/>
              <a:ext cx="541" cy="552"/>
            </a:xfrm>
            <a:custGeom>
              <a:avLst/>
              <a:gdLst>
                <a:gd name="T0" fmla="*/ 0 w 578"/>
                <a:gd name="T1" fmla="*/ 0 h 590"/>
                <a:gd name="T2" fmla="*/ 26 w 578"/>
                <a:gd name="T3" fmla="*/ 0 h 590"/>
                <a:gd name="T4" fmla="*/ 26 w 578"/>
                <a:gd name="T5" fmla="*/ 16 h 590"/>
                <a:gd name="T6" fmla="*/ 14 w 578"/>
                <a:gd name="T7" fmla="*/ 26 h 590"/>
                <a:gd name="T8" fmla="*/ 0 w 578"/>
                <a:gd name="T9" fmla="*/ 16 h 590"/>
                <a:gd name="T10" fmla="*/ 0 w 578"/>
                <a:gd name="T11" fmla="*/ 0 h 5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8" h="590">
                  <a:moveTo>
                    <a:pt x="0" y="0"/>
                  </a:moveTo>
                  <a:lnTo>
                    <a:pt x="578" y="0"/>
                  </a:lnTo>
                  <a:lnTo>
                    <a:pt x="578" y="353"/>
                  </a:lnTo>
                  <a:lnTo>
                    <a:pt x="291" y="590"/>
                  </a:lnTo>
                  <a:lnTo>
                    <a:pt x="0" y="35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F9E9D8"/>
                </a:gs>
                <a:gs pos="100000">
                  <a:srgbClr val="D86C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472" name="Line 113">
              <a:extLst>
                <a:ext uri="{FF2B5EF4-FFF2-40B4-BE49-F238E27FC236}">
                  <a16:creationId xmlns:a16="http://schemas.microsoft.com/office/drawing/2014/main" id="{E50CBC38-2264-4C22-2832-776187677F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" y="1951"/>
              <a:ext cx="647" cy="0"/>
            </a:xfrm>
            <a:prstGeom prst="line">
              <a:avLst/>
            </a:prstGeom>
            <a:noFill/>
            <a:ln w="76200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59473" name="Group 114">
              <a:extLst>
                <a:ext uri="{FF2B5EF4-FFF2-40B4-BE49-F238E27FC236}">
                  <a16:creationId xmlns:a16="http://schemas.microsoft.com/office/drawing/2014/main" id="{B8151863-DF98-E2D3-0D1A-7D58F64CF5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0" y="1645"/>
              <a:ext cx="547" cy="763"/>
              <a:chOff x="1382" y="882"/>
              <a:chExt cx="586" cy="816"/>
            </a:xfrm>
          </p:grpSpPr>
          <p:grpSp>
            <p:nvGrpSpPr>
              <p:cNvPr id="59478" name="Group 115">
                <a:extLst>
                  <a:ext uri="{FF2B5EF4-FFF2-40B4-BE49-F238E27FC236}">
                    <a16:creationId xmlns:a16="http://schemas.microsoft.com/office/drawing/2014/main" id="{7192FD66-5019-3AA9-82F5-8C8DF7455E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2" y="882"/>
                <a:ext cx="299" cy="816"/>
                <a:chOff x="1759" y="648"/>
                <a:chExt cx="299" cy="816"/>
              </a:xfrm>
            </p:grpSpPr>
            <p:sp>
              <p:nvSpPr>
                <p:cNvPr id="59482" name="Line 116">
                  <a:extLst>
                    <a:ext uri="{FF2B5EF4-FFF2-40B4-BE49-F238E27FC236}">
                      <a16:creationId xmlns:a16="http://schemas.microsoft.com/office/drawing/2014/main" id="{00E6E1D1-38CA-7BD5-7743-F7CD22AE12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64" y="648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9483" name="Line 117">
                  <a:extLst>
                    <a:ext uri="{FF2B5EF4-FFF2-40B4-BE49-F238E27FC236}">
                      <a16:creationId xmlns:a16="http://schemas.microsoft.com/office/drawing/2014/main" id="{361E9131-74D2-94D6-D539-B998A957DB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59" y="1214"/>
                  <a:ext cx="299" cy="25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9479" name="Group 118">
                <a:extLst>
                  <a:ext uri="{FF2B5EF4-FFF2-40B4-BE49-F238E27FC236}">
                    <a16:creationId xmlns:a16="http://schemas.microsoft.com/office/drawing/2014/main" id="{54B0789C-CC8D-E35D-D884-1D5285D041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669" y="882"/>
                <a:ext cx="299" cy="816"/>
                <a:chOff x="1759" y="648"/>
                <a:chExt cx="299" cy="816"/>
              </a:xfrm>
            </p:grpSpPr>
            <p:sp>
              <p:nvSpPr>
                <p:cNvPr id="59480" name="Line 119">
                  <a:extLst>
                    <a:ext uri="{FF2B5EF4-FFF2-40B4-BE49-F238E27FC236}">
                      <a16:creationId xmlns:a16="http://schemas.microsoft.com/office/drawing/2014/main" id="{EAED3DFC-5787-95E6-6933-527D13F497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64" y="648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59481" name="Line 120">
                  <a:extLst>
                    <a:ext uri="{FF2B5EF4-FFF2-40B4-BE49-F238E27FC236}">
                      <a16:creationId xmlns:a16="http://schemas.microsoft.com/office/drawing/2014/main" id="{AE2B2B51-6F89-5C32-3038-DA9B086767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59" y="1214"/>
                  <a:ext cx="299" cy="25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sp>
          <p:nvSpPr>
            <p:cNvPr id="59474" name="Text Box 121">
              <a:extLst>
                <a:ext uri="{FF2B5EF4-FFF2-40B4-BE49-F238E27FC236}">
                  <a16:creationId xmlns:a16="http://schemas.microsoft.com/office/drawing/2014/main" id="{9D7FBAD4-6E24-8313-76D0-697ABE9E4D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0" y="1851"/>
              <a:ext cx="48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400" baseline="0">
                  <a:solidFill>
                    <a:srgbClr val="000000"/>
                  </a:solidFill>
                  <a:cs typeface="Arial" panose="020B0604020202020204" pitchFamily="34" charset="0"/>
                </a:rPr>
                <a:t>Elő-</a:t>
              </a:r>
            </a:p>
            <a:p>
              <a:pPr algn="ctr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r>
                <a:rPr lang="hu-HU" altLang="hu-HU" sz="1400" baseline="0">
                  <a:solidFill>
                    <a:srgbClr val="000000"/>
                  </a:solidFill>
                  <a:cs typeface="Arial" panose="020B0604020202020204" pitchFamily="34" charset="0"/>
                </a:rPr>
                <a:t>ülepítő</a:t>
              </a:r>
            </a:p>
          </p:txBody>
        </p:sp>
        <p:sp>
          <p:nvSpPr>
            <p:cNvPr id="59475" name="Line 122">
              <a:extLst>
                <a:ext uri="{FF2B5EF4-FFF2-40B4-BE49-F238E27FC236}">
                  <a16:creationId xmlns:a16="http://schemas.microsoft.com/office/drawing/2014/main" id="{456B5A0E-82B4-9DB6-7B3A-F62B86A9DD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51" y="2654"/>
              <a:ext cx="234" cy="1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476" name="Line 123">
              <a:extLst>
                <a:ext uri="{FF2B5EF4-FFF2-40B4-BE49-F238E27FC236}">
                  <a16:creationId xmlns:a16="http://schemas.microsoft.com/office/drawing/2014/main" id="{EC8D31AD-BA71-68AA-8B28-E0967859F7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75" y="2391"/>
              <a:ext cx="4" cy="268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477" name="Text Box 124">
              <a:extLst>
                <a:ext uri="{FF2B5EF4-FFF2-40B4-BE49-F238E27FC236}">
                  <a16:creationId xmlns:a16="http://schemas.microsoft.com/office/drawing/2014/main" id="{26FF7AE4-EAD4-784D-5022-A198FA9CDC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2547"/>
              <a:ext cx="714" cy="192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400" baseline="0">
                  <a:solidFill>
                    <a:srgbClr val="FFCC66"/>
                  </a:solidFill>
                  <a:cs typeface="Arial" panose="020B0604020202020204" pitchFamily="34" charset="0"/>
                </a:rPr>
                <a:t>Nyersiszap</a:t>
              </a:r>
              <a:endParaRPr lang="hu-HU" altLang="hu-HU" sz="2400" baseline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423" name="Group 125">
            <a:extLst>
              <a:ext uri="{FF2B5EF4-FFF2-40B4-BE49-F238E27FC236}">
                <a16:creationId xmlns:a16="http://schemas.microsoft.com/office/drawing/2014/main" id="{D7AF2A52-832A-21FF-AE87-A278BF71B719}"/>
              </a:ext>
            </a:extLst>
          </p:cNvPr>
          <p:cNvGrpSpPr>
            <a:grpSpLocks/>
          </p:cNvGrpSpPr>
          <p:nvPr/>
        </p:nvGrpSpPr>
        <p:grpSpPr bwMode="auto">
          <a:xfrm>
            <a:off x="1027113" y="1014413"/>
            <a:ext cx="1465262" cy="1985962"/>
            <a:chOff x="206" y="374"/>
            <a:chExt cx="923" cy="1251"/>
          </a:xfrm>
        </p:grpSpPr>
        <p:sp>
          <p:nvSpPr>
            <p:cNvPr id="59439" name="Text Box 126">
              <a:extLst>
                <a:ext uri="{FF2B5EF4-FFF2-40B4-BE49-F238E27FC236}">
                  <a16:creationId xmlns:a16="http://schemas.microsoft.com/office/drawing/2014/main" id="{4725BFEB-C132-AA7C-DA97-DA5BEA94D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" y="1295"/>
              <a:ext cx="923" cy="330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400" baseline="0">
                  <a:solidFill>
                    <a:srgbClr val="FFFFFF"/>
                  </a:solidFill>
                  <a:cs typeface="Arial" panose="020B0604020202020204" pitchFamily="34" charset="0"/>
                </a:rPr>
                <a:t>Befolyó szennyíz</a:t>
              </a:r>
              <a:endParaRPr lang="hu-HU" altLang="hu-HU" sz="1400" baseline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59440" name="Group 127">
              <a:extLst>
                <a:ext uri="{FF2B5EF4-FFF2-40B4-BE49-F238E27FC236}">
                  <a16:creationId xmlns:a16="http://schemas.microsoft.com/office/drawing/2014/main" id="{1E15F447-F2B8-95DD-83FE-8373D6F541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" y="374"/>
              <a:ext cx="900" cy="912"/>
              <a:chOff x="1866" y="1069"/>
              <a:chExt cx="5040" cy="6300"/>
            </a:xfrm>
          </p:grpSpPr>
          <p:sp>
            <p:nvSpPr>
              <p:cNvPr id="59441" name="Rectangle 128" descr="Vízcseppek">
                <a:extLst>
                  <a:ext uri="{FF2B5EF4-FFF2-40B4-BE49-F238E27FC236}">
                    <a16:creationId xmlns:a16="http://schemas.microsoft.com/office/drawing/2014/main" id="{43208CC3-7F3F-9D54-B1EC-B4C08C11A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6" y="1069"/>
                <a:ext cx="5040" cy="6300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381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q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hu-HU" sz="1800" baseline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59442" name="Group 132">
                <a:extLst>
                  <a:ext uri="{FF2B5EF4-FFF2-40B4-BE49-F238E27FC236}">
                    <a16:creationId xmlns:a16="http://schemas.microsoft.com/office/drawing/2014/main" id="{82866215-5897-B0FA-3AF6-2D483427AB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55" y="1237"/>
                <a:ext cx="4395" cy="5865"/>
                <a:chOff x="2055" y="1237"/>
                <a:chExt cx="4395" cy="5865"/>
              </a:xfrm>
            </p:grpSpPr>
            <p:sp>
              <p:nvSpPr>
                <p:cNvPr id="59443" name="AutoShape 133" descr="Háló">
                  <a:extLst>
                    <a:ext uri="{FF2B5EF4-FFF2-40B4-BE49-F238E27FC236}">
                      <a16:creationId xmlns:a16="http://schemas.microsoft.com/office/drawing/2014/main" id="{69C35461-7953-B124-A9EF-E88607E175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0" y="468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44" name="AutoShape 134" descr="Háló">
                  <a:extLst>
                    <a:ext uri="{FF2B5EF4-FFF2-40B4-BE49-F238E27FC236}">
                      <a16:creationId xmlns:a16="http://schemas.microsoft.com/office/drawing/2014/main" id="{93F7E1A1-79AC-DC81-5F1E-90FC523BCD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20" y="426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45" name="AutoShape 135" descr="Háló">
                  <a:extLst>
                    <a:ext uri="{FF2B5EF4-FFF2-40B4-BE49-F238E27FC236}">
                      <a16:creationId xmlns:a16="http://schemas.microsoft.com/office/drawing/2014/main" id="{0127DCBB-F467-03C0-3076-55B65FA5CE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5" y="326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46" name="AutoShape 136" descr="Háló">
                  <a:extLst>
                    <a:ext uri="{FF2B5EF4-FFF2-40B4-BE49-F238E27FC236}">
                      <a16:creationId xmlns:a16="http://schemas.microsoft.com/office/drawing/2014/main" id="{86EA0C9A-6B9E-B1DB-514F-C8323302F6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5" y="381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47" name="AutoShape 137" descr="Háló">
                  <a:extLst>
                    <a:ext uri="{FF2B5EF4-FFF2-40B4-BE49-F238E27FC236}">
                      <a16:creationId xmlns:a16="http://schemas.microsoft.com/office/drawing/2014/main" id="{2B1A9547-FB37-B1E9-4E24-B107C823D7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10" y="617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48" name="AutoShape 138" descr="Háló">
                  <a:extLst>
                    <a:ext uri="{FF2B5EF4-FFF2-40B4-BE49-F238E27FC236}">
                      <a16:creationId xmlns:a16="http://schemas.microsoft.com/office/drawing/2014/main" id="{C339EB82-0EEE-C7A6-5586-41C46759BB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50" y="692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49" name="AutoShape 139" descr="Háló">
                  <a:extLst>
                    <a:ext uri="{FF2B5EF4-FFF2-40B4-BE49-F238E27FC236}">
                      <a16:creationId xmlns:a16="http://schemas.microsoft.com/office/drawing/2014/main" id="{B88B3179-CB86-7DC2-E449-6E97446D30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75" y="338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50" name="AutoShape 140" descr="Háló">
                  <a:extLst>
                    <a:ext uri="{FF2B5EF4-FFF2-40B4-BE49-F238E27FC236}">
                      <a16:creationId xmlns:a16="http://schemas.microsoft.com/office/drawing/2014/main" id="{B2243DFA-6DAB-FF15-7ECD-9EFF245A64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0" y="143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51" name="AutoShape 141" descr="Háló">
                  <a:extLst>
                    <a:ext uri="{FF2B5EF4-FFF2-40B4-BE49-F238E27FC236}">
                      <a16:creationId xmlns:a16="http://schemas.microsoft.com/office/drawing/2014/main" id="{8F750761-8C95-C0F2-7B93-24158FF44F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0" y="609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52" name="AutoShape 142" descr="Háló">
                  <a:extLst>
                    <a:ext uri="{FF2B5EF4-FFF2-40B4-BE49-F238E27FC236}">
                      <a16:creationId xmlns:a16="http://schemas.microsoft.com/office/drawing/2014/main" id="{F8EA1C9E-9111-E9B2-05EF-BFE774E638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5" y="372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53" name="AutoShape 143" descr="Háló">
                  <a:extLst>
                    <a:ext uri="{FF2B5EF4-FFF2-40B4-BE49-F238E27FC236}">
                      <a16:creationId xmlns:a16="http://schemas.microsoft.com/office/drawing/2014/main" id="{6372CA5A-824A-5F5B-7AEB-6BCDA7F669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0" y="281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54" name="AutoShape 144" descr="Háló">
                  <a:extLst>
                    <a:ext uri="{FF2B5EF4-FFF2-40B4-BE49-F238E27FC236}">
                      <a16:creationId xmlns:a16="http://schemas.microsoft.com/office/drawing/2014/main" id="{22121FCD-0C6F-E5FF-FFB0-BD7EF26DF9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25" y="231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55" name="AutoShape 145" descr="Háló">
                  <a:extLst>
                    <a:ext uri="{FF2B5EF4-FFF2-40B4-BE49-F238E27FC236}">
                      <a16:creationId xmlns:a16="http://schemas.microsoft.com/office/drawing/2014/main" id="{CC23A199-CF86-FFA6-2DD8-94FB5B604A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5" y="269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56" name="AutoShape 146" descr="Háló">
                  <a:extLst>
                    <a:ext uri="{FF2B5EF4-FFF2-40B4-BE49-F238E27FC236}">
                      <a16:creationId xmlns:a16="http://schemas.microsoft.com/office/drawing/2014/main" id="{E9B71B91-9110-65FB-D855-CD806E174E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25" y="468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57" name="AutoShape 147" descr="Háló">
                  <a:extLst>
                    <a:ext uri="{FF2B5EF4-FFF2-40B4-BE49-F238E27FC236}">
                      <a16:creationId xmlns:a16="http://schemas.microsoft.com/office/drawing/2014/main" id="{0A2CA7DE-25B4-190A-A890-0AA296B166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20" y="486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58" name="AutoShape 148" descr="Háló">
                  <a:extLst>
                    <a:ext uri="{FF2B5EF4-FFF2-40B4-BE49-F238E27FC236}">
                      <a16:creationId xmlns:a16="http://schemas.microsoft.com/office/drawing/2014/main" id="{B17F66C6-053A-E4F2-CA57-5C7780EDC6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5" y="135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59" name="AutoShape 149" descr="Háló">
                  <a:extLst>
                    <a:ext uri="{FF2B5EF4-FFF2-40B4-BE49-F238E27FC236}">
                      <a16:creationId xmlns:a16="http://schemas.microsoft.com/office/drawing/2014/main" id="{E09EA94A-D90A-5B71-1260-6A3E8CB9C1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20" y="672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60" name="AutoShape 150" descr="Háló">
                  <a:extLst>
                    <a:ext uri="{FF2B5EF4-FFF2-40B4-BE49-F238E27FC236}">
                      <a16:creationId xmlns:a16="http://schemas.microsoft.com/office/drawing/2014/main" id="{FDFBEC4A-3F93-6C55-D82A-575FBE51EF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15" y="402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61" name="AutoShape 151" descr="Háló">
                  <a:extLst>
                    <a:ext uri="{FF2B5EF4-FFF2-40B4-BE49-F238E27FC236}">
                      <a16:creationId xmlns:a16="http://schemas.microsoft.com/office/drawing/2014/main" id="{1AA09170-FC0A-E8CC-A2EC-1E337DB0D7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653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62" name="AutoShape 152" descr="Háló">
                  <a:extLst>
                    <a:ext uri="{FF2B5EF4-FFF2-40B4-BE49-F238E27FC236}">
                      <a16:creationId xmlns:a16="http://schemas.microsoft.com/office/drawing/2014/main" id="{51823073-3EF8-6600-878D-2EF81DC874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05" y="171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63" name="AutoShape 153" descr="Háló">
                  <a:extLst>
                    <a:ext uri="{FF2B5EF4-FFF2-40B4-BE49-F238E27FC236}">
                      <a16:creationId xmlns:a16="http://schemas.microsoft.com/office/drawing/2014/main" id="{4FB10DCF-5C9F-2E9B-69AA-149CA810FA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00" y="234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64" name="AutoShape 154" descr="Háló">
                  <a:extLst>
                    <a:ext uri="{FF2B5EF4-FFF2-40B4-BE49-F238E27FC236}">
                      <a16:creationId xmlns:a16="http://schemas.microsoft.com/office/drawing/2014/main" id="{34A6E500-A424-E166-EEFA-735D2287D3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30" y="5212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65" name="AutoShape 155" descr="Háló">
                  <a:extLst>
                    <a:ext uri="{FF2B5EF4-FFF2-40B4-BE49-F238E27FC236}">
                      <a16:creationId xmlns:a16="http://schemas.microsoft.com/office/drawing/2014/main" id="{324E0A7D-4EC1-FE40-1CD3-DBCB5E0728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45" y="654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66" name="AutoShape 156" descr="Háló">
                  <a:extLst>
                    <a:ext uri="{FF2B5EF4-FFF2-40B4-BE49-F238E27FC236}">
                      <a16:creationId xmlns:a16="http://schemas.microsoft.com/office/drawing/2014/main" id="{FB0CC9B4-44C9-8B36-2699-FE8F52EA5C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333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67" name="AutoShape 157" descr="Háló">
                  <a:extLst>
                    <a:ext uri="{FF2B5EF4-FFF2-40B4-BE49-F238E27FC236}">
                      <a16:creationId xmlns:a16="http://schemas.microsoft.com/office/drawing/2014/main" id="{70AEA27B-A1C0-F5B6-E194-4FAC52EBBE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5" y="123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68" name="AutoShape 158" descr="Háló">
                  <a:extLst>
                    <a:ext uri="{FF2B5EF4-FFF2-40B4-BE49-F238E27FC236}">
                      <a16:creationId xmlns:a16="http://schemas.microsoft.com/office/drawing/2014/main" id="{A944A724-E323-734C-D1EA-42700CBED2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85" y="552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69" name="AutoShape 159" descr="Háló">
                  <a:extLst>
                    <a:ext uri="{FF2B5EF4-FFF2-40B4-BE49-F238E27FC236}">
                      <a16:creationId xmlns:a16="http://schemas.microsoft.com/office/drawing/2014/main" id="{D0D8C99C-4C18-DAD9-727E-39A3F60290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5" y="1897"/>
                  <a:ext cx="330" cy="180"/>
                </a:xfrm>
                <a:prstGeom prst="roundRect">
                  <a:avLst>
                    <a:gd name="adj" fmla="val 43634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3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q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buFont typeface="Wingdings" panose="05000000000000000000" pitchFamily="2" charset="2"/>
                    <a:buChar char="n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q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800" baseline="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9424" name="Group 163">
            <a:extLst>
              <a:ext uri="{FF2B5EF4-FFF2-40B4-BE49-F238E27FC236}">
                <a16:creationId xmlns:a16="http://schemas.microsoft.com/office/drawing/2014/main" id="{951B8266-6479-944D-C7A1-65D3370E3417}"/>
              </a:ext>
            </a:extLst>
          </p:cNvPr>
          <p:cNvGrpSpPr>
            <a:grpSpLocks/>
          </p:cNvGrpSpPr>
          <p:nvPr/>
        </p:nvGrpSpPr>
        <p:grpSpPr bwMode="auto">
          <a:xfrm>
            <a:off x="3382963" y="1001713"/>
            <a:ext cx="762000" cy="968375"/>
            <a:chOff x="1347" y="1240"/>
            <a:chExt cx="480" cy="610"/>
          </a:xfrm>
        </p:grpSpPr>
        <p:sp>
          <p:nvSpPr>
            <p:cNvPr id="59437" name="Line 164">
              <a:extLst>
                <a:ext uri="{FF2B5EF4-FFF2-40B4-BE49-F238E27FC236}">
                  <a16:creationId xmlns:a16="http://schemas.microsoft.com/office/drawing/2014/main" id="{A6B0B2B2-5CE5-DF31-BFAF-0EC6B81BAF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3" y="1514"/>
              <a:ext cx="0" cy="336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438" name="Rectangle 165">
              <a:extLst>
                <a:ext uri="{FF2B5EF4-FFF2-40B4-BE49-F238E27FC236}">
                  <a16:creationId xmlns:a16="http://schemas.microsoft.com/office/drawing/2014/main" id="{CDBBF53A-87FE-B4CF-B980-28AAEB72D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7" y="1240"/>
              <a:ext cx="480" cy="336"/>
            </a:xfrm>
            <a:prstGeom prst="rect">
              <a:avLst/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400" baseline="0">
                  <a:solidFill>
                    <a:srgbClr val="FFFFFF"/>
                  </a:solidFill>
                  <a:cs typeface="Arial" panose="020B0604020202020204" pitchFamily="34" charset="0"/>
                </a:rPr>
                <a:t>Kémiai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400" baseline="0">
                  <a:solidFill>
                    <a:srgbClr val="FFFFFF"/>
                  </a:solidFill>
                  <a:cs typeface="Arial" panose="020B0604020202020204" pitchFamily="34" charset="0"/>
                </a:rPr>
                <a:t>kezelés</a:t>
              </a:r>
              <a:endParaRPr lang="en-GB" altLang="hu-HU" sz="1200" b="0" baseline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9425" name="Szövegdoboz 69740">
            <a:extLst>
              <a:ext uri="{FF2B5EF4-FFF2-40B4-BE49-F238E27FC236}">
                <a16:creationId xmlns:a16="http://schemas.microsoft.com/office/drawing/2014/main" id="{7A8D1697-E6D3-4CC3-B57C-CB100749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5" y="1268413"/>
            <a:ext cx="1409700" cy="87153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hu-HU" altLang="hu-HU" sz="1900"/>
          </a:p>
          <a:p>
            <a:pPr algn="ctr"/>
            <a:r>
              <a:rPr lang="hu-HU" altLang="hu-HU" sz="1900"/>
              <a:t>Szén (szerves)</a:t>
            </a:r>
          </a:p>
          <a:p>
            <a:pPr algn="ctr"/>
            <a:r>
              <a:rPr lang="hu-HU" altLang="hu-HU" sz="1900"/>
              <a:t>Nitrogén</a:t>
            </a:r>
          </a:p>
          <a:p>
            <a:pPr algn="ctr"/>
            <a:r>
              <a:rPr lang="hu-HU" altLang="hu-HU" sz="1900"/>
              <a:t>Foszfor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B5C0FF0-0FBF-CEC5-B3E5-FD1ACAA6E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3833813"/>
            <a:ext cx="5545137" cy="115093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lnSpc>
                <a:spcPct val="90000"/>
              </a:lnSpc>
              <a:defRPr/>
            </a:pPr>
            <a:r>
              <a:rPr lang="hu-HU" altLang="hu-HU" sz="2200" b="0" kern="0" baseline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mikroorganizmusok lebontják és </a:t>
            </a:r>
            <a:r>
              <a:rPr lang="hu-HU" altLang="hu-HU" sz="2200" b="0" kern="0" baseline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táplá</a:t>
            </a:r>
            <a:r>
              <a:rPr lang="hu-HU" altLang="hu-HU" sz="2200" b="0" kern="0" baseline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-lékként hasznosítják a szennyező anyago-kat.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hu-HU" altLang="hu-HU" sz="2200" b="0" kern="0" baseline="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hu-HU" altLang="hu-HU" sz="2200" b="0" kern="0" baseline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mikroorganizmusok szaporodnak.</a:t>
            </a:r>
            <a:endParaRPr lang="hu-HU" altLang="hu-HU" sz="1200" kern="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9427" name="Kép 2">
            <a:extLst>
              <a:ext uri="{FF2B5EF4-FFF2-40B4-BE49-F238E27FC236}">
                <a16:creationId xmlns:a16="http://schemas.microsoft.com/office/drawing/2014/main" id="{219AC640-E229-9067-4060-5E683E76B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3649663"/>
            <a:ext cx="1612900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8" name="Picture 2">
            <a:extLst>
              <a:ext uri="{FF2B5EF4-FFF2-40B4-BE49-F238E27FC236}">
                <a16:creationId xmlns:a16="http://schemas.microsoft.com/office/drawing/2014/main" id="{2EB54EC4-6105-1FBC-2709-AC9A3F9F3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3644900"/>
            <a:ext cx="1474787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abadkézi sokszög: alakzat 8">
            <a:extLst>
              <a:ext uri="{FF2B5EF4-FFF2-40B4-BE49-F238E27FC236}">
                <a16:creationId xmlns:a16="http://schemas.microsoft.com/office/drawing/2014/main" id="{B825F375-3ED0-C4B1-ACF5-80D984D35F5F}"/>
              </a:ext>
            </a:extLst>
          </p:cNvPr>
          <p:cNvSpPr>
            <a:spLocks/>
          </p:cNvSpPr>
          <p:nvPr/>
        </p:nvSpPr>
        <p:spPr bwMode="auto">
          <a:xfrm rot="5400000">
            <a:off x="8083553" y="703267"/>
            <a:ext cx="1327144" cy="4562475"/>
          </a:xfrm>
          <a:custGeom>
            <a:avLst/>
            <a:gdLst>
              <a:gd name="T0" fmla="*/ 0 w 2328421"/>
              <a:gd name="T1" fmla="*/ 2536320 h 4892511"/>
              <a:gd name="T2" fmla="*/ 2261881 w 2328421"/>
              <a:gd name="T3" fmla="*/ 0 h 4892511"/>
              <a:gd name="T4" fmla="*/ 2261881 w 2328421"/>
              <a:gd name="T5" fmla="*/ 4893495 h 4892511"/>
              <a:gd name="T6" fmla="*/ 0 w 2328421"/>
              <a:gd name="T7" fmla="*/ 2536320 h 4892511"/>
              <a:gd name="T8" fmla="*/ 0 60000 65536"/>
              <a:gd name="T9" fmla="*/ 0 60000 65536"/>
              <a:gd name="T10" fmla="*/ 0 60000 65536"/>
              <a:gd name="T11" fmla="*/ 0 60000 65536"/>
              <a:gd name="connsiteX0" fmla="*/ 1 w 1684146"/>
              <a:gd name="connsiteY0" fmla="*/ 4261977 h 4892511"/>
              <a:gd name="connsiteX1" fmla="*/ 1684146 w 1684146"/>
              <a:gd name="connsiteY1" fmla="*/ 0 h 4892511"/>
              <a:gd name="connsiteX2" fmla="*/ 1684146 w 1684146"/>
              <a:gd name="connsiteY2" fmla="*/ 4892511 h 4892511"/>
              <a:gd name="connsiteX3" fmla="*/ 1 w 1684146"/>
              <a:gd name="connsiteY3" fmla="*/ 4261977 h 4892511"/>
              <a:gd name="connsiteX0" fmla="*/ 1 w 2362322"/>
              <a:gd name="connsiteY0" fmla="*/ 4210906 h 4892511"/>
              <a:gd name="connsiteX1" fmla="*/ 2362322 w 2362322"/>
              <a:gd name="connsiteY1" fmla="*/ 0 h 4892511"/>
              <a:gd name="connsiteX2" fmla="*/ 2362322 w 2362322"/>
              <a:gd name="connsiteY2" fmla="*/ 4892511 h 4892511"/>
              <a:gd name="connsiteX3" fmla="*/ 1 w 2362322"/>
              <a:gd name="connsiteY3" fmla="*/ 4210906 h 4892511"/>
              <a:gd name="connsiteX0" fmla="*/ 0 w 2362320"/>
              <a:gd name="connsiteY0" fmla="*/ 4650108 h 4892511"/>
              <a:gd name="connsiteX1" fmla="*/ 2362320 w 2362320"/>
              <a:gd name="connsiteY1" fmla="*/ 0 h 4892511"/>
              <a:gd name="connsiteX2" fmla="*/ 2362320 w 2362320"/>
              <a:gd name="connsiteY2" fmla="*/ 4892511 h 4892511"/>
              <a:gd name="connsiteX3" fmla="*/ 0 w 2362320"/>
              <a:gd name="connsiteY3" fmla="*/ 4650108 h 489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2320" h="4892511">
                <a:moveTo>
                  <a:pt x="0" y="4650108"/>
                </a:moveTo>
                <a:lnTo>
                  <a:pt x="2362320" y="0"/>
                </a:lnTo>
                <a:lnTo>
                  <a:pt x="2362320" y="4892511"/>
                </a:lnTo>
                <a:lnTo>
                  <a:pt x="0" y="4650108"/>
                </a:lnTo>
                <a:close/>
              </a:path>
            </a:pathLst>
          </a:custGeom>
          <a:gradFill>
            <a:gsLst>
              <a:gs pos="40000">
                <a:schemeClr val="bg1">
                  <a:alpha val="0"/>
                </a:schemeClr>
              </a:gs>
              <a:gs pos="100000">
                <a:srgbClr val="FF6600"/>
              </a:gs>
            </a:gsLst>
            <a:lin ang="10800000" scaled="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pic>
        <p:nvPicPr>
          <p:cNvPr id="59432" name="Picture 10" descr="BB3-PC-1150">
            <a:extLst>
              <a:ext uri="{FF2B5EF4-FFF2-40B4-BE49-F238E27FC236}">
                <a16:creationId xmlns:a16="http://schemas.microsoft.com/office/drawing/2014/main" id="{1E0C775D-387E-4A9E-3969-BE12E33F7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25" y="3659188"/>
            <a:ext cx="1682750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33" name="Picture 9">
            <a:extLst>
              <a:ext uri="{FF2B5EF4-FFF2-40B4-BE49-F238E27FC236}">
                <a16:creationId xmlns:a16="http://schemas.microsoft.com/office/drawing/2014/main" id="{1F4F57EE-36EA-6426-617D-65D0FD78F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34" name="Kép 2">
            <a:extLst>
              <a:ext uri="{FF2B5EF4-FFF2-40B4-BE49-F238E27FC236}">
                <a16:creationId xmlns:a16="http://schemas.microsoft.com/office/drawing/2014/main" id="{42302E31-A50D-AA02-DA7C-0DBAE4019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35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3C802B34-856E-4EDD-6D8D-650F6CD1A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a számának helye 1">
            <a:extLst>
              <a:ext uri="{FF2B5EF4-FFF2-40B4-BE49-F238E27FC236}">
                <a16:creationId xmlns:a16="http://schemas.microsoft.com/office/drawing/2014/main" id="{C79B1F81-305C-DE9F-0E7D-A9EE0B940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014973C7-D668-466A-9D52-31F63DBFCDE9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6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268A2B73-3A00-9D56-A8FD-05F21A790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Anaerob fermentáció – biogáz termelés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BFE2ECB-8670-F35D-9634-CECA825B5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912813"/>
            <a:ext cx="11017250" cy="115093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u-HU" altLang="hu-HU" sz="2200" kern="0" baseline="0" dirty="0"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szennyvíztisztításból származó fölös biomassza sűrítést követően oxigén mentes </a:t>
            </a:r>
            <a:r>
              <a:rPr lang="hu-HU" altLang="hu-HU" sz="2200" kern="0" baseline="0" dirty="0" err="1"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fermen</a:t>
            </a:r>
            <a:r>
              <a:rPr lang="hu-HU" altLang="hu-HU" sz="2200" kern="0" baseline="0" dirty="0"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-torokba kerül.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hu-HU" altLang="hu-HU" sz="2200" b="0" kern="0" baseline="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20" name="Picture 2" descr="https://lh3.googleusercontent.com/-WcxX1gvQ3Eo/Su68sMEjBgI/AAAAAAAAAEY/vqwjPruVzrw/s912/IMG_0526.JPG">
            <a:extLst>
              <a:ext uri="{FF2B5EF4-FFF2-40B4-BE49-F238E27FC236}">
                <a16:creationId xmlns:a16="http://schemas.microsoft.com/office/drawing/2014/main" id="{647DCA71-1CE9-4A8D-5B61-7DDCEA8D9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1522413"/>
            <a:ext cx="6634163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Szövegdoboz 1">
            <a:extLst>
              <a:ext uri="{FF2B5EF4-FFF2-40B4-BE49-F238E27FC236}">
                <a16:creationId xmlns:a16="http://schemas.microsoft.com/office/drawing/2014/main" id="{FB565A58-5833-BAC4-BD57-D96F6949F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1488" y="1706563"/>
            <a:ext cx="2098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400">
                <a:solidFill>
                  <a:schemeClr val="bg1"/>
                </a:solidFill>
                <a:cs typeface="Arial" panose="020B0604020202020204" pitchFamily="34" charset="0"/>
              </a:rPr>
              <a:t>Mezofil: 30-38 °C</a:t>
            </a:r>
          </a:p>
          <a:p>
            <a:r>
              <a:rPr lang="hu-HU" altLang="hu-HU" sz="2400">
                <a:solidFill>
                  <a:schemeClr val="bg1"/>
                </a:solidFill>
                <a:cs typeface="Arial" panose="020B0604020202020204" pitchFamily="34" charset="0"/>
              </a:rPr>
              <a:t>Termofil: 55-60 °C</a:t>
            </a:r>
          </a:p>
        </p:txBody>
      </p:sp>
      <p:sp>
        <p:nvSpPr>
          <p:cNvPr id="60422" name="Szövegdoboz 1">
            <a:extLst>
              <a:ext uri="{FF2B5EF4-FFF2-40B4-BE49-F238E27FC236}">
                <a16:creationId xmlns:a16="http://schemas.microsoft.com/office/drawing/2014/main" id="{BB59819D-F850-2A5C-3855-9F9EA41C8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938" y="5370513"/>
            <a:ext cx="6327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400">
                <a:solidFill>
                  <a:schemeClr val="bg1"/>
                </a:solidFill>
                <a:cs typeface="Arial" panose="020B0604020202020204" pitchFamily="34" charset="0"/>
              </a:rPr>
              <a:t>Technológiai követelmények: Oxigén kizárása</a:t>
            </a:r>
          </a:p>
          <a:p>
            <a:r>
              <a:rPr lang="hu-HU" altLang="hu-HU" sz="2400">
                <a:solidFill>
                  <a:schemeClr val="bg1"/>
                </a:solidFill>
                <a:cs typeface="Arial" panose="020B0604020202020204" pitchFamily="34" charset="0"/>
              </a:rPr>
              <a:t>Hőmérséklettartás; Keverés; Tartózkodási idő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3A921B0-E208-8240-3528-83C4589C90F8}"/>
              </a:ext>
            </a:extLst>
          </p:cNvPr>
          <p:cNvSpPr txBox="1"/>
          <p:nvPr/>
        </p:nvSpPr>
        <p:spPr>
          <a:xfrm>
            <a:off x="1225550" y="1727200"/>
            <a:ext cx="2709863" cy="614363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hu-HU" sz="1700" b="0" kern="0" baseline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Biomassza; Sejttörmelék;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hu-HU" sz="1700" b="0" kern="0" baseline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Szuszpendált szervesanyag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E275987-0536-6186-5C69-69F9C7C8595D}"/>
              </a:ext>
            </a:extLst>
          </p:cNvPr>
          <p:cNvSpPr txBox="1"/>
          <p:nvPr/>
        </p:nvSpPr>
        <p:spPr>
          <a:xfrm>
            <a:off x="1381125" y="2878138"/>
            <a:ext cx="2398713" cy="61436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hu-HU" sz="1700" b="0" kern="0" baseline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Fehérjék; Szénhidrátok;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hu-HU" sz="1700" b="0" kern="0" baseline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Zsírok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C4F674AD-4645-0718-071C-ED61B207D906}"/>
              </a:ext>
            </a:extLst>
          </p:cNvPr>
          <p:cNvSpPr txBox="1"/>
          <p:nvPr/>
        </p:nvSpPr>
        <p:spPr>
          <a:xfrm>
            <a:off x="1471613" y="4027488"/>
            <a:ext cx="2217737" cy="61436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hu-HU" sz="1700" b="0" kern="0" baseline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Aminosavak; Cukrok;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hu-HU" sz="1700" b="0" kern="0" baseline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Zsírsavak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15CB961-FD4F-3FAB-9B1F-55EC814556FE}"/>
              </a:ext>
            </a:extLst>
          </p:cNvPr>
          <p:cNvSpPr txBox="1"/>
          <p:nvPr/>
        </p:nvSpPr>
        <p:spPr>
          <a:xfrm>
            <a:off x="536575" y="5178425"/>
            <a:ext cx="4087813" cy="614363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hu-HU" sz="1700" kern="0" baseline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Szerves illósavak (elsősorban ecetsav);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hu-HU" sz="1700" kern="0" baseline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Szén-dioxid; Hidrogén</a:t>
            </a:r>
          </a:p>
        </p:txBody>
      </p: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D34E21D2-56F1-C9BB-5A94-2FCF9F9FD08D}"/>
              </a:ext>
            </a:extLst>
          </p:cNvPr>
          <p:cNvCxnSpPr>
            <a:stCxn id="7" idx="2"/>
            <a:endCxn id="8" idx="0"/>
          </p:cNvCxnSpPr>
          <p:nvPr/>
        </p:nvCxnSpPr>
        <p:spPr bwMode="auto">
          <a:xfrm>
            <a:off x="2579688" y="2341563"/>
            <a:ext cx="1587" cy="536575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11892E19-0F83-7E2A-7DE0-8AF0D977A9C2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 bwMode="auto">
          <a:xfrm>
            <a:off x="2581275" y="3492500"/>
            <a:ext cx="0" cy="534988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D78C0016-1905-E353-10F1-4C3D185F61FB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 bwMode="auto">
          <a:xfrm>
            <a:off x="2581275" y="4641850"/>
            <a:ext cx="0" cy="536575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430" name="Picture 9">
            <a:extLst>
              <a:ext uri="{FF2B5EF4-FFF2-40B4-BE49-F238E27FC236}">
                <a16:creationId xmlns:a16="http://schemas.microsoft.com/office/drawing/2014/main" id="{783B1A8A-190F-D3D0-981C-BA055F28B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1" name="Kép 2">
            <a:extLst>
              <a:ext uri="{FF2B5EF4-FFF2-40B4-BE49-F238E27FC236}">
                <a16:creationId xmlns:a16="http://schemas.microsoft.com/office/drawing/2014/main" id="{3D114460-C9A1-A4EA-43D1-D77A8214E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2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DD2F13A6-735E-0100-7C3D-85A83B607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a számának helye 1">
            <a:extLst>
              <a:ext uri="{FF2B5EF4-FFF2-40B4-BE49-F238E27FC236}">
                <a16:creationId xmlns:a16="http://schemas.microsoft.com/office/drawing/2014/main" id="{DC95E5F6-6780-EE91-F57C-311F38E7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860A4AFE-DD9B-42DB-AD19-68688315AAD0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7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BF61E6D5-A889-D967-D264-91B164FFC5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Metanogenezis – Metanogén ősbaktériumok</a:t>
            </a:r>
          </a:p>
        </p:txBody>
      </p:sp>
      <p:pic>
        <p:nvPicPr>
          <p:cNvPr id="61443" name="Kép 11">
            <a:extLst>
              <a:ext uri="{FF2B5EF4-FFF2-40B4-BE49-F238E27FC236}">
                <a16:creationId xmlns:a16="http://schemas.microsoft.com/office/drawing/2014/main" id="{336AB379-E9C3-FC9F-7368-954230CC2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8" b="8673"/>
          <a:stretch>
            <a:fillRect/>
          </a:stretch>
        </p:blipFill>
        <p:spPr bwMode="auto">
          <a:xfrm>
            <a:off x="6897688" y="3630613"/>
            <a:ext cx="37179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3">
            <a:extLst>
              <a:ext uri="{FF2B5EF4-FFF2-40B4-BE49-F238E27FC236}">
                <a16:creationId xmlns:a16="http://schemas.microsoft.com/office/drawing/2014/main" id="{F1920DE0-DF13-598A-6771-225544BCC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1222375"/>
            <a:ext cx="5357813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baseline="0">
                <a:solidFill>
                  <a:schemeClr val="tx2"/>
                </a:solidFill>
                <a:latin typeface="Garamond" panose="02020404030301010803" pitchFamily="18" charset="0"/>
              </a:rPr>
              <a:t>Hidrogenotróf metanogének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baseline="0">
                <a:solidFill>
                  <a:schemeClr val="tx2"/>
                </a:solidFill>
                <a:latin typeface="Garamond" panose="02020404030301010803" pitchFamily="18" charset="0"/>
              </a:rPr>
              <a:t>(pl. </a:t>
            </a:r>
            <a:r>
              <a:rPr lang="hu-HU" altLang="hu-HU" i="1" baseline="0">
                <a:solidFill>
                  <a:schemeClr val="tx2"/>
                </a:solidFill>
                <a:latin typeface="Garamond" panose="02020404030301010803" pitchFamily="18" charset="0"/>
              </a:rPr>
              <a:t>Methanobacterium</a:t>
            </a:r>
            <a:r>
              <a:rPr lang="hu-HU" altLang="hu-HU" baseline="0">
                <a:solidFill>
                  <a:schemeClr val="tx2"/>
                </a:solidFill>
                <a:latin typeface="Garamond" panose="02020404030301010803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36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baseline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 H</a:t>
            </a:r>
            <a:r>
              <a:rPr lang="hu-HU" altLang="hu-HU" baseline="-25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</a:t>
            </a:r>
            <a:r>
              <a:rPr lang="hu-HU" altLang="hu-HU" baseline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+ CO</a:t>
            </a:r>
            <a:r>
              <a:rPr lang="hu-HU" altLang="hu-HU" baseline="-25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</a:t>
            </a:r>
            <a:r>
              <a:rPr lang="hu-HU" altLang="hu-HU" baseline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→  CH</a:t>
            </a:r>
            <a:r>
              <a:rPr lang="hu-HU" altLang="hu-HU" baseline="-25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</a:t>
            </a:r>
            <a:r>
              <a:rPr lang="hu-HU" altLang="hu-HU" baseline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+ 2 H</a:t>
            </a:r>
            <a:r>
              <a:rPr lang="hu-HU" altLang="hu-HU" baseline="-25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</a:t>
            </a:r>
            <a:r>
              <a:rPr lang="hu-HU" altLang="hu-HU" baseline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</a:t>
            </a:r>
            <a:endParaRPr lang="hu-HU" altLang="hu-HU" baseline="-250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baseline="0">
                <a:solidFill>
                  <a:schemeClr val="tx2"/>
                </a:solidFill>
                <a:latin typeface="Garamond" panose="02020404030301010803" pitchFamily="18" charset="0"/>
              </a:rPr>
              <a:t>Acetát-bontó metanogének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baseline="0">
                <a:solidFill>
                  <a:schemeClr val="tx2"/>
                </a:solidFill>
                <a:latin typeface="Garamond" panose="02020404030301010803" pitchFamily="18" charset="0"/>
              </a:rPr>
              <a:t>(pl. </a:t>
            </a:r>
            <a:r>
              <a:rPr lang="hu-HU" altLang="hu-HU" i="1" baseline="0">
                <a:solidFill>
                  <a:schemeClr val="tx2"/>
                </a:solidFill>
                <a:latin typeface="Garamond" panose="02020404030301010803" pitchFamily="18" charset="0"/>
              </a:rPr>
              <a:t>Methanosarcina</a:t>
            </a:r>
            <a:r>
              <a:rPr lang="hu-HU" altLang="hu-HU" baseline="0">
                <a:solidFill>
                  <a:schemeClr val="tx2"/>
                </a:solidFill>
                <a:latin typeface="Garamond" panose="02020404030301010803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0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baseline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hu-HU" altLang="hu-HU" baseline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hu-HU" altLang="hu-HU" baseline="-250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hu-HU" altLang="hu-HU" baseline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hu-HU" altLang="hu-HU" baseline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OOH → </a:t>
            </a:r>
            <a:r>
              <a:rPr lang="hu-HU" altLang="hu-HU" baseline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hu-HU" altLang="hu-HU" baseline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hu-HU" altLang="hu-HU" baseline="-250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hu-HU" altLang="hu-HU" baseline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+ </a:t>
            </a:r>
            <a:r>
              <a:rPr lang="hu-HU" altLang="hu-HU" baseline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hu-HU" altLang="hu-HU" baseline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</a:t>
            </a:r>
            <a:r>
              <a:rPr lang="hu-HU" altLang="hu-HU" baseline="-250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baseline="-2500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4500" baseline="-2500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sz="1000" baseline="-2500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8350C7C-EE8E-AC46-1407-1F7E73CDB98F}"/>
              </a:ext>
            </a:extLst>
          </p:cNvPr>
          <p:cNvSpPr txBox="1"/>
          <p:nvPr/>
        </p:nvSpPr>
        <p:spPr>
          <a:xfrm>
            <a:off x="9017000" y="5713413"/>
            <a:ext cx="1655763" cy="215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bg1">
                    <a:lumMod val="50000"/>
                  </a:schemeClr>
                </a:solidFill>
              </a:rPr>
              <a:t>Forrás: Science Photo </a:t>
            </a:r>
            <a:r>
              <a:rPr lang="hu-HU" sz="1200" dirty="0" err="1">
                <a:solidFill>
                  <a:schemeClr val="bg1">
                    <a:lumMod val="50000"/>
                  </a:schemeClr>
                </a:solidFill>
              </a:rPr>
              <a:t>Library</a:t>
            </a:r>
            <a:endParaRPr lang="hu-H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46" name="Kép 19">
            <a:extLst>
              <a:ext uri="{FF2B5EF4-FFF2-40B4-BE49-F238E27FC236}">
                <a16:creationId xmlns:a16="http://schemas.microsoft.com/office/drawing/2014/main" id="{6BEDF28B-7C0E-A4A9-45ED-BE077F464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19633" r="51183" b="34250"/>
          <a:stretch>
            <a:fillRect/>
          </a:stretch>
        </p:blipFill>
        <p:spPr bwMode="auto">
          <a:xfrm>
            <a:off x="6897688" y="1076325"/>
            <a:ext cx="371792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Szövegdoboz 20">
            <a:extLst>
              <a:ext uri="{FF2B5EF4-FFF2-40B4-BE49-F238E27FC236}">
                <a16:creationId xmlns:a16="http://schemas.microsoft.com/office/drawing/2014/main" id="{FC81CB02-E9B6-F423-8ACD-2D5717774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9550" y="3073400"/>
            <a:ext cx="15271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200"/>
              <a:t>Forrás: Salvador et al. 2017</a:t>
            </a:r>
          </a:p>
        </p:txBody>
      </p:sp>
      <p:pic>
        <p:nvPicPr>
          <p:cNvPr id="61448" name="Picture 9">
            <a:extLst>
              <a:ext uri="{FF2B5EF4-FFF2-40B4-BE49-F238E27FC236}">
                <a16:creationId xmlns:a16="http://schemas.microsoft.com/office/drawing/2014/main" id="{533AB8F0-AC4A-DB36-C001-FA23FB04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Kép 2">
            <a:extLst>
              <a:ext uri="{FF2B5EF4-FFF2-40B4-BE49-F238E27FC236}">
                <a16:creationId xmlns:a16="http://schemas.microsoft.com/office/drawing/2014/main" id="{DE98AF26-4228-18EE-365A-AC50EF958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CDB5FCA9-FE93-C1EC-77CA-73AB2D0D8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a számának helye 1">
            <a:extLst>
              <a:ext uri="{FF2B5EF4-FFF2-40B4-BE49-F238E27FC236}">
                <a16:creationId xmlns:a16="http://schemas.microsoft.com/office/drawing/2014/main" id="{B61E5AC3-7A2E-A94F-4893-7958AA65E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70E4C9FE-9F7E-43EB-9576-6FF1DA2E1A7B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8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E1C358CD-5397-F3FA-2E9D-AA97CB2738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188913"/>
            <a:ext cx="11017250" cy="719137"/>
          </a:xfrm>
        </p:spPr>
        <p:txBody>
          <a:bodyPr/>
          <a:lstStyle/>
          <a:p>
            <a:pPr eaLnBrk="1" hangingPunct="1"/>
            <a:r>
              <a:rPr lang="hu-HU" altLang="hu-HU" sz="4000" b="1"/>
              <a:t>Biogáz: minőség, tárolás,</a:t>
            </a:r>
            <a:br>
              <a:rPr lang="hu-HU" altLang="hu-HU" sz="4000" b="1"/>
            </a:br>
            <a:r>
              <a:rPr lang="hu-HU" altLang="hu-HU" sz="4000" b="1"/>
              <a:t>hasznosítás</a:t>
            </a:r>
          </a:p>
        </p:txBody>
      </p:sp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91F7D645-ECB0-ADC5-26CE-405565A8D68C}"/>
              </a:ext>
            </a:extLst>
          </p:cNvPr>
          <p:cNvGraphicFramePr>
            <a:graphicFrameLocks noGrp="1"/>
          </p:cNvGraphicFramePr>
          <p:nvPr/>
        </p:nvGraphicFramePr>
        <p:xfrm>
          <a:off x="6253163" y="363538"/>
          <a:ext cx="5400675" cy="1371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17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+mj-lt"/>
                        </a:rPr>
                        <a:t>Komponens (V/V %)</a:t>
                      </a:r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+mj-lt"/>
                        </a:rPr>
                        <a:t>Biogáz</a:t>
                      </a:r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+mj-lt"/>
                        </a:rPr>
                        <a:t>Földgáz</a:t>
                      </a:r>
                    </a:p>
                  </a:txBody>
                  <a:tcPr marL="91448" marR="914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latin typeface="+mj-lt"/>
                        </a:rPr>
                        <a:t>Metán</a:t>
                      </a:r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latin typeface="+mj-lt"/>
                        </a:rPr>
                        <a:t>60-70</a:t>
                      </a:r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latin typeface="+mj-lt"/>
                        </a:rPr>
                        <a:t>85-92</a:t>
                      </a:r>
                    </a:p>
                  </a:txBody>
                  <a:tcPr marL="91448" marR="914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latin typeface="+mj-lt"/>
                        </a:rPr>
                        <a:t>Szén-dioxid</a:t>
                      </a:r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latin typeface="+mj-lt"/>
                        </a:rPr>
                        <a:t>30-40</a:t>
                      </a:r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latin typeface="+mj-lt"/>
                        </a:rPr>
                        <a:t>0-2</a:t>
                      </a:r>
                    </a:p>
                  </a:txBody>
                  <a:tcPr marL="91448" marR="9144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2485" name="Rectangle 3">
            <a:extLst>
              <a:ext uri="{FF2B5EF4-FFF2-40B4-BE49-F238E27FC236}">
                <a16:creationId xmlns:a16="http://schemas.microsoft.com/office/drawing/2014/main" id="{C8C4E60E-6EB0-B673-EC3B-BF19D117D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1870075"/>
            <a:ext cx="1101725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600" baseline="0">
                <a:solidFill>
                  <a:schemeClr val="tx2"/>
                </a:solidFill>
                <a:latin typeface="Garamond" panose="02020404030301010803" pitchFamily="18" charset="0"/>
              </a:rPr>
              <a:t>Összetétele, fűtőértéke, valamint további komponenesi (pl. H</a:t>
            </a:r>
            <a:r>
              <a:rPr lang="hu-HU" altLang="hu-HU" sz="2600" baseline="-25000">
                <a:solidFill>
                  <a:schemeClr val="tx2"/>
                </a:solidFill>
                <a:latin typeface="Garamond" panose="02020404030301010803" pitchFamily="18" charset="0"/>
              </a:rPr>
              <a:t>2</a:t>
            </a:r>
            <a:r>
              <a:rPr lang="hu-HU" altLang="hu-HU" sz="2600" baseline="0">
                <a:solidFill>
                  <a:schemeClr val="tx2"/>
                </a:solidFill>
                <a:latin typeface="Garamond" panose="02020404030301010803" pitchFamily="18" charset="0"/>
              </a:rPr>
              <a:t>S, NH</a:t>
            </a:r>
            <a:r>
              <a:rPr lang="hu-HU" altLang="hu-HU" sz="2600" baseline="-25000">
                <a:solidFill>
                  <a:schemeClr val="tx2"/>
                </a:solidFill>
                <a:latin typeface="Garamond" panose="02020404030301010803" pitchFamily="18" charset="0"/>
              </a:rPr>
              <a:t>3</a:t>
            </a:r>
            <a:r>
              <a:rPr lang="hu-HU" altLang="hu-HU" sz="2600" baseline="0">
                <a:solidFill>
                  <a:schemeClr val="tx2"/>
                </a:solidFill>
                <a:latin typeface="Garamond" panose="02020404030301010803" pitchFamily="18" charset="0"/>
              </a:rPr>
              <a:t>) miatt </a:t>
            </a:r>
            <a:r>
              <a:rPr lang="hu-HU" altLang="hu-HU" sz="2600" baseline="0">
                <a:solidFill>
                  <a:srgbClr val="FF0000"/>
                </a:solidFill>
                <a:latin typeface="Garamond" panose="02020404030301010803" pitchFamily="18" charset="0"/>
              </a:rPr>
              <a:t>nem vezethető rá közvetlenül a földgázhálózatokra</a:t>
            </a:r>
            <a:r>
              <a:rPr lang="hu-HU" altLang="hu-HU" sz="2600" baseline="0">
                <a:solidFill>
                  <a:schemeClr val="tx2"/>
                </a:solidFill>
                <a:latin typeface="Garamond" panose="02020404030301010803" pitchFamily="18" charset="0"/>
              </a:rPr>
              <a:t>, de jól tárolható és közvetlenül hasznosítható: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10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hu-HU" altLang="hu-HU" sz="2600" baseline="0">
                <a:latin typeface="Garamond" panose="02020404030301010803" pitchFamily="18" charset="0"/>
              </a:rPr>
              <a:t>Tárolás</a:t>
            </a:r>
            <a:r>
              <a:rPr lang="hu-HU" altLang="hu-HU" baseline="0">
                <a:solidFill>
                  <a:schemeClr val="tx2"/>
                </a:solidFill>
                <a:latin typeface="Garamond" panose="02020404030301010803" pitchFamily="18" charset="0"/>
              </a:rPr>
              <a:t>                            </a:t>
            </a:r>
            <a:r>
              <a:rPr lang="hu-HU" altLang="hu-HU" sz="1200" baseline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hu-HU" altLang="hu-HU" sz="2600" baseline="0">
                <a:latin typeface="Garamond" panose="02020404030301010803" pitchFamily="18" charset="0"/>
              </a:rPr>
              <a:t>Égetés (hő)                   Gázmotor (elektromosság)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sz="2000" baseline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hu-HU" altLang="hu-HU" baseline="-250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2486" name="Kép 4">
            <a:extLst>
              <a:ext uri="{FF2B5EF4-FFF2-40B4-BE49-F238E27FC236}">
                <a16:creationId xmlns:a16="http://schemas.microsoft.com/office/drawing/2014/main" id="{66930717-D0B2-0BF7-1119-8B173D56F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0" t="14301" r="36417" b="17450"/>
          <a:stretch>
            <a:fillRect/>
          </a:stretch>
        </p:blipFill>
        <p:spPr bwMode="auto">
          <a:xfrm>
            <a:off x="4373563" y="3570288"/>
            <a:ext cx="2736850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7" name="Picture 2" descr="https://lh3.googleusercontent.com/-qisQE2nM67c/Su68rVPQ65I/AAAAAAAAAEQ/A3fC35WsHB4/s912/IMG_0524.JPG">
            <a:extLst>
              <a:ext uri="{FF2B5EF4-FFF2-40B4-BE49-F238E27FC236}">
                <a16:creationId xmlns:a16="http://schemas.microsoft.com/office/drawing/2014/main" id="{94D5CB95-D3AC-D7B1-2CCE-BEE985AEC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4" t="18925"/>
          <a:stretch>
            <a:fillRect/>
          </a:stretch>
        </p:blipFill>
        <p:spPr bwMode="auto">
          <a:xfrm>
            <a:off x="642938" y="3575050"/>
            <a:ext cx="3262312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8" name="Kép 1">
            <a:extLst>
              <a:ext uri="{FF2B5EF4-FFF2-40B4-BE49-F238E27FC236}">
                <a16:creationId xmlns:a16="http://schemas.microsoft.com/office/drawing/2014/main" id="{3FC5E577-CBF0-CA44-A447-CFC4A3AC5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r="1987" b="2974"/>
          <a:stretch>
            <a:fillRect/>
          </a:stretch>
        </p:blipFill>
        <p:spPr bwMode="auto">
          <a:xfrm>
            <a:off x="7577138" y="3573463"/>
            <a:ext cx="3471862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9" name="Picture 9">
            <a:extLst>
              <a:ext uri="{FF2B5EF4-FFF2-40B4-BE49-F238E27FC236}">
                <a16:creationId xmlns:a16="http://schemas.microsoft.com/office/drawing/2014/main" id="{AF985EA7-7D51-B042-95FD-7A5147D76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6208713"/>
            <a:ext cx="2160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90" name="Kép 2">
            <a:extLst>
              <a:ext uri="{FF2B5EF4-FFF2-40B4-BE49-F238E27FC236}">
                <a16:creationId xmlns:a16="http://schemas.microsoft.com/office/drawing/2014/main" id="{299AD2EB-C3FC-1908-719C-650B4E0B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215063"/>
            <a:ext cx="59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91" name="Kép 4" descr="A képen vázlat, embléma, clipart, tervezés látható&#10;&#10;Automatikusan generált leírás">
            <a:extLst>
              <a:ext uri="{FF2B5EF4-FFF2-40B4-BE49-F238E27FC236}">
                <a16:creationId xmlns:a16="http://schemas.microsoft.com/office/drawing/2014/main" id="{F837E8F6-9853-154C-D011-4394B3E4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7333" r="5994" b="7333"/>
          <a:stretch>
            <a:fillRect/>
          </a:stretch>
        </p:blipFill>
        <p:spPr bwMode="auto">
          <a:xfrm>
            <a:off x="531813" y="6189663"/>
            <a:ext cx="693737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a számának helye 1">
            <a:extLst>
              <a:ext uri="{FF2B5EF4-FFF2-40B4-BE49-F238E27FC236}">
                <a16:creationId xmlns:a16="http://schemas.microsoft.com/office/drawing/2014/main" id="{C3885B33-69D2-E5A1-3B1D-986832D4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863" y="6276975"/>
            <a:ext cx="877887" cy="392113"/>
          </a:xfrm>
        </p:spPr>
        <p:txBody>
          <a:bodyPr/>
          <a:lstStyle/>
          <a:p>
            <a:pPr algn="l">
              <a:lnSpc>
                <a:spcPct val="90000"/>
              </a:lnSpc>
              <a:buClr>
                <a:schemeClr val="accent1"/>
              </a:buClr>
              <a:buSzPct val="65000"/>
              <a:defRPr/>
            </a:pPr>
            <a:fld id="{AFA1C0A5-2FC3-4A16-9D2A-BDCD8A8729DE}" type="slidenum">
              <a:rPr lang="hu-HU" altLang="en-US" sz="2000" b="1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pPr algn="l">
                <a:lnSpc>
                  <a:spcPct val="90000"/>
                </a:lnSpc>
                <a:buClr>
                  <a:schemeClr val="accent1"/>
                </a:buClr>
                <a:buSzPct val="65000"/>
                <a:defRPr/>
              </a:pPr>
              <a:t>9</a:t>
            </a:fld>
            <a:r>
              <a:rPr lang="hu-HU" altLang="en-US" sz="2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/23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arkos">
  <a:themeElements>
    <a:clrScheme name="Sarkos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Sarkos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3366FF"/>
            </a:gs>
            <a:gs pos="100000">
              <a:srgbClr val="3366FF">
                <a:gamma/>
                <a:shade val="46275"/>
                <a:invGamma/>
              </a:srgbClr>
            </a:gs>
          </a:gsLst>
          <a:path path="rect">
            <a:fillToRect l="50000" t="50000" r="50000" b="50000"/>
          </a:path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3366FF"/>
            </a:gs>
            <a:gs pos="100000">
              <a:srgbClr val="3366FF">
                <a:gamma/>
                <a:shade val="46275"/>
                <a:invGamma/>
              </a:srgbClr>
            </a:gs>
          </a:gsLst>
          <a:path path="rect">
            <a:fillToRect l="50000" t="50000" r="50000" b="50000"/>
          </a:path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arkos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arkos">
  <a:themeElements>
    <a:clrScheme name="Sarkos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Sarkos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3366FF"/>
            </a:gs>
            <a:gs pos="100000">
              <a:srgbClr val="3366FF">
                <a:gamma/>
                <a:shade val="46275"/>
                <a:invGamma/>
              </a:srgbClr>
            </a:gs>
          </a:gsLst>
          <a:path path="rect">
            <a:fillToRect l="50000" t="50000" r="50000" b="50000"/>
          </a:path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3366FF"/>
            </a:gs>
            <a:gs pos="100000">
              <a:srgbClr val="3366FF">
                <a:gamma/>
                <a:shade val="46275"/>
                <a:invGamma/>
              </a:srgbClr>
            </a:gs>
          </a:gsLst>
          <a:path path="rect">
            <a:fillToRect l="50000" t="50000" r="50000" b="50000"/>
          </a:path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rkos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arkos">
  <a:themeElements>
    <a:clrScheme name="Sarkos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Sarkos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3366FF"/>
            </a:gs>
            <a:gs pos="100000">
              <a:srgbClr val="3366FF">
                <a:gamma/>
                <a:shade val="46275"/>
                <a:invGamma/>
              </a:srgbClr>
            </a:gs>
          </a:gsLst>
          <a:path path="rect">
            <a:fillToRect l="50000" t="50000" r="50000" b="50000"/>
          </a:path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3366FF"/>
            </a:gs>
            <a:gs pos="100000">
              <a:srgbClr val="3366FF">
                <a:gamma/>
                <a:shade val="46275"/>
                <a:invGamma/>
              </a:srgbClr>
            </a:gs>
          </a:gsLst>
          <a:path path="rect">
            <a:fillToRect l="50000" t="50000" r="50000" b="50000"/>
          </a:path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rkos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arkos">
  <a:themeElements>
    <a:clrScheme name="Sarkos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Sarkos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3366FF"/>
            </a:gs>
            <a:gs pos="100000">
              <a:srgbClr val="3366FF">
                <a:gamma/>
                <a:shade val="46275"/>
                <a:invGamma/>
              </a:srgbClr>
            </a:gs>
          </a:gsLst>
          <a:path path="rect">
            <a:fillToRect l="50000" t="50000" r="50000" b="50000"/>
          </a:path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3366FF"/>
            </a:gs>
            <a:gs pos="100000">
              <a:srgbClr val="3366FF">
                <a:gamma/>
                <a:shade val="46275"/>
                <a:invGamma/>
              </a:srgbClr>
            </a:gs>
          </a:gsLst>
          <a:path path="rect">
            <a:fillToRect l="50000" t="50000" r="50000" b="50000"/>
          </a:path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rkos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20275</TotalTime>
  <Words>1009</Words>
  <Application>Microsoft Office PowerPoint</Application>
  <PresentationFormat>Szélesvásznú</PresentationFormat>
  <Paragraphs>300</Paragraphs>
  <Slides>28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4</vt:i4>
      </vt:variant>
      <vt:variant>
        <vt:lpstr>Diacímek</vt:lpstr>
      </vt:variant>
      <vt:variant>
        <vt:i4>28</vt:i4>
      </vt:variant>
    </vt:vector>
  </HeadingPairs>
  <TitlesOfParts>
    <vt:vector size="32" baseType="lpstr">
      <vt:lpstr>Sarkos</vt:lpstr>
      <vt:lpstr>1_Sarkos</vt:lpstr>
      <vt:lpstr>2_Sarkos</vt:lpstr>
      <vt:lpstr>3_Sarkos</vt:lpstr>
      <vt:lpstr>Bioenergia - megújuló energiatermelés (ős)baktériumokkal</vt:lpstr>
      <vt:lpstr>Fermentációs biotechnológia</vt:lpstr>
      <vt:lpstr>Fermentáció alkalmazásának néhány főbb területe</vt:lpstr>
      <vt:lpstr>I. BIOGÁZ</vt:lpstr>
      <vt:lpstr>Biotechnológia - Szennyvíztisztítás</vt:lpstr>
      <vt:lpstr>Biotechnológia - Szennyvíztisztítás</vt:lpstr>
      <vt:lpstr>Anaerob fermentáció – biogáz termelés</vt:lpstr>
      <vt:lpstr>Metanogenezis – Metanogén ősbaktériumok</vt:lpstr>
      <vt:lpstr>Biogáz: minőség, tárolás, hasznosítás</vt:lpstr>
      <vt:lpstr>Biogáz hasznosítás – Fővárosi Vízművek, FCsM</vt:lpstr>
      <vt:lpstr>Biogáz „feljavítás” (Biogas upgrading)</vt:lpstr>
      <vt:lpstr>Biogas upgrading – biotechnológiai módszerrel</vt:lpstr>
      <vt:lpstr>Két fontos kérdés:</vt:lpstr>
      <vt:lpstr>I. BIOGÁZ</vt:lpstr>
      <vt:lpstr>Mikrobiális üzemanyagcellák</vt:lpstr>
      <vt:lpstr>Exoelektrogén baktériumok</vt:lpstr>
      <vt:lpstr>Mikrobiális üzemanyagcellák</vt:lpstr>
      <vt:lpstr>Alkalmazás I</vt:lpstr>
      <vt:lpstr>Alkalmazás II</vt:lpstr>
      <vt:lpstr>Alkalmazás III</vt:lpstr>
      <vt:lpstr>Mikrobiális üzemanyagcellák … és a valóság</vt:lpstr>
      <vt:lpstr>Mikrobiális üzemanyagcellák - konklúzió</vt:lpstr>
      <vt:lpstr>Köszönöm a figyelmet!</vt:lpstr>
      <vt:lpstr>Megújuló energiák</vt:lpstr>
      <vt:lpstr>Eleveniszap mikroszkópos képe</vt:lpstr>
      <vt:lpstr>PowerPoint-bemutató</vt:lpstr>
      <vt:lpstr>PowerPoint-bemutató</vt:lpstr>
      <vt:lpstr>Biofim az anódon</vt:lpstr>
    </vt:vector>
  </TitlesOfParts>
  <Company>BME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környezetvédelem alapjai   alapfogalmak, és ….</dc:title>
  <dc:creator>Dr. Tardy Gábor</dc:creator>
  <cp:lastModifiedBy>Dr. Tardy Gábor Márk</cp:lastModifiedBy>
  <cp:revision>362</cp:revision>
  <cp:lastPrinted>2012-09-03T09:14:04Z</cp:lastPrinted>
  <dcterms:created xsi:type="dcterms:W3CDTF">2007-12-12T11:01:48Z</dcterms:created>
  <dcterms:modified xsi:type="dcterms:W3CDTF">2025-01-29T12:39:31Z</dcterms:modified>
</cp:coreProperties>
</file>