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2"/>
  </p:notesMasterIdLst>
  <p:sldIdLst>
    <p:sldId id="2146847375" r:id="rId5"/>
    <p:sldId id="2146847458" r:id="rId6"/>
    <p:sldId id="2146847480" r:id="rId7"/>
    <p:sldId id="2146847476" r:id="rId8"/>
    <p:sldId id="2146847481" r:id="rId9"/>
    <p:sldId id="2146847489" r:id="rId10"/>
    <p:sldId id="2146847483" r:id="rId11"/>
    <p:sldId id="2146847488" r:id="rId12"/>
    <p:sldId id="2146847484" r:id="rId13"/>
    <p:sldId id="2146847485" r:id="rId14"/>
    <p:sldId id="2146847492" r:id="rId15"/>
    <p:sldId id="2146847500" r:id="rId16"/>
    <p:sldId id="2146847486" r:id="rId17"/>
    <p:sldId id="2146847497" r:id="rId18"/>
    <p:sldId id="2146847490" r:id="rId19"/>
    <p:sldId id="2146847477" r:id="rId20"/>
    <p:sldId id="2146847475" r:id="rId21"/>
  </p:sldIdLst>
  <p:sldSz cx="12192000" cy="6858000"/>
  <p:notesSz cx="6858000" cy="9144000"/>
  <p:embeddedFontLst>
    <p:embeddedFont>
      <p:font typeface="Abadi" panose="020B0604020104020204" pitchFamily="34" charset="0"/>
      <p:regular r:id="rId23"/>
      <p:bold r:id="rId24"/>
      <p:italic r:id="rId25"/>
      <p:boldItalic r:id="rId26"/>
    </p:embeddedFont>
    <p:embeddedFont>
      <p:font typeface="Montserrat Light" panose="00000400000000000000" pitchFamily="2" charset="0"/>
      <p:regular r:id="rId27"/>
      <p:italic r:id="rId28"/>
    </p:embeddedFont>
    <p:embeddedFont>
      <p:font typeface="Noto Sans" panose="020B0502040504020204" pitchFamily="34" charset="0"/>
      <p:regular r:id="rId29"/>
      <p:bold r:id="rId30"/>
      <p:italic r:id="rId31"/>
      <p:boldItalic r:id="rId32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08CE89-4ED4-62EF-B5D5-F7DC7AAFC4B3}" name="Bihari Péter" initials="BP" userId="S::bihari.peter@gpk.bme.hu::09e566b1-dbb0-41c3-8777-fb8011f9eb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zkay Cecília" initials="LC" lastIdx="1" clrIdx="0">
    <p:extLst>
      <p:ext uri="{19B8F6BF-5375-455C-9EA6-DF929625EA0E}">
        <p15:presenceInfo xmlns:p15="http://schemas.microsoft.com/office/powerpoint/2012/main" userId="S::liszkay.cecilia@bme.hu::d35980af-21c7-4c4c-ac0d-d2cc85907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2530"/>
    <a:srgbClr val="990033"/>
    <a:srgbClr val="D99694"/>
    <a:srgbClr val="CEB6C5"/>
    <a:srgbClr val="FF6699"/>
    <a:srgbClr val="D58787"/>
    <a:srgbClr val="D60047"/>
    <a:srgbClr val="FF5050"/>
    <a:srgbClr val="FF3300"/>
    <a:srgbClr val="921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Világos stílus 1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5"/>
    <p:restoredTop sz="94714"/>
  </p:normalViewPr>
  <p:slideViewPr>
    <p:cSldViewPr snapToGrid="0">
      <p:cViewPr varScale="1">
        <p:scale>
          <a:sx n="148" d="100"/>
          <a:sy n="148" d="100"/>
        </p:scale>
        <p:origin x="46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47EDD-D00E-C948-9A9F-9891699192BE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C7467-0CCD-0648-94F2-A61C17AB80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58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20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82732-74F3-752A-9B84-89B30E895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816E6-91BC-1940-8AE0-CF313F379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8CFDB-D212-C65F-1F35-AF1146C41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FE4B3-BE25-22B4-229C-E1A827B99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6867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A965F-8820-B3A6-7F82-30B4F074A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D793D-26E6-7A21-ACBA-28C07F7CE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A158AF-200B-C031-AD64-E7C4C56EE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5AAC1-6E0F-4588-D0A4-495940B00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96504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6BE56-04E8-8A84-98C6-EB007E6B8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AA4CB-CEE2-56F7-AEFC-3ACB65585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E8B9B6-5E54-0BDE-91B5-6A150D945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1A0FB-F7CC-E109-D1CA-8414D250B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6261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15508-8074-8469-A8CE-1B42508E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DE76A-067F-08A2-FB7A-8C90DD83B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0D025B-DF79-7AD2-1F92-AE97F8164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2D6A1-CF0A-DF4E-041D-834CB2CE4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6994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C0E1E-6FBA-4720-C552-9F3E4F95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00127-FD42-479B-FC6A-94E5DE3C7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0A70A-5E25-626C-CBCC-A818FDD31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CE31B-C7A7-ADFD-ED0D-A36462172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85880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4C95-3DCD-34A7-8D49-553FF2CD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B245B-82EB-B6E9-4E47-5AA487B39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F1004-B1AC-2753-3E72-3A4AE5416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C1249-1340-3CE4-B3F6-1E1ABADDC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1524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74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E090-BE92-D91E-9534-240DF05F7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AAA53-F89D-3459-5BB7-05B9AEABE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84B51-3FF7-CDD8-23FA-AD3809778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0CA-5433-28A5-9B48-FF02F2D90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0767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4C95-3DCD-34A7-8D49-553FF2CD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B245B-82EB-B6E9-4E47-5AA487B39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F1004-B1AC-2753-3E72-3A4AE5416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C1249-1340-3CE4-B3F6-1E1ABADDC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6285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12BB1-9424-8FA6-859B-DD20FD121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B423C-C173-A5AC-73CD-CF5E959B0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198128-7198-15D2-5858-AFB730FB5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D14A3-60F3-31FA-ED48-B211B9CBA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1096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1B7C4-D7E4-BC42-34E1-9FC870216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D403B-E1D3-F704-9F77-D406F43AD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BB710-84A5-189B-52AC-CF87DE33B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8105C-BA91-99BC-C442-A4690EA8C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99844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0A51D-C374-3347-7C37-5044C5342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389B5-84E4-B8FC-851F-256E37A35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7994D-7D11-B67D-E5BA-5B869E76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68BCD-2CEA-7DEB-057B-F8050E4AA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5008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CF7B4-C373-E1F8-CD87-20929311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4EF8F-57D3-655D-632C-815AEF9B5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44A38A-CEF0-E545-5D11-8A5581D9C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479C3-9C2B-60A6-2546-90643365F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808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DA87-CDEC-151B-8C59-E6A02156C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C817D-D2D3-BA63-16BB-C1A2871F5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4FE3E-1619-2E93-8CCF-B1764503E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87B31-8BE7-D010-6BC9-0B0FCE86B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6499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9B802-471A-168A-14A3-348C62C1F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1D2F5-7CB2-F012-E3E8-E602A36D2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6307D-D361-5918-0797-1804596D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B0322-94A9-0E70-59D7-B61A7478F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8254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C67BE-E6C5-3748-8A57-EAA6950DE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D15F8-AF58-144B-89A0-5A86FC8BB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B73B8-4699-484A-B4B1-77C3F215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E8DA8-2CB2-4C42-BEF0-465674C2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3F5AB-2011-564C-99EE-289BE9F4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15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4427-8D26-BD4F-A857-32788A88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17C197-6689-7642-A722-9849043D8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B4624-5809-374D-BC62-719C4DB1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6FEF-0F8F-444C-AB94-675D2936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6581-8254-A84B-9F4C-1D6E4154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540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EE3A4-67A1-E740-8B1F-9A31BE7D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974DF-648D-8F49-9E38-03101F3C8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D679-8186-5E4E-89FB-B954B8D0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C4F7B-9F53-8241-AA0F-51AEEFD8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38AF-D240-4A4A-B3F6-BC6DFF06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656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ME 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AC9922F8-405F-D733-CDC7-621D6BF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E07-00F4-4FA2-A9AB-A163173484D2}" type="datetime1">
              <a:rPr lang="hu-HU" smtClean="0"/>
              <a:t>2026. 02. 03.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C7C466-E4C5-2C6F-25E8-A2A3FC1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rendezvény megnevezése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CA2BFC-C430-728B-D061-913909D1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842-A3DE-43E0-ADB3-B558D4C98EF0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01372A8-7888-3EE8-2305-ACEDB245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963"/>
            <a:ext cx="8877300" cy="1326974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2" name="Kép 1" descr="A képen képernyőkép, tervezés látható&#10;&#10;Automatikusan generált leírás">
            <a:extLst>
              <a:ext uri="{FF2B5EF4-FFF2-40B4-BE49-F238E27FC236}">
                <a16:creationId xmlns:a16="http://schemas.microsoft.com/office/drawing/2014/main" id="{01D1CDED-3680-6426-E89E-88375B4EE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23097"/>
            <a:ext cx="2197581" cy="5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AC9922F8-405F-D733-CDC7-621D6BF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9870-DEE0-4891-8D35-01B8F2BE6383}" type="datetime1">
              <a:rPr lang="hu-HU" smtClean="0"/>
              <a:t>2026. 02. 03.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C7C466-E4C5-2C6F-25E8-A2A3FC1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vezetői tanévnyitó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CA2BFC-C430-728B-D061-913909D1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842-A3DE-43E0-ADB3-B558D4C98EF0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01372A8-7888-3EE8-2305-ACEDB245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013"/>
            <a:ext cx="8877300" cy="1326974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2" name="Kép 1" descr="A képen képernyőkép, tervezés látható&#10;&#10;Automatikusan generált leírás">
            <a:extLst>
              <a:ext uri="{FF2B5EF4-FFF2-40B4-BE49-F238E27FC236}">
                <a16:creationId xmlns:a16="http://schemas.microsoft.com/office/drawing/2014/main" id="{72372E7F-7C68-763D-B6C7-927FD181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23097"/>
            <a:ext cx="2197581" cy="5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DD46F22E-80BB-75E4-EF28-98629A043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2981" y="-95347"/>
            <a:ext cx="12337961" cy="7048691"/>
          </a:xfrm>
          <a:prstGeom prst="rect">
            <a:avLst/>
          </a:prstGeom>
          <a:gradFill flip="none" rotWithShape="1">
            <a:gsLst>
              <a:gs pos="0">
                <a:srgbClr val="862633">
                  <a:shade val="30000"/>
                  <a:satMod val="115000"/>
                </a:srgbClr>
              </a:gs>
              <a:gs pos="50000">
                <a:srgbClr val="862633">
                  <a:shade val="67500"/>
                  <a:satMod val="115000"/>
                </a:srgbClr>
              </a:gs>
              <a:gs pos="100000">
                <a:srgbClr val="862633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9EEE149-96BA-44B6-F03A-AB3A98EF2B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38200" y="1627678"/>
            <a:ext cx="4982705" cy="343923"/>
          </a:xfrm>
        </p:spPr>
        <p:txBody>
          <a:bodyPr anchor="b"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hu-HU"/>
              <a:t>Budapesti Műszaki és Gazdaságtudományi Egyetem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A14985E-F288-F71C-546E-C3432BF8B8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904644"/>
            <a:ext cx="5651090" cy="455612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Prezentáció címe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AB0969-DE04-E0D2-7759-D39F81FB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572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3CB596-59A1-3640-9B18-4AD50EDFACDB}" type="datetime1">
              <a:rPr lang="hu-HU" smtClean="0"/>
              <a:t>2026. 02. 03.</a:t>
            </a:fld>
            <a:endParaRPr lang="hu-HU"/>
          </a:p>
        </p:txBody>
      </p:sp>
      <p:pic>
        <p:nvPicPr>
          <p:cNvPr id="8" name="Kép 7" descr="A képen szöveg, kör, ablak, Betűtípus látható&#10;&#10;Automatikusan generált leírás">
            <a:extLst>
              <a:ext uri="{FF2B5EF4-FFF2-40B4-BE49-F238E27FC236}">
                <a16:creationId xmlns:a16="http://schemas.microsoft.com/office/drawing/2014/main" id="{5614E940-35FD-4702-D76F-2C539491B4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6526" y="937647"/>
            <a:ext cx="5042357" cy="4982705"/>
          </a:xfrm>
          <a:prstGeom prst="rect">
            <a:avLst/>
          </a:prstGeom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3529C7B-6A75-CF57-0E1B-A88EF631160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3223"/>
            <a:ext cx="581439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015B4D32-8B02-C87B-4FFB-FF9B33FC1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838200" y="3694626"/>
            <a:ext cx="5651500" cy="530225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661522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A295-8945-8640-A98A-F2D58BF2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068B9-62A3-5148-8677-5F008FA17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0C14-1614-304F-B17F-210D7146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17AE-03C7-F347-8834-D0D0393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4791-FDC6-844C-BBB1-62E914002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13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F829-B681-AB45-944E-1606A506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880F-A933-6B48-9626-978E927A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1175A-6247-E444-9983-DDB8C4FD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986C5-387B-3E4D-8D09-6C9E9FCC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D1221-218F-9644-BAA1-5FAEA8E1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7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4149-594E-F041-92E2-14811CFA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C3C8-345D-B64C-9E1E-82131EE20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0697D-501A-1547-8F5A-4B4795CCC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44A79-9FAA-A640-8351-B029E40F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64126-C7B2-874E-825F-3BBEDFE0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CD2F5-A622-694B-B4F3-B30DDA7C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11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1E43-0765-7849-A1C8-0CD0A3CC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386A1-1F95-6B4F-AAB3-EC901948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79C0D-97B0-3042-AF75-82045D189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62537-A084-4E44-8BE7-98ADE0774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6EC3C-5D08-C349-A068-6E0361A5F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933FB-9A06-3949-B127-4B245BA4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77E61-D9BF-E748-840F-CFA2FFE6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397A-855C-DB47-B3BC-9A0D5D05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23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0413-298D-AA47-93BA-3CF1D616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AA53C-E3E2-1148-82D5-58257486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FC8BE-4A6D-2041-BEAE-1C5884EC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D5C54-B50E-4248-BDBD-5759D432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17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2888D-A3E6-7048-A0E3-4A903781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E1C61-C786-1340-BE74-57820AEF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1B464-7AB4-0244-9E28-F34069D8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1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CD40-8B3E-0945-A0A1-D37111F3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F5595-B1A0-4242-86B9-3C3F715B6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84C2F-5814-9B43-B5C5-DBF4BB03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1FA8F-3E77-EE4B-BA4D-A7456855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1848A-5F08-174A-9D7B-E4EBB6AD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16B12-C41C-3945-AC7B-C6EE89C5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6910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17AD-46FA-7348-93AF-A7F44B62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931F7-A6B3-6E47-A531-42DD0F876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FC9BA-DC93-9F40-A1EA-9996388EF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C7F2E-8C3D-EE42-9CDF-D5931ADC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6E802-0C72-F34F-8F4B-CB16F8C5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8E751-8F19-E540-8970-295D66D0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936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5E922-E8AA-3B4D-8883-A2AD0C16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1CD0B-84DF-2948-BB28-CFAA173C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8877D-9D7C-084D-A83D-2F754335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3D21A-4CEA-AA49-AE45-41B962AC8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FF93-BEAE-A242-BF6A-5110E3086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56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iaea.org/newscenter/news/what-are-small-modular-reactors-smr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goldmansachs.com/pdfs/insights/pages/generational-growth-ai-data-centers-and-the-coming-us-power-surge/report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commission.europa.eu/topics/strengthening-european-competitiveness/eu-competitiveness-looking-ahead_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hyperlink" Target="mavir.h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hyperlink" Target="mavir.h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metnet.hu" TargetMode="External"/><Relationship Id="rId4" Type="http://schemas.openxmlformats.org/officeDocument/2006/relationships/hyperlink" Target="mavir.h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mavir.h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6AAA4D3-37D4-ED44-9360-6574DEDD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" y="214"/>
            <a:ext cx="12191238" cy="6857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E8569-A6A2-4D4C-8F86-A18CB7A68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934" y="319139"/>
            <a:ext cx="2268128" cy="22681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110DB82-4FAF-EE48-A35B-67D50F9A0E24}"/>
              </a:ext>
            </a:extLst>
          </p:cNvPr>
          <p:cNvSpPr txBox="1">
            <a:spLocks/>
          </p:cNvSpPr>
          <p:nvPr/>
        </p:nvSpPr>
        <p:spPr>
          <a:xfrm>
            <a:off x="3840905" y="547329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Montserrat Light"/>
              </a:rPr>
              <a:t>BUDAPEST—202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Montserrat Light"/>
              </a:rPr>
              <a:t>6-02-04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3A3F76-43C9-AC43-9526-7F55679A0EB6}"/>
              </a:ext>
            </a:extLst>
          </p:cNvPr>
          <p:cNvCxnSpPr/>
          <p:nvPr/>
        </p:nvCxnSpPr>
        <p:spPr>
          <a:xfrm>
            <a:off x="4852145" y="5357480"/>
            <a:ext cx="24877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75D188-3950-0A4F-A85E-DAE6ECF6CF13}"/>
              </a:ext>
            </a:extLst>
          </p:cNvPr>
          <p:cNvSpPr txBox="1">
            <a:spLocks/>
          </p:cNvSpPr>
          <p:nvPr/>
        </p:nvSpPr>
        <p:spPr>
          <a:xfrm>
            <a:off x="319260" y="3760100"/>
            <a:ext cx="11553476" cy="14408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Huni_Quorum Medium BT" panose="020E06030305050204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ts val="7740"/>
              </a:lnSpc>
            </a:pPr>
            <a:r>
              <a:rPr lang="hu-HU" sz="7200" b="0" spc="300">
                <a:latin typeface="Montserrat Light"/>
                <a:ea typeface="Noto Sans"/>
                <a:cs typeface="Noto Sans"/>
              </a:rPr>
              <a:t>AZ ENERGETIKA </a:t>
            </a:r>
            <a:endParaRPr lang="hu-HU" sz="7200" b="0" spc="300" dirty="0">
              <a:latin typeface="Montserrat Light"/>
              <a:ea typeface="Noto Sans"/>
              <a:cs typeface="Noto Sans"/>
            </a:endParaRPr>
          </a:p>
          <a:p>
            <a:pPr algn="ctr">
              <a:lnSpc>
                <a:spcPts val="7740"/>
              </a:lnSpc>
            </a:pPr>
            <a:r>
              <a:rPr lang="hu-HU" sz="7200" b="0" spc="300" dirty="0">
                <a:latin typeface="Montserrat Light"/>
                <a:ea typeface="Noto Sans"/>
                <a:cs typeface="Noto Sans"/>
              </a:rPr>
              <a:t>JÖVŐJE</a:t>
            </a:r>
          </a:p>
          <a:p>
            <a:pPr algn="ctr">
              <a:lnSpc>
                <a:spcPts val="4080"/>
              </a:lnSpc>
            </a:pPr>
            <a:r>
              <a:rPr lang="hu-HU" sz="3600" b="0" spc="300" dirty="0">
                <a:latin typeface="Montserrat Light"/>
                <a:ea typeface="Noto Sans"/>
                <a:cs typeface="Noto Sans"/>
              </a:rPr>
              <a:t>ÜZLETI REGGELI A BME-N</a:t>
            </a:r>
            <a:endParaRPr lang="en" sz="3600" b="0" spc="300" dirty="0">
              <a:latin typeface="Montserrat Light"/>
              <a:ea typeface="Noto Sans"/>
              <a:cs typeface="Noto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27A65-136D-B8BA-CF9C-608DC164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252" y="5639724"/>
            <a:ext cx="2221493" cy="11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F931F-D133-1647-762E-BCF15B6C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F853AC-3F6B-7D68-2636-6795F34A52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Globális szén-dioxid-kibocsátásunk és régiós megoszlása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CF937B9E-6F2E-EEDE-8093-DA2EB48DB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0F4C4-75AA-820E-8343-EEEEAF07B445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B60784-8B2B-F7E4-5705-494EAE41082D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82EDC51A-42CA-0FB1-AD4D-14C3DD2B9054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BB01CD28-BEB6-ECBE-194A-7D0E102B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10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E6C3CD2-3785-1D3B-756C-C5CC158C664E}"/>
              </a:ext>
            </a:extLst>
          </p:cNvPr>
          <p:cNvSpPr txBox="1"/>
          <p:nvPr/>
        </p:nvSpPr>
        <p:spPr>
          <a:xfrm>
            <a:off x="8761363" y="5867410"/>
            <a:ext cx="3546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Az adatok forrása: Global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Carbon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Budget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(2024) – az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Our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World in Data jelentősebb feldolgozásával; saját ábrázolás</a:t>
            </a:r>
            <a:endParaRPr lang="hu-HU" sz="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BB0BAD8-19BC-2E56-6104-07B075C9A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97" y="845078"/>
            <a:ext cx="8280000" cy="5989571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4A33D309-FCC9-7506-D935-907539C40F3E}"/>
              </a:ext>
            </a:extLst>
          </p:cNvPr>
          <p:cNvSpPr/>
          <p:nvPr/>
        </p:nvSpPr>
        <p:spPr>
          <a:xfrm>
            <a:off x="5540301" y="5325808"/>
            <a:ext cx="21602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DF1F88F-92CC-8875-AD5A-DCCAF7FB560C}"/>
              </a:ext>
            </a:extLst>
          </p:cNvPr>
          <p:cNvCxnSpPr>
            <a:endCxn id="6" idx="0"/>
          </p:cNvCxnSpPr>
          <p:nvPr/>
        </p:nvCxnSpPr>
        <p:spPr>
          <a:xfrm>
            <a:off x="5612309" y="3669624"/>
            <a:ext cx="36004" cy="16561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0AC64DDB-371F-1FD7-14D8-56D48934B556}"/>
              </a:ext>
            </a:extLst>
          </p:cNvPr>
          <p:cNvSpPr txBox="1"/>
          <p:nvPr/>
        </p:nvSpPr>
        <p:spPr>
          <a:xfrm>
            <a:off x="3610970" y="3888948"/>
            <a:ext cx="1296144" cy="430887"/>
          </a:xfrm>
          <a:prstGeom prst="rect">
            <a:avLst/>
          </a:prstGeom>
          <a:solidFill>
            <a:srgbClr val="ED7D3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050" dirty="0"/>
              <a:t>Európa és Észak-Amerika: 74%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231206C1-D5AE-9E3C-99DC-8D123DBFEB9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907114" y="4104392"/>
            <a:ext cx="809112" cy="166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BB136AF-5B65-E7A5-DB0F-FEB063D3DC18}"/>
              </a:ext>
            </a:extLst>
          </p:cNvPr>
          <p:cNvSpPr txBox="1"/>
          <p:nvPr/>
        </p:nvSpPr>
        <p:spPr>
          <a:xfrm>
            <a:off x="5036245" y="1422638"/>
            <a:ext cx="2197224" cy="738664"/>
          </a:xfrm>
          <a:prstGeom prst="rect">
            <a:avLst/>
          </a:prstGeom>
          <a:solidFill>
            <a:srgbClr val="ED7D3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050" dirty="0"/>
              <a:t>Globális kibocsátás: </a:t>
            </a:r>
            <a:r>
              <a:rPr lang="hu-HU" sz="1050" dirty="0">
                <a:highlight>
                  <a:srgbClr val="FFFF00"/>
                </a:highlight>
              </a:rPr>
              <a:t>2,5x</a:t>
            </a:r>
            <a:r>
              <a:rPr lang="hu-HU" sz="1050" dirty="0"/>
              <a:t> </a:t>
            </a:r>
          </a:p>
          <a:p>
            <a:r>
              <a:rPr lang="hu-HU" sz="1050" dirty="0"/>
              <a:t>Európa és Észak-Amerika: 29%</a:t>
            </a:r>
          </a:p>
          <a:p>
            <a:r>
              <a:rPr lang="hu-HU" sz="1050" dirty="0"/>
              <a:t>Kína: 32%</a:t>
            </a:r>
          </a:p>
          <a:p>
            <a:r>
              <a:rPr lang="hu-HU" sz="1050" dirty="0"/>
              <a:t>India: 8%</a:t>
            </a:r>
          </a:p>
        </p:txBody>
      </p: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9D469E4B-88FB-08BC-A684-C766653931DA}"/>
              </a:ext>
            </a:extLst>
          </p:cNvPr>
          <p:cNvCxnSpPr>
            <a:cxnSpLocks/>
          </p:cNvCxnSpPr>
          <p:nvPr/>
        </p:nvCxnSpPr>
        <p:spPr>
          <a:xfrm>
            <a:off x="7233469" y="1453416"/>
            <a:ext cx="1403176" cy="1852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2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F68E7-68C4-5FB1-D6AD-9AC2C742D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B523E9-47D8-B9D8-1406-8657452D1F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Mesterséges intelligencia boom, atomerőművi projektek felfutása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47905022-54F7-97EE-7216-8D3FA409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C0C-2B5D-1CF2-FDCD-3A8FA78C08D3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BF5405-C700-3FF3-29BC-664A0874C004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DAB79104-4512-ADAA-90D6-115335EE30B6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3C990091-F15F-7EB5-799B-B1A03478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11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41B8290-0B47-79E6-CF69-80BB44644351}"/>
              </a:ext>
            </a:extLst>
          </p:cNvPr>
          <p:cNvSpPr txBox="1"/>
          <p:nvPr/>
        </p:nvSpPr>
        <p:spPr>
          <a:xfrm>
            <a:off x="197181" y="5453352"/>
            <a:ext cx="3546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hu-HU" sz="700" dirty="0">
                <a:solidFill>
                  <a:srgbClr val="000000"/>
                </a:solidFill>
              </a:rPr>
              <a:t>Forrás: </a:t>
            </a:r>
            <a:r>
              <a:rPr lang="hu-HU" sz="7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https://www.goldmansachs.com/pdfs/insights/pages/generational-growth-ai-data-centers-and-the-coming-us-power-surge/report.pdf</a:t>
            </a:r>
            <a:endParaRPr lang="hu-HU" sz="700" dirty="0">
              <a:solidFill>
                <a:srgbClr val="000000"/>
              </a:solidFill>
            </a:endParaRPr>
          </a:p>
        </p:txBody>
      </p:sp>
      <p:pic>
        <p:nvPicPr>
          <p:cNvPr id="3" name="Picture 1" descr="A graph of a number of people">
            <a:extLst>
              <a:ext uri="{FF2B5EF4-FFF2-40B4-BE49-F238E27FC236}">
                <a16:creationId xmlns:a16="http://schemas.microsoft.com/office/drawing/2014/main" id="{27AE0306-5B74-1136-7185-FDFACDD0C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2" b="3306"/>
          <a:stretch/>
        </p:blipFill>
        <p:spPr bwMode="auto">
          <a:xfrm>
            <a:off x="10330" y="1250759"/>
            <a:ext cx="6085670" cy="4234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8BC97A6-6EEF-6CCC-08F7-8343719A1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330" y="1585511"/>
            <a:ext cx="6090485" cy="342589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31F3051-3FAB-7331-86FB-7752D61CF00C}"/>
              </a:ext>
            </a:extLst>
          </p:cNvPr>
          <p:cNvSpPr txBox="1"/>
          <p:nvPr/>
        </p:nvSpPr>
        <p:spPr>
          <a:xfrm>
            <a:off x="9005646" y="5118600"/>
            <a:ext cx="3186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sz="700" dirty="0">
                <a:solidFill>
                  <a:srgbClr val="000000"/>
                </a:solidFill>
              </a:rPr>
              <a:t>Ábra angol nyelvű eredeti forrása</a:t>
            </a:r>
            <a:r>
              <a:rPr lang="en-US" sz="700" dirty="0">
                <a:solidFill>
                  <a:srgbClr val="000000"/>
                </a:solidFill>
              </a:rPr>
              <a:t>: </a:t>
            </a:r>
            <a:r>
              <a:rPr lang="en-US" sz="700" dirty="0">
                <a:solidFill>
                  <a:srgbClr val="000000"/>
                </a:solidFill>
                <a:hlinkClick r:id="rId7"/>
              </a:rPr>
              <a:t>https://www.iaea.org/newscenter/news/what-are-small-modular-reactors-smrs</a:t>
            </a:r>
            <a:r>
              <a:rPr lang="hu-HU" sz="700" dirty="0">
                <a:solidFill>
                  <a:srgbClr val="000000"/>
                </a:solidFill>
              </a:rPr>
              <a:t>, saját magyarítás</a:t>
            </a:r>
            <a:endParaRPr lang="hu-HU" sz="700" i="1" dirty="0">
              <a:solidFill>
                <a:srgbClr val="000000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982CF6E-DF70-13B4-5BB5-3BC95EE0F0A7}"/>
              </a:ext>
            </a:extLst>
          </p:cNvPr>
          <p:cNvSpPr txBox="1"/>
          <p:nvPr/>
        </p:nvSpPr>
        <p:spPr>
          <a:xfrm>
            <a:off x="4249326" y="5679792"/>
            <a:ext cx="4862477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/>
              <a:t>2025-re a világ felismerte, hogy karbonsemleges zsinóráramot csak karbonsemleges zsinórtermelők (atomerőművek, vízerőművek) tudnak termelni</a:t>
            </a:r>
          </a:p>
        </p:txBody>
      </p:sp>
    </p:spTree>
    <p:extLst>
      <p:ext uri="{BB962C8B-B14F-4D97-AF65-F5344CB8AC3E}">
        <p14:creationId xmlns:p14="http://schemas.microsoft.com/office/powerpoint/2010/main" val="25479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FBF5-7E86-CDD1-1035-99755E96F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C5EABB-6707-F439-68D5-FE0231BC4D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Draghi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-jelentés üzenetei a villamosenergia-piac számára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A95B9C1A-1AC4-2890-2E7A-53772281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40986D-0B04-1A1B-9133-0292A079BB73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CFC28F-54C5-7752-7378-D7C7D9B44522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CAB46CCA-5F83-C323-1649-CFD5B9AF1F06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9A1ECCF4-A258-B3A2-72E3-62F844F0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12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117C05F0-8ACE-6DD0-7B7C-00AB069BFF91}"/>
              </a:ext>
            </a:extLst>
          </p:cNvPr>
          <p:cNvSpPr txBox="1"/>
          <p:nvPr/>
        </p:nvSpPr>
        <p:spPr>
          <a:xfrm>
            <a:off x="6096000" y="6476418"/>
            <a:ext cx="35465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Adatok forrása: </a:t>
            </a:r>
            <a:r>
              <a:rPr lang="hu-HU" sz="800" dirty="0">
                <a:hlinkClick r:id="rId4" action="ppaction://hlinkfile"/>
              </a:rPr>
              <a:t>mavir.hu</a:t>
            </a:r>
            <a:r>
              <a:rPr lang="hu-HU" sz="800" dirty="0"/>
              <a:t>, saját ábrázolás</a:t>
            </a:r>
            <a:endParaRPr lang="en-GB" sz="800" dirty="0"/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2824414F-27B6-CBA8-257E-1308BFA51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"/>
          <a:stretch>
            <a:fillRect/>
          </a:stretch>
        </p:blipFill>
        <p:spPr>
          <a:xfrm>
            <a:off x="460704" y="842501"/>
            <a:ext cx="8676456" cy="5802046"/>
          </a:xfrm>
          <a:prstGeom prst="rect">
            <a:avLst/>
          </a:prstGeom>
        </p:spPr>
      </p:pic>
      <p:pic>
        <p:nvPicPr>
          <p:cNvPr id="4" name="Picture 2" descr="Ursula von der Leyen, az Európai Bizottság elnöke és Mario Draghi, a versenyképességi jelentés felelőse.">
            <a:extLst>
              <a:ext uri="{FF2B5EF4-FFF2-40B4-BE49-F238E27FC236}">
                <a16:creationId xmlns:a16="http://schemas.microsoft.com/office/drawing/2014/main" id="{9FEA2BB7-A6F3-2742-0C29-21473E89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160" y="810507"/>
            <a:ext cx="3035830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80805B4-4EB2-67AE-F76F-0690582DDA8C}"/>
              </a:ext>
            </a:extLst>
          </p:cNvPr>
          <p:cNvSpPr txBox="1"/>
          <p:nvPr/>
        </p:nvSpPr>
        <p:spPr>
          <a:xfrm>
            <a:off x="9254046" y="2560761"/>
            <a:ext cx="2916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latin typeface="+mj-lt"/>
              </a:rPr>
              <a:t>Source</a:t>
            </a:r>
            <a:r>
              <a:rPr lang="hu-HU" sz="800" dirty="0">
                <a:latin typeface="+mj-lt"/>
              </a:rPr>
              <a:t>: </a:t>
            </a:r>
            <a:r>
              <a:rPr lang="hu-HU" sz="800" dirty="0">
                <a:latin typeface="+mj-lt"/>
                <a:hlinkClick r:id="rId7"/>
              </a:rPr>
              <a:t>https://commission.europa.eu/topics/strengthening-european-competitiveness/eu-competitiveness-looking-ahead_en</a:t>
            </a:r>
            <a:endParaRPr lang="hu-HU" sz="800" dirty="0">
              <a:latin typeface="+mj-lt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573030F0-B1B4-012D-36D4-94668732D391}"/>
              </a:ext>
            </a:extLst>
          </p:cNvPr>
          <p:cNvSpPr/>
          <p:nvPr/>
        </p:nvSpPr>
        <p:spPr>
          <a:xfrm>
            <a:off x="577590" y="2622164"/>
            <a:ext cx="8469814" cy="8200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8">
            <a:extLst>
              <a:ext uri="{FF2B5EF4-FFF2-40B4-BE49-F238E27FC236}">
                <a16:creationId xmlns:a16="http://schemas.microsoft.com/office/drawing/2014/main" id="{573C3704-CDD2-905E-ED6C-507906152C34}"/>
              </a:ext>
            </a:extLst>
          </p:cNvPr>
          <p:cNvSpPr/>
          <p:nvPr/>
        </p:nvSpPr>
        <p:spPr>
          <a:xfrm>
            <a:off x="577590" y="5458950"/>
            <a:ext cx="8469814" cy="575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7">
            <a:extLst>
              <a:ext uri="{FF2B5EF4-FFF2-40B4-BE49-F238E27FC236}">
                <a16:creationId xmlns:a16="http://schemas.microsoft.com/office/drawing/2014/main" id="{5B9085A5-41EA-4113-800D-520F1AFD2E65}"/>
              </a:ext>
            </a:extLst>
          </p:cNvPr>
          <p:cNvSpPr/>
          <p:nvPr/>
        </p:nvSpPr>
        <p:spPr>
          <a:xfrm>
            <a:off x="583629" y="3846299"/>
            <a:ext cx="8469814" cy="395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6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F0DF6-EC59-03AE-FF72-A2B0A6BF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3B7E80-8078-28B3-B0C1-80CFC6CD46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Hazai villamosenergia-mix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2144F07E-FA08-AEC5-013A-07BCC6FB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F6A41-B90D-1411-4D03-09976D25DF82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5BA9E6-30C4-8EA1-F452-31ACC8F22333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AB16A1A8-2BF7-C8EC-904C-8258101837F7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4CEFABE8-A20E-2CF0-9257-82717E28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13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4B42BA6-8E7E-A8AE-1644-F1BF99EDEFA4}"/>
              </a:ext>
            </a:extLst>
          </p:cNvPr>
          <p:cNvSpPr txBox="1"/>
          <p:nvPr/>
        </p:nvSpPr>
        <p:spPr>
          <a:xfrm>
            <a:off x="6096000" y="6476418"/>
            <a:ext cx="35465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Adatok forrása: </a:t>
            </a:r>
            <a:r>
              <a:rPr lang="hu-HU" sz="800" dirty="0">
                <a:hlinkClick r:id="rId4" action="ppaction://hlinkfile"/>
              </a:rPr>
              <a:t>mavir.hu</a:t>
            </a:r>
            <a:r>
              <a:rPr lang="hu-HU" sz="800" dirty="0"/>
              <a:t>, saját ábrázolás</a:t>
            </a:r>
            <a:endParaRPr lang="en-GB" sz="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BBD866-750A-0948-FB38-94E4A0D5A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768" y="760178"/>
            <a:ext cx="8740463" cy="57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6DE59-4B95-934F-0FC6-E1E6FE1A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8118BD-8715-D138-55B9-7C454B7D52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Napenergia kihívásai („világelsőnek lenni 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Solar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 PV-ben”)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06B526F3-3725-8297-6F1B-5C65F0943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4AFC4-3C3B-CFF4-0D53-44E9AF8410ED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41EEB3-F824-F5FB-CE82-74B50AC8212E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E8EC9935-EB22-CC79-A4D6-F8CB2886885F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5AD1D1E5-2875-64F3-81FA-AF7F131C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14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CC2F962-282C-DA12-A40F-E662D3EE5848}"/>
              </a:ext>
            </a:extLst>
          </p:cNvPr>
          <p:cNvSpPr txBox="1"/>
          <p:nvPr/>
        </p:nvSpPr>
        <p:spPr>
          <a:xfrm>
            <a:off x="6096000" y="6476418"/>
            <a:ext cx="35465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Adatok forrása: </a:t>
            </a:r>
            <a:r>
              <a:rPr lang="hu-HU" sz="800" dirty="0">
                <a:hlinkClick r:id="rId4" action="ppaction://hlinkfile"/>
              </a:rPr>
              <a:t>mavir.hu</a:t>
            </a:r>
            <a:r>
              <a:rPr lang="hu-HU" sz="800" dirty="0"/>
              <a:t>, </a:t>
            </a:r>
            <a:r>
              <a:rPr lang="hu-HU" sz="800" dirty="0">
                <a:hlinkClick r:id="rId5" action="ppaction://hlinkfile"/>
              </a:rPr>
              <a:t>metnet.hu</a:t>
            </a:r>
            <a:r>
              <a:rPr lang="hu-HU" sz="800" dirty="0"/>
              <a:t>; saját ábrázolás</a:t>
            </a:r>
            <a:endParaRPr lang="en-GB" sz="8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3018E5A-A59D-63E2-4EBE-D6C5C618F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2" y="824205"/>
            <a:ext cx="11256136" cy="553714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730E7E1-2C5F-5317-B05C-14046FF66E50}"/>
              </a:ext>
            </a:extLst>
          </p:cNvPr>
          <p:cNvSpPr txBox="1"/>
          <p:nvPr/>
        </p:nvSpPr>
        <p:spPr>
          <a:xfrm>
            <a:off x="9545932" y="725021"/>
            <a:ext cx="2549425" cy="307777"/>
          </a:xfrm>
          <a:prstGeom prst="rect">
            <a:avLst/>
          </a:prstGeom>
          <a:solidFill>
            <a:srgbClr val="792530"/>
          </a:solidFill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Beépített kapacitás &gt; 8000 MW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3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47FB-4C27-4125-69A8-3A3FB318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4A2507-E6F4-1510-6383-EE0BB5D74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Napenergia kihívásai („világelsőnek lenni 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Solar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 PV-ben”)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B009C76-5D52-186C-544F-929CF3D35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1CAF8-C35D-8220-FDC4-D1D46039AADC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51C0EF-C203-B376-95C8-282C7AE3D293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ED9C1733-1C57-7FF1-C12F-C17337E5241E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4DA1D416-03B5-1C73-F371-207EF0F6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15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0B6C183E-C00A-15D9-CEA6-800297DCF444}"/>
              </a:ext>
            </a:extLst>
          </p:cNvPr>
          <p:cNvSpPr txBox="1"/>
          <p:nvPr/>
        </p:nvSpPr>
        <p:spPr>
          <a:xfrm>
            <a:off x="6096000" y="6476418"/>
            <a:ext cx="35465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Adatok forrása: </a:t>
            </a:r>
            <a:r>
              <a:rPr lang="hu-HU" sz="800" dirty="0">
                <a:hlinkClick r:id="rId4" action="ppaction://hlinkfile"/>
              </a:rPr>
              <a:t>mavir.hu</a:t>
            </a:r>
            <a:r>
              <a:rPr lang="hu-HU" sz="800" dirty="0"/>
              <a:t>, saját ábrázolás</a:t>
            </a:r>
            <a:endParaRPr lang="en-GB" sz="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62D914-5BCB-7A31-A6D7-CEAF378B6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626" y="760231"/>
            <a:ext cx="8582747" cy="560746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73CAA88-3D87-647F-65D7-BB79930D811E}"/>
              </a:ext>
            </a:extLst>
          </p:cNvPr>
          <p:cNvSpPr txBox="1"/>
          <p:nvPr/>
        </p:nvSpPr>
        <p:spPr>
          <a:xfrm>
            <a:off x="9642574" y="1408581"/>
            <a:ext cx="2549425" cy="307777"/>
          </a:xfrm>
          <a:prstGeom prst="rect">
            <a:avLst/>
          </a:prstGeom>
          <a:solidFill>
            <a:srgbClr val="792530"/>
          </a:solidFill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Beépített kapacitás &gt; 8000 MW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41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3C73-EB77-A386-08E5-ADB4A2596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06D9672-DA7A-9071-644A-CF81C309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E6B00-A566-6316-4060-356EAA0BF60B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PREZENTÁCIÓ CÍME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616145-B0F8-F22E-9756-4636AFD701F3}"/>
              </a:ext>
            </a:extLst>
          </p:cNvPr>
          <p:cNvCxnSpPr/>
          <p:nvPr/>
        </p:nvCxnSpPr>
        <p:spPr>
          <a:xfrm flipV="1">
            <a:off x="1518107" y="195742"/>
            <a:ext cx="7394386" cy="1120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93A55A41-EF91-F820-DF5A-A110E8103A30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NÉV  I    DÁTUM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pic>
        <p:nvPicPr>
          <p:cNvPr id="4" name="Kép 3" descr="A képen szöveg, csomagolás és címkézés, karton, dobo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DD878B0-D009-38B4-FB3B-63A751889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03" y="930077"/>
            <a:ext cx="4375104" cy="5341273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827DD2D4-C95D-3F0B-E37B-EBCCC5457C52}"/>
              </a:ext>
            </a:extLst>
          </p:cNvPr>
          <p:cNvSpPr/>
          <p:nvPr/>
        </p:nvSpPr>
        <p:spPr>
          <a:xfrm>
            <a:off x="159645" y="5476018"/>
            <a:ext cx="1856235" cy="640748"/>
          </a:xfrm>
          <a:prstGeom prst="rightArrow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A2F76F5F-7888-3BEF-49A6-0DE321E46467}"/>
              </a:ext>
            </a:extLst>
          </p:cNvPr>
          <p:cNvSpPr txBox="1">
            <a:spLocks/>
          </p:cNvSpPr>
          <p:nvPr/>
        </p:nvSpPr>
        <p:spPr>
          <a:xfrm>
            <a:off x="0" y="326698"/>
            <a:ext cx="12192000" cy="5183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Hogyan befolyásolják az elektromos autók a vaj árát? </a:t>
            </a:r>
            <a:endParaRPr lang="en-US" dirty="0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2CD884C5-634C-D8EC-D2B5-EC2FEB38DC30}"/>
              </a:ext>
            </a:extLst>
          </p:cNvPr>
          <p:cNvSpPr txBox="1"/>
          <p:nvPr/>
        </p:nvSpPr>
        <p:spPr>
          <a:xfrm>
            <a:off x="5679959" y="884976"/>
            <a:ext cx="651204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(Némi) Összefoglalás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 szerkezeti átalakulás az energiaforrások tekintetében, de még mindig a fosszilis források a meghatározók (primer energiában 80%, villanyban 60%)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szénfelhasználás platóján vagyunk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olajfelhasználás néhány éven belül tetőzhet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nukleáris energia megkerülhetetlen, az energiamix része hosszú távon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villamos energia az új olaj (meg az adat)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 rendszerek irányításához korszerű informatika kell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orosz-ukrán háború, a szankciók és a vámháború jelentős átalakulást eredményeznek az energiaellátásban, nem csak az energiahordozók, hanem a technológiák kereskedelmében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energiaellátás biztonsága minden korábbinál fontosabbá vált</a:t>
            </a:r>
          </a:p>
        </p:txBody>
      </p:sp>
      <p:pic>
        <p:nvPicPr>
          <p:cNvPr id="10" name="Kép 9" descr="A képen szöveg, rajzfilm, fa, Animációs fil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A00CF64-3D98-409E-AD18-1635CD7C8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23" y="3690248"/>
            <a:ext cx="4930497" cy="268936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58F0E0C3-3ED6-FECB-DC8D-72FC1EC87C9C}"/>
              </a:ext>
            </a:extLst>
          </p:cNvPr>
          <p:cNvSpPr txBox="1"/>
          <p:nvPr/>
        </p:nvSpPr>
        <p:spPr>
          <a:xfrm>
            <a:off x="6687929" y="6339210"/>
            <a:ext cx="3238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 grafika a </a:t>
            </a:r>
            <a:r>
              <a:rPr lang="hu-HU" sz="8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Gemini</a:t>
            </a: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Pro </a:t>
            </a:r>
            <a:r>
              <a:rPr lang="hu-HU" sz="8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Nano</a:t>
            </a: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Banana</a:t>
            </a: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AI eszköz felhasználásával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készült.</a:t>
            </a:r>
            <a:b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8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Promptolás</a:t>
            </a: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Aszódi Attila</a:t>
            </a:r>
            <a:endParaRPr lang="hu-HU" sz="800" dirty="0">
              <a:latin typeface="+mn-lt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E88CA17-929B-8F08-4367-5C55078D894E}"/>
              </a:ext>
            </a:extLst>
          </p:cNvPr>
          <p:cNvSpPr txBox="1"/>
          <p:nvPr/>
        </p:nvSpPr>
        <p:spPr>
          <a:xfrm>
            <a:off x="2461616" y="6268013"/>
            <a:ext cx="28914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Fotó: Aszódi Attila</a:t>
            </a:r>
            <a:endParaRPr lang="hu-HU" sz="800" dirty="0">
              <a:latin typeface="+mn-lt"/>
            </a:endParaRPr>
          </a:p>
        </p:txBody>
      </p:sp>
      <p:sp>
        <p:nvSpPr>
          <p:cNvPr id="13" name="Dia számának helye 18">
            <a:extLst>
              <a:ext uri="{FF2B5EF4-FFF2-40B4-BE49-F238E27FC236}">
                <a16:creationId xmlns:a16="http://schemas.microsoft.com/office/drawing/2014/main" id="{D8C8B6C6-2B22-E2B5-1B68-6E2A8691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16</a:t>
            </a:fld>
            <a:endParaRPr lang="hu-HU" sz="1000" dirty="0">
              <a:latin typeface="Abad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9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381CC48-28EA-2D22-8F50-E913327922B0}"/>
              </a:ext>
            </a:extLst>
          </p:cNvPr>
          <p:cNvSpPr txBox="1">
            <a:spLocks/>
          </p:cNvSpPr>
          <p:nvPr/>
        </p:nvSpPr>
        <p:spPr>
          <a:xfrm>
            <a:off x="-555992" y="2742144"/>
            <a:ext cx="13248495" cy="1375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80"/>
              </a:lnSpc>
            </a:pPr>
            <a:endParaRPr lang="hu-HU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8DC9D4-CE03-384F-B78A-DA729630324B}"/>
              </a:ext>
            </a:extLst>
          </p:cNvPr>
          <p:cNvSpPr txBox="1">
            <a:spLocks/>
          </p:cNvSpPr>
          <p:nvPr/>
        </p:nvSpPr>
        <p:spPr>
          <a:xfrm>
            <a:off x="3840905" y="508156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ÁPRILIS 28.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11A900-B424-EE4D-B6AA-CDD3C0987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FE2CDC-59FF-4940-928D-719E8D4F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96" y="5322066"/>
            <a:ext cx="1410807" cy="14108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8019E1F-172C-3944-8D9C-86CBEB8BE366}"/>
              </a:ext>
            </a:extLst>
          </p:cNvPr>
          <p:cNvSpPr txBox="1">
            <a:spLocks/>
          </p:cNvSpPr>
          <p:nvPr/>
        </p:nvSpPr>
        <p:spPr>
          <a:xfrm>
            <a:off x="3840906" y="5071948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6.február 04.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96F323-5D9E-8749-873A-6F8DB9F31EA5}"/>
              </a:ext>
            </a:extLst>
          </p:cNvPr>
          <p:cNvCxnSpPr>
            <a:cxnSpLocks/>
          </p:cNvCxnSpPr>
          <p:nvPr/>
        </p:nvCxnSpPr>
        <p:spPr>
          <a:xfrm>
            <a:off x="4570470" y="4948420"/>
            <a:ext cx="305105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7C44C95-53F4-7646-A100-BEBB1736D6EF}"/>
              </a:ext>
            </a:extLst>
          </p:cNvPr>
          <p:cNvSpPr txBox="1">
            <a:spLocks/>
          </p:cNvSpPr>
          <p:nvPr/>
        </p:nvSpPr>
        <p:spPr>
          <a:xfrm>
            <a:off x="3840906" y="4555481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Aszódi Attila, Dékán, BME TTK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987EB84-B98C-FEC9-D518-FAD69DCC7CDD}"/>
              </a:ext>
            </a:extLst>
          </p:cNvPr>
          <p:cNvSpPr txBox="1"/>
          <p:nvPr/>
        </p:nvSpPr>
        <p:spPr>
          <a:xfrm>
            <a:off x="3054263" y="2732525"/>
            <a:ext cx="60834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400" b="1" dirty="0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aszodi.attila@ttk.bme.hu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​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C19693-EE85-B543-AD48-0887178D6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403" y="-100241"/>
            <a:ext cx="5467703" cy="27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D41A2AE-8A78-12DB-32AA-58300221E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D6B31B-8DE4-B004-3124-B4B7E1298B23}"/>
              </a:ext>
            </a:extLst>
          </p:cNvPr>
          <p:cNvSpPr/>
          <p:nvPr/>
        </p:nvSpPr>
        <p:spPr>
          <a:xfrm>
            <a:off x="-11876" y="-11875"/>
            <a:ext cx="12203875" cy="6932750"/>
          </a:xfrm>
          <a:prstGeom prst="rect">
            <a:avLst/>
          </a:prstGeom>
          <a:solidFill>
            <a:srgbClr val="7925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highlight>
                <a:srgbClr val="FF0000"/>
              </a:highligh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4CCD2D-2B5F-77C1-B139-05390E0E0197}"/>
              </a:ext>
            </a:extLst>
          </p:cNvPr>
          <p:cNvSpPr txBox="1">
            <a:spLocks/>
          </p:cNvSpPr>
          <p:nvPr/>
        </p:nvSpPr>
        <p:spPr>
          <a:xfrm>
            <a:off x="223543" y="4446374"/>
            <a:ext cx="11553476" cy="1375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Huni_Quorum Medium BT" panose="020E06030305050204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ts val="5480"/>
              </a:lnSpc>
            </a:pPr>
            <a:r>
              <a:rPr lang="hu-HU" sz="5400" spc="300" dirty="0">
                <a:latin typeface="Montserrat Light" pitchFamily="2" charset="77"/>
              </a:rPr>
              <a:t>Energetikai megatrendek</a:t>
            </a:r>
          </a:p>
          <a:p>
            <a:pPr algn="ctr">
              <a:lnSpc>
                <a:spcPts val="5480"/>
              </a:lnSpc>
            </a:pPr>
            <a:r>
              <a:rPr lang="hu-HU" sz="3600" b="0" spc="300" dirty="0">
                <a:latin typeface="Montserrat Light" pitchFamily="2" charset="77"/>
              </a:rPr>
              <a:t>Prof. Dr. Aszódi Attila</a:t>
            </a:r>
          </a:p>
          <a:p>
            <a:pPr algn="ctr">
              <a:lnSpc>
                <a:spcPts val="5480"/>
              </a:lnSpc>
            </a:pPr>
            <a:r>
              <a:rPr lang="hu-HU" sz="3600" b="0" spc="300" dirty="0">
                <a:latin typeface="Montserrat Light" pitchFamily="2" charset="77"/>
              </a:rPr>
              <a:t>dékán, Természettudományi Kar</a:t>
            </a:r>
            <a:br>
              <a:rPr lang="hu-HU" sz="3600" b="0" spc="300" dirty="0">
                <a:latin typeface="Montserrat Light" pitchFamily="2" charset="77"/>
              </a:rPr>
            </a:br>
            <a:r>
              <a:rPr lang="hu-HU" sz="5400" b="0" spc="300" dirty="0">
                <a:latin typeface="Montserrat Light"/>
                <a:ea typeface="Noto Sans"/>
                <a:cs typeface="Noto Sans"/>
              </a:rPr>
              <a:t> </a:t>
            </a:r>
            <a:endParaRPr lang="en" sz="5400" b="0" spc="300" dirty="0">
              <a:latin typeface="Montserrat Light"/>
              <a:ea typeface="Noto Sans"/>
              <a:cs typeface="Noto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D5A59-6408-E11F-E3EE-B81946D8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934" y="319139"/>
            <a:ext cx="2268128" cy="22681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0FCFC4-4914-571C-7E22-7271BBFEA30A}"/>
              </a:ext>
            </a:extLst>
          </p:cNvPr>
          <p:cNvSpPr txBox="1">
            <a:spLocks/>
          </p:cNvSpPr>
          <p:nvPr/>
        </p:nvSpPr>
        <p:spPr>
          <a:xfrm>
            <a:off x="3840905" y="547329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" sz="1100" spc="200">
              <a:solidFill>
                <a:schemeClr val="bg1">
                  <a:lumMod val="9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6C532-EB70-FDCD-05A4-B6511FA6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353" y="6920875"/>
            <a:ext cx="2221493" cy="1110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87484-1ED4-BC49-A568-572E9149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001" y="5454740"/>
            <a:ext cx="4433708" cy="1477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6FCB6-0288-7743-A6C6-623B6D0BF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210" y="5454740"/>
            <a:ext cx="4433708" cy="1477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48BF4-0ACA-194B-A6FC-C5C4463F8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641" y="5636502"/>
            <a:ext cx="3394378" cy="11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9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9271F-4AD6-5700-01FD-403D08B0E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ECA008-B8BE-3A5C-AD85-864E91CE7A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350" y="326698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A fenntarthatóság 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pillérei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3D4DD445-050A-D51D-BE78-CED94B205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D4B3B-B17E-32C9-2B34-099CDE80FD71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5CD3A2-FE7B-7755-75C1-8601C976AD9C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A7DAB8E7-E564-791C-A54D-D642EAE92F77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E8218130-64FB-0CDF-3394-B016A842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3</a:t>
            </a:fld>
            <a:endParaRPr lang="hu-HU" sz="1000" dirty="0">
              <a:latin typeface="Abadi" panose="020F0502020204030204" pitchFamily="34" charset="0"/>
            </a:endParaRPr>
          </a:p>
        </p:txBody>
      </p:sp>
      <p:pic>
        <p:nvPicPr>
          <p:cNvPr id="4" name="Kép 3" descr="A képen szöveg, rajzfilm, Animációs film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C470936-E15D-EF68-A2CF-5E9F92DB3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37" y="855298"/>
            <a:ext cx="10129125" cy="5526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08A2FC0-2E96-56E3-2C57-BC60003D1A37}"/>
              </a:ext>
            </a:extLst>
          </p:cNvPr>
          <p:cNvSpPr txBox="1"/>
          <p:nvPr/>
        </p:nvSpPr>
        <p:spPr>
          <a:xfrm>
            <a:off x="6434172" y="6379609"/>
            <a:ext cx="3410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A grafika a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Gemini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Pro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Nano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Banana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AI eszköz felhasználásával készült.</a:t>
            </a:r>
            <a:b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Promptolás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: Aszódi Attila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59890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3C73-EB77-A386-08E5-ADB4A2596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7F4AB4-00BE-BE21-0D79-5F7281CEAA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350" y="326698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Energetikai 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trilemma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06D9672-DA7A-9071-644A-CF81C309D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E6B00-A566-6316-4060-356EAA0BF60B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616145-B0F8-F22E-9756-4636AFD701F3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93A55A41-EF91-F820-DF5A-A110E8103A30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0C90A751-AE19-F64E-12BA-21DF3D75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4</a:t>
            </a:fld>
            <a:endParaRPr lang="hu-HU" sz="1000" dirty="0">
              <a:latin typeface="Abadi" panose="020F0502020204030204" pitchFamily="34" charset="0"/>
            </a:endParaRPr>
          </a:p>
        </p:txBody>
      </p:sp>
      <p:pic>
        <p:nvPicPr>
          <p:cNvPr id="20" name="Kép 19" descr="A képen szöveg, rajzfilm, fa, Animációs fil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C0F3645-8FFA-6F73-B262-09A18B5A6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83" y="841759"/>
            <a:ext cx="10129234" cy="5525036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80ED256-C8FB-BD67-C38E-5EA3243F9541}"/>
              </a:ext>
            </a:extLst>
          </p:cNvPr>
          <p:cNvSpPr txBox="1"/>
          <p:nvPr/>
        </p:nvSpPr>
        <p:spPr>
          <a:xfrm>
            <a:off x="6434172" y="6379609"/>
            <a:ext cx="3410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A grafika a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Gemini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Pro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Nano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Banana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AI eszköz felhasználásával készült.</a:t>
            </a:r>
            <a:b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Promptolás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: Aszódi Attila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13192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0BDF9-6DF1-9FB5-439F-925E9056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0B489E94-3B94-8B02-C00E-753A60DD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767" y="1211400"/>
            <a:ext cx="6120000" cy="442707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6857D08-E1F8-747F-685E-A63B598B6D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350" y="326698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Globális primerenergia-felhasználásunk története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DFA58804-4143-2DCF-BA92-6782BE903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D0B9CA-AC9B-E3FB-0165-696A2848128D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A1F055-570B-F206-96D4-A90488202C20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636B8761-ACAA-D3C5-953C-338D6E80DB5F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7898B8F1-FBDB-0535-A4B2-1155CE13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5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A60AC7A4-B17F-8BF1-27F2-BC2234A7B1DA}"/>
              </a:ext>
            </a:extLst>
          </p:cNvPr>
          <p:cNvSpPr txBox="1"/>
          <p:nvPr/>
        </p:nvSpPr>
        <p:spPr>
          <a:xfrm>
            <a:off x="6297769" y="6379609"/>
            <a:ext cx="3546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Az adatok forrása: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Institute -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Statistical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of World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(2024);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Smil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(2017) - az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Our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World in Data jelentős feldolgozásával; saját ábrázolás</a:t>
            </a:r>
            <a:endParaRPr lang="hu-HU" sz="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4A675B2-E83E-40F0-6EB9-D9C42F55B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3222"/>
            <a:ext cx="6120000" cy="442707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6F1277B-CD0D-E96F-7F31-7D7453FF58D0}"/>
              </a:ext>
            </a:extLst>
          </p:cNvPr>
          <p:cNvSpPr txBox="1"/>
          <p:nvPr/>
        </p:nvSpPr>
        <p:spPr>
          <a:xfrm>
            <a:off x="9073166" y="904217"/>
            <a:ext cx="311883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/>
              <a:t>80% még mindig fosszilis bázisú</a:t>
            </a:r>
          </a:p>
        </p:txBody>
      </p:sp>
    </p:spTree>
    <p:extLst>
      <p:ext uri="{BB962C8B-B14F-4D97-AF65-F5344CB8AC3E}">
        <p14:creationId xmlns:p14="http://schemas.microsoft.com/office/powerpoint/2010/main" val="4506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5BC9A-08DE-D061-2957-8D69B449B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5B23DA-DB6A-B6FB-D1F4-3B299DB440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350" y="326698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Technológiaváltás?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E7B924F6-00D4-B7A3-6AE1-3A1A71B94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22B15-4C1E-00C1-A384-0A5FF6C1293C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F802D9-BD8C-4B55-E1E6-00FB16BD4592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F6E20F75-944B-3C80-B263-CAEBE2A115F9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3958E076-AC2B-70AE-E8B7-E5C04446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6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6C621CE-F06F-1F9E-6D5F-DF691A9CAF38}"/>
              </a:ext>
            </a:extLst>
          </p:cNvPr>
          <p:cNvSpPr txBox="1"/>
          <p:nvPr/>
        </p:nvSpPr>
        <p:spPr>
          <a:xfrm>
            <a:off x="6747999" y="6379609"/>
            <a:ext cx="3096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Szöveg forrása: </a:t>
            </a:r>
            <a:b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Ahmed </a:t>
            </a:r>
            <a:r>
              <a:rPr lang="hu-HU" sz="8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Zaki</a:t>
            </a: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Yamani</a:t>
            </a:r>
            <a:r>
              <a:rPr lang="hu-HU" sz="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(1930–2021), szaúd-arábiai olajminiszter</a:t>
            </a:r>
            <a:endParaRPr lang="hu-HU" sz="800" dirty="0">
              <a:latin typeface="+mn-lt"/>
            </a:endParaRPr>
          </a:p>
        </p:txBody>
      </p:sp>
      <p:pic>
        <p:nvPicPr>
          <p:cNvPr id="4" name="Kép 3" descr="A képen szöveg, rajz, illusztráció, Anim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20B9F93-3349-AC21-6DF1-1C6BA3076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37" y="749877"/>
            <a:ext cx="10129125" cy="5526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380F9F4-1098-74E5-1235-90380B1A9FF7}"/>
              </a:ext>
            </a:extLst>
          </p:cNvPr>
          <p:cNvSpPr txBox="1"/>
          <p:nvPr/>
        </p:nvSpPr>
        <p:spPr>
          <a:xfrm>
            <a:off x="3537460" y="6376783"/>
            <a:ext cx="33168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A grafika a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Gemini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Pro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Nano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Banana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AI eszköz felhasználásával készült.</a:t>
            </a:r>
            <a:b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Promptolás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: Aszódi Attila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161567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D19A-2E05-1862-1CFD-404C1713C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20F138-F64B-66A5-EA07-50E131F16A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350" y="326698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„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Peak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coal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” – éppen elértük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E141555F-3C0F-9486-71D6-0D895A723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515F2-AE7E-F3A2-BE08-C75915A4EC5F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521615-3C0A-C405-8F63-9CDADF92A9FE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6B234CC0-5CF8-CCAF-2163-608D92F5E174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0CCE89B8-AC1A-3174-E256-950490F7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7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8985296-6DA9-67A6-A1F1-4B9B8FD8ED25}"/>
              </a:ext>
            </a:extLst>
          </p:cNvPr>
          <p:cNvSpPr txBox="1"/>
          <p:nvPr/>
        </p:nvSpPr>
        <p:spPr>
          <a:xfrm>
            <a:off x="6297769" y="6379609"/>
            <a:ext cx="35465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Forrás: World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Outlook 2025, OECD IEA CC BY 4.0</a:t>
            </a:r>
            <a:endParaRPr lang="hu-HU" sz="800" dirty="0"/>
          </a:p>
        </p:txBody>
      </p:sp>
      <p:pic>
        <p:nvPicPr>
          <p:cNvPr id="4" name="Kép 3" descr="A képen szöveg, képernyőkép, Betűtípus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50663E6-EDE1-A5F5-F3B2-981BEB9A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34" y="763155"/>
            <a:ext cx="10691131" cy="552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2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8FC87-FAFF-0F9C-B6F1-7A1D7B9E3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274C69-9BB0-87D7-D03C-3C623A0DE6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7350" y="326698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„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Peak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 </a:t>
            </a:r>
            <a:r>
              <a:rPr lang="hu-HU" sz="2800" b="1" dirty="0" err="1">
                <a:solidFill>
                  <a:srgbClr val="792530"/>
                </a:solidFill>
                <a:latin typeface="Montserrat Light"/>
              </a:rPr>
              <a:t>oil</a:t>
            </a: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” – hamarosan elérjük (valószínűleg)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53B264B7-B5CB-64E7-15D2-3277CC55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177BF-7CD3-A9B8-9E7D-626C0D0F30A4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6A13F3-C987-094F-304D-09ED28376AF3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66246E4D-2FE6-98E3-D4BC-3A39B53ABAF5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BAE143CC-322E-5C72-3EB6-403D38E2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8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842A168-8D80-39BE-6F5C-424E8E33AB19}"/>
              </a:ext>
            </a:extLst>
          </p:cNvPr>
          <p:cNvSpPr txBox="1"/>
          <p:nvPr/>
        </p:nvSpPr>
        <p:spPr>
          <a:xfrm>
            <a:off x="6297769" y="6379609"/>
            <a:ext cx="35465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Forrás: World </a:t>
            </a:r>
            <a:r>
              <a:rPr lang="hu-HU" sz="800" dirty="0" err="1"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 Outlook 2025, OECD IEA CC BY 4.0</a:t>
            </a:r>
          </a:p>
        </p:txBody>
      </p:sp>
      <p:pic>
        <p:nvPicPr>
          <p:cNvPr id="6" name="Kép 5" descr="A képen szöveg, képernyőkép, Betűtípus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F8EDC0F-AEE4-0CCC-1AC2-7C8C1932D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60" y="766365"/>
            <a:ext cx="10594679" cy="55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8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BC7F3-6AF0-66EF-05CD-8B92B13E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645204-C922-E9CD-09A8-1D9899D935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6698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A villamosenergia-termelés és forrásszerkezetének változása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FDA2F632-C33C-969D-DB6E-E50DC994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56B79-7F4C-B72F-1CD0-265D65DB2A8F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ea typeface="Calibri"/>
                <a:cs typeface="Arial"/>
              </a:rPr>
              <a:t>Energetikai megatrendek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52550-26EB-B323-69C1-A7A599F17D8D}"/>
              </a:ext>
            </a:extLst>
          </p:cNvPr>
          <p:cNvCxnSpPr>
            <a:cxnSpLocks/>
          </p:cNvCxnSpPr>
          <p:nvPr/>
        </p:nvCxnSpPr>
        <p:spPr>
          <a:xfrm>
            <a:off x="1970468" y="206952"/>
            <a:ext cx="821672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60B36CF4-6D99-C612-322D-71AAD921973D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Aszódi Attila I    2026.02.04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FC71234B-0C4D-4A14-9F9D-205C6130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32" y="6367700"/>
            <a:ext cx="2743200" cy="365125"/>
          </a:xfrm>
        </p:spPr>
        <p:txBody>
          <a:bodyPr/>
          <a:lstStyle/>
          <a:p>
            <a:pPr algn="l"/>
            <a:fld id="{D147C73F-91D2-C74D-BD19-6CBB5D1569C2}" type="slidenum">
              <a:rPr lang="hu-HU" sz="1000" smtClean="0">
                <a:latin typeface="Abadi" panose="020F0502020204030204" pitchFamily="34" charset="0"/>
              </a:rPr>
              <a:pPr algn="l"/>
              <a:t>9</a:t>
            </a:fld>
            <a:endParaRPr lang="hu-HU" sz="1000" dirty="0">
              <a:latin typeface="Abadi" panose="020F050202020403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07458564-483C-4F95-459C-45C7A7B1451F}"/>
              </a:ext>
            </a:extLst>
          </p:cNvPr>
          <p:cNvSpPr txBox="1"/>
          <p:nvPr/>
        </p:nvSpPr>
        <p:spPr>
          <a:xfrm>
            <a:off x="5789054" y="6379609"/>
            <a:ext cx="4055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>
                <a:ea typeface="Calibri" panose="020F0502020204030204" pitchFamily="34" charset="0"/>
                <a:cs typeface="Arial" panose="020B0604020202020204" pitchFamily="34" charset="0"/>
              </a:rPr>
              <a:t>Az adatok forrása: https://visualizingenergy.org/world-electricity-generation-since-1900/; saját ábrázolás</a:t>
            </a:r>
            <a:endParaRPr lang="hu-HU" sz="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FA6D7F8-C8E0-5590-28B9-6F1D20F1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" y="1921675"/>
            <a:ext cx="6087017" cy="440321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4D21A45-024D-813D-E353-EECD71220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17984"/>
            <a:ext cx="6086443" cy="44028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FB1C9C5-4480-E2B5-DE30-BC7E1EEFA0E5}"/>
              </a:ext>
            </a:extLst>
          </p:cNvPr>
          <p:cNvSpPr txBox="1"/>
          <p:nvPr/>
        </p:nvSpPr>
        <p:spPr>
          <a:xfrm>
            <a:off x="10598267" y="797367"/>
            <a:ext cx="1584176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u-H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Napjainkban: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megújuló 16%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nukleáris 9%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vízenergia 14%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hu-H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fosszilis 61%</a:t>
            </a:r>
            <a:endParaRPr lang="hu-HU" sz="1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A6CADB8-1F6B-FE0C-1E05-2EFA31A53566}"/>
              </a:ext>
            </a:extLst>
          </p:cNvPr>
          <p:cNvSpPr txBox="1"/>
          <p:nvPr/>
        </p:nvSpPr>
        <p:spPr>
          <a:xfrm>
            <a:off x="6697408" y="1597586"/>
            <a:ext cx="314693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/>
              <a:t>61% még mindig fosszilis bázisú</a:t>
            </a:r>
          </a:p>
        </p:txBody>
      </p:sp>
    </p:spTree>
    <p:extLst>
      <p:ext uri="{BB962C8B-B14F-4D97-AF65-F5344CB8AC3E}">
        <p14:creationId xmlns:p14="http://schemas.microsoft.com/office/powerpoint/2010/main" val="32219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8A35922-B79A-475D-9A15-67CDE3951B27}">
  <we:reference id="WA200005566" version="3.0.0.3" store="en-US" storeType="omex"/>
  <we:alternateReferences>
    <we:reference id="WA200005566" version="3.0.0.3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5c2ec6-af6d-4e94-a44a-2b5ab0b9ede9" xsi:nil="true"/>
    <lcf76f155ced4ddcb4097134ff3c332f xmlns="0c3f4738-332b-4b23-8ca3-247088a426c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1E4DA2FCE90244CA06E4B92F9FF0EA5" ma:contentTypeVersion="15" ma:contentTypeDescription="Új dokumentum létrehozása." ma:contentTypeScope="" ma:versionID="7519959f7cf4165e3b66854192e63e2f">
  <xsd:schema xmlns:xsd="http://www.w3.org/2001/XMLSchema" xmlns:xs="http://www.w3.org/2001/XMLSchema" xmlns:p="http://schemas.microsoft.com/office/2006/metadata/properties" xmlns:ns2="0c3f4738-332b-4b23-8ca3-247088a426c4" xmlns:ns3="475c2ec6-af6d-4e94-a44a-2b5ab0b9ede9" targetNamespace="http://schemas.microsoft.com/office/2006/metadata/properties" ma:root="true" ma:fieldsID="cb813db38162bc1d5cf20c0e627579d7" ns2:_="" ns3:_="">
    <xsd:import namespace="0c3f4738-332b-4b23-8ca3-247088a426c4"/>
    <xsd:import namespace="475c2ec6-af6d-4e94-a44a-2b5ab0b9ed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f4738-332b-4b23-8ca3-247088a42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épcímkék" ma:readOnly="false" ma:fieldId="{5cf76f15-5ced-4ddc-b409-7134ff3c332f}" ma:taxonomyMulti="true" ma:sspId="01d0beb6-f273-48e7-85d4-dac867ddce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c2ec6-af6d-4e94-a44a-2b5ab0b9ede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f567f92-f1e2-4967-a7c4-86b541fa975d}" ma:internalName="TaxCatchAll" ma:showField="CatchAllData" ma:web="475c2ec6-af6d-4e94-a44a-2b5ab0b9ed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C9EDF0-3EA2-49A3-A21E-3A32839F54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441609-DFF3-4F61-AFAB-1C5B6C9AC87D}">
  <ds:schemaRefs>
    <ds:schemaRef ds:uri="http://schemas.microsoft.com/office/infopath/2007/PartnerControls"/>
    <ds:schemaRef ds:uri="http://schemas.microsoft.com/office/2006/documentManagement/types"/>
    <ds:schemaRef ds:uri="0c3f4738-332b-4b23-8ca3-247088a426c4"/>
    <ds:schemaRef ds:uri="475c2ec6-af6d-4e94-a44a-2b5ab0b9ede9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891C0F7-EA1F-486E-AFEF-69C6B869CEDE}">
  <ds:schemaRefs>
    <ds:schemaRef ds:uri="0c3f4738-332b-4b23-8ca3-247088a426c4"/>
    <ds:schemaRef ds:uri="475c2ec6-af6d-4e94-a44a-2b5ab0b9ed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698</Words>
  <Application>Microsoft Office PowerPoint</Application>
  <PresentationFormat>Szélesvásznú</PresentationFormat>
  <Paragraphs>125</Paragraphs>
  <Slides>17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Calibri</vt:lpstr>
      <vt:lpstr>Noto Sans</vt:lpstr>
      <vt:lpstr>Arial</vt:lpstr>
      <vt:lpstr>Abadi</vt:lpstr>
      <vt:lpstr>Montserrat Light</vt:lpstr>
      <vt:lpstr>Calibri Light</vt:lpstr>
      <vt:lpstr>Times New Roman</vt:lpstr>
      <vt:lpstr>Office Theme</vt:lpstr>
      <vt:lpstr>PowerPoint-bemutató</vt:lpstr>
      <vt:lpstr>PowerPoint-bemutató</vt:lpstr>
      <vt:lpstr>A fenntarthatóság pillérei</vt:lpstr>
      <vt:lpstr>Energetikai trilemma</vt:lpstr>
      <vt:lpstr>Globális primerenergia-felhasználásunk története</vt:lpstr>
      <vt:lpstr>Technológiaváltás?</vt:lpstr>
      <vt:lpstr>„Peak coal” – éppen elértük</vt:lpstr>
      <vt:lpstr>„Peak oil” – hamarosan elérjük (valószínűleg)</vt:lpstr>
      <vt:lpstr>A villamosenergia-termelés és forrásszerkezetének változása</vt:lpstr>
      <vt:lpstr>Globális szén-dioxid-kibocsátásunk és régiós megoszlása</vt:lpstr>
      <vt:lpstr>Mesterséges intelligencia boom, atomerőművi projektek felfutása</vt:lpstr>
      <vt:lpstr>Draghi-jelentés üzenetei a villamosenergia-piac számára</vt:lpstr>
      <vt:lpstr>Hazai villamosenergia-mix</vt:lpstr>
      <vt:lpstr>Napenergia kihívásai („világelsőnek lenni Solar PV-ben”)</vt:lpstr>
      <vt:lpstr>Napenergia kihívásai („világelsőnek lenni Solar PV-ben”)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Pintér László Áron</dc:creator>
  <cp:lastModifiedBy>Dr. Aszódi Attila</cp:lastModifiedBy>
  <cp:revision>19</cp:revision>
  <dcterms:created xsi:type="dcterms:W3CDTF">2025-02-26T11:31:34Z</dcterms:created>
  <dcterms:modified xsi:type="dcterms:W3CDTF">2026-02-03T22:21:02Z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0x01010071E4DA2FCE90244CA06E4B92F9FF0EA5</vt:lpwstr>
  </property>
  <property fmtid="{D5CDD505-2E9C-101B-9397-08002B2CF9AE}" pid="3" name="MediaServiceImageTags">
    <vt:lpwstr/>
  </property>
</Properties>
</file>