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17"/>
  </p:notesMasterIdLst>
  <p:sldIdLst>
    <p:sldId id="2146847375" r:id="rId5"/>
    <p:sldId id="2146847458" r:id="rId6"/>
    <p:sldId id="2146847480" r:id="rId7"/>
    <p:sldId id="2146847482" r:id="rId8"/>
    <p:sldId id="2146847485" r:id="rId9"/>
    <p:sldId id="2146847481" r:id="rId10"/>
    <p:sldId id="2146847483" r:id="rId11"/>
    <p:sldId id="2146847487" r:id="rId12"/>
    <p:sldId id="2146847489" r:id="rId13"/>
    <p:sldId id="2146847486" r:id="rId14"/>
    <p:sldId id="2146847488" r:id="rId15"/>
    <p:sldId id="2146847475" r:id="rId16"/>
  </p:sldIdLst>
  <p:sldSz cx="12192000" cy="6858000"/>
  <p:notesSz cx="6735763" cy="9866313"/>
  <p:embeddedFontLst>
    <p:embeddedFont>
      <p:font typeface="Montserrat Light" panose="00000400000000000000" pitchFamily="2" charset="-18"/>
      <p:regular r:id="rId18"/>
      <p:italic r:id="rId19"/>
    </p:embeddedFont>
    <p:embeddedFont>
      <p:font typeface="Noto Sans" panose="020B0502040504020204" pitchFamily="34" charset="0"/>
      <p:regular r:id="rId20"/>
      <p:bold r:id="rId21"/>
      <p:italic r:id="rId22"/>
      <p:boldItalic r:id="rId23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D08CE89-4ED4-62EF-B5D5-F7DC7AAFC4B3}" name="Bihari Péter" initials="BP" userId="S::bihari.peter@gpk.bme.hu::09e566b1-dbb0-41c3-8777-fb8011f9ebf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szkay Cecília" initials="LC" lastIdx="1" clrIdx="0">
    <p:extLst>
      <p:ext uri="{19B8F6BF-5375-455C-9EA6-DF929625EA0E}">
        <p15:presenceInfo xmlns:p15="http://schemas.microsoft.com/office/powerpoint/2012/main" userId="S::liszkay.cecilia@bme.hu::d35980af-21c7-4c4c-ac0d-d2cc85907df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8D99AE"/>
    <a:srgbClr val="D9A162"/>
    <a:srgbClr val="8E2B3A"/>
    <a:srgbClr val="D99694"/>
    <a:srgbClr val="CEB6C5"/>
    <a:srgbClr val="FF6699"/>
    <a:srgbClr val="D58787"/>
    <a:srgbClr val="D60047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A2A674-693A-4A59-B697-5E286F8D5253}" v="218" dt="2026-02-01T22:31:04.1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Világos stílus 1 – 2. jelölőszín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714"/>
  </p:normalViewPr>
  <p:slideViewPr>
    <p:cSldViewPr snapToGrid="0">
      <p:cViewPr varScale="1">
        <p:scale>
          <a:sx n="111" d="100"/>
          <a:sy n="111" d="100"/>
        </p:scale>
        <p:origin x="48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047EDD-D00E-C948-9A9F-9891699192BE}" type="datetimeFigureOut">
              <a:rPr lang="hu-HU" smtClean="0"/>
              <a:t>2026. 02. 04.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CC7467-0CCD-0648-94F2-A61C17AB805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0584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C7467-0CCD-0648-94F2-A61C17AB8053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7200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11E5E-2F2A-EFC1-2C05-9FC73AFAD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FAD89B-7920-732C-F02C-3F351D9930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73084E-85C3-9CFE-82E8-4059E6F872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BD755-1D06-8B73-C652-60EBBF9983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A7B86-5212-234A-99C1-37AA061A5B29}" type="slidenum">
              <a:rPr lang="en-CH" smtClean="0"/>
              <a:t>11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93941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C7467-0CCD-0648-94F2-A61C17AB8053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2749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11E5E-2F2A-EFC1-2C05-9FC73AFAD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FAD89B-7920-732C-F02C-3F351D9930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73084E-85C3-9CFE-82E8-4059E6F872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BD755-1D06-8B73-C652-60EBBF9983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A7B86-5212-234A-99C1-37AA061A5B29}" type="slidenum">
              <a:rPr lang="en-CH" smtClean="0"/>
              <a:t>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38673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11E5E-2F2A-EFC1-2C05-9FC73AFAD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FAD89B-7920-732C-F02C-3F351D9930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73084E-85C3-9CFE-82E8-4059E6F872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BD755-1D06-8B73-C652-60EBBF9983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A7B86-5212-234A-99C1-37AA061A5B29}" type="slidenum">
              <a:rPr lang="en-CH" smtClean="0"/>
              <a:t>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56360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11E5E-2F2A-EFC1-2C05-9FC73AFAD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FAD89B-7920-732C-F02C-3F351D9930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73084E-85C3-9CFE-82E8-4059E6F872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BD755-1D06-8B73-C652-60EBBF9983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A7B86-5212-234A-99C1-37AA061A5B29}" type="slidenum">
              <a:rPr lang="en-CH" smtClean="0"/>
              <a:t>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5344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11E5E-2F2A-EFC1-2C05-9FC73AFAD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FAD89B-7920-732C-F02C-3F351D9930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73084E-85C3-9CFE-82E8-4059E6F872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BD755-1D06-8B73-C652-60EBBF9983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A7B86-5212-234A-99C1-37AA061A5B29}" type="slidenum">
              <a:rPr lang="en-CH" smtClean="0"/>
              <a:t>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97331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11E5E-2F2A-EFC1-2C05-9FC73AFAD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FAD89B-7920-732C-F02C-3F351D9930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73084E-85C3-9CFE-82E8-4059E6F872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BD755-1D06-8B73-C652-60EBBF9983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A7B86-5212-234A-99C1-37AA061A5B29}" type="slidenum">
              <a:rPr lang="en-CH" smtClean="0"/>
              <a:t>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16286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11E5E-2F2A-EFC1-2C05-9FC73AFAD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FAD89B-7920-732C-F02C-3F351D9930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73084E-85C3-9CFE-82E8-4059E6F872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BD755-1D06-8B73-C652-60EBBF9983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A7B86-5212-234A-99C1-37AA061A5B29}" type="slidenum">
              <a:rPr lang="en-CH" smtClean="0"/>
              <a:t>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89959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11E5E-2F2A-EFC1-2C05-9FC73AFAD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FAD89B-7920-732C-F02C-3F351D9930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73084E-85C3-9CFE-82E8-4059E6F872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BD755-1D06-8B73-C652-60EBBF9983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A7B86-5212-234A-99C1-37AA061A5B29}" type="slidenum">
              <a:rPr lang="en-CH" smtClean="0"/>
              <a:t>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01472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11E5E-2F2A-EFC1-2C05-9FC73AFAD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FAD89B-7920-732C-F02C-3F351D9930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73084E-85C3-9CFE-82E8-4059E6F872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BD755-1D06-8B73-C652-60EBBF9983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A7B86-5212-234A-99C1-37AA061A5B29}" type="slidenum">
              <a:rPr lang="en-CH" smtClean="0"/>
              <a:t>10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65247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C67BE-E6C5-3748-8A57-EAA6950DE5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AD15F8-AF58-144B-89A0-5A86FC8BB7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B73B8-4699-484A-B4B1-77C3F2150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ADEA-6310-2E4C-A6FC-B5E788370784}" type="datetimeFigureOut">
              <a:rPr lang="hu-HU" smtClean="0"/>
              <a:t>2026. 02. 04.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E8DA8-2CB2-4C42-BEF0-465674C28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3F5AB-2011-564C-99EE-289BE9F49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C73F-91D2-C74D-BD19-6CBB5D1569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015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94427-8D26-BD4F-A857-32788A881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17C197-6689-7642-A722-9849043D8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B4624-5809-374D-BC62-719C4DB1D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ADEA-6310-2E4C-A6FC-B5E788370784}" type="datetimeFigureOut">
              <a:rPr lang="hu-HU" smtClean="0"/>
              <a:t>2026. 02. 04.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26FEF-0F8F-444C-AB94-675D2936D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26581-8254-A84B-9F4C-1D6E41542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C73F-91D2-C74D-BD19-6CBB5D1569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06540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9EE3A4-67A1-E740-8B1F-9A31BE7D34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4974DF-648D-8F49-9E38-03101F3C85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3D679-8186-5E4E-89FB-B954B8D02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ADEA-6310-2E4C-A6FC-B5E788370784}" type="datetimeFigureOut">
              <a:rPr lang="hu-HU" smtClean="0"/>
              <a:t>2026. 02. 04.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C4F7B-9F53-8241-AA0F-51AEEFD89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738AF-D240-4A4A-B3F6-BC6DFF06B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C73F-91D2-C74D-BD19-6CBB5D1569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6656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ME 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>
            <a:extLst>
              <a:ext uri="{FF2B5EF4-FFF2-40B4-BE49-F238E27FC236}">
                <a16:creationId xmlns:a16="http://schemas.microsoft.com/office/drawing/2014/main" id="{AC9922F8-405F-D733-CDC7-621D6BF8B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FE07-00F4-4FA2-A9AB-A163173484D2}" type="datetime1">
              <a:rPr lang="hu-HU" smtClean="0"/>
              <a:t>2026. 02. 04.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7C7C466-E4C5-2C6F-25E8-A2A3FC12B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rendezvény megnevezése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0CA2BFC-C430-728B-D061-913909D1F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47842-A3DE-43E0-ADB3-B558D4C98EF0}" type="slidenum">
              <a:rPr lang="hu-HU" smtClean="0"/>
              <a:t>‹#›</a:t>
            </a:fld>
            <a:endParaRPr lang="hu-HU"/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F01372A8-7888-3EE8-2305-ACEDB2450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8963"/>
            <a:ext cx="8877300" cy="1326974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hu-HU"/>
              <a:t>Mintacím szerkesztése</a:t>
            </a:r>
          </a:p>
        </p:txBody>
      </p:sp>
      <p:pic>
        <p:nvPicPr>
          <p:cNvPr id="2" name="Kép 1" descr="A képen képernyőkép, tervezés látható&#10;&#10;Automatikusan generált leírás">
            <a:extLst>
              <a:ext uri="{FF2B5EF4-FFF2-40B4-BE49-F238E27FC236}">
                <a16:creationId xmlns:a16="http://schemas.microsoft.com/office/drawing/2014/main" id="{01D1CDED-3680-6426-E89E-88375B4EE3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499" y="323097"/>
            <a:ext cx="2197581" cy="58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61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>
            <a:extLst>
              <a:ext uri="{FF2B5EF4-FFF2-40B4-BE49-F238E27FC236}">
                <a16:creationId xmlns:a16="http://schemas.microsoft.com/office/drawing/2014/main" id="{AC9922F8-405F-D733-CDC7-621D6BF8B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9870-DEE0-4891-8D35-01B8F2BE6383}" type="datetime1">
              <a:rPr lang="hu-HU" smtClean="0"/>
              <a:t>2026. 02. 04.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7C7C466-E4C5-2C6F-25E8-A2A3FC12B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vezetői tanévnyitó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0CA2BFC-C430-728B-D061-913909D1F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47842-A3DE-43E0-ADB3-B558D4C98EF0}" type="slidenum">
              <a:rPr lang="hu-HU" smtClean="0"/>
              <a:t>‹#›</a:t>
            </a:fld>
            <a:endParaRPr lang="hu-HU"/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F01372A8-7888-3EE8-2305-ACEDB2450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013"/>
            <a:ext cx="8877300" cy="1326974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hu-HU"/>
              <a:t>Mintacím szerkesztése</a:t>
            </a:r>
          </a:p>
        </p:txBody>
      </p:sp>
      <p:pic>
        <p:nvPicPr>
          <p:cNvPr id="2" name="Kép 1" descr="A képen képernyőkép, tervezés látható&#10;&#10;Automatikusan generált leírás">
            <a:extLst>
              <a:ext uri="{FF2B5EF4-FFF2-40B4-BE49-F238E27FC236}">
                <a16:creationId xmlns:a16="http://schemas.microsoft.com/office/drawing/2014/main" id="{72372E7F-7C68-763D-B6C7-927FD18190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499" y="323097"/>
            <a:ext cx="2197581" cy="58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382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DD46F22E-80BB-75E4-EF28-98629A0431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72981" y="-95347"/>
            <a:ext cx="12337961" cy="7048691"/>
          </a:xfrm>
          <a:prstGeom prst="rect">
            <a:avLst/>
          </a:prstGeom>
          <a:gradFill flip="none" rotWithShape="1">
            <a:gsLst>
              <a:gs pos="0">
                <a:srgbClr val="862633">
                  <a:shade val="30000"/>
                  <a:satMod val="115000"/>
                </a:srgbClr>
              </a:gs>
              <a:gs pos="50000">
                <a:srgbClr val="862633">
                  <a:shade val="67500"/>
                  <a:satMod val="115000"/>
                </a:srgbClr>
              </a:gs>
              <a:gs pos="100000">
                <a:srgbClr val="862633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9EEE149-96BA-44B6-F03A-AB3A98EF2BE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838200" y="1627678"/>
            <a:ext cx="4982705" cy="343923"/>
          </a:xfrm>
        </p:spPr>
        <p:txBody>
          <a:bodyPr anchor="b">
            <a:normAutofit/>
          </a:bodyPr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r>
              <a:rPr lang="hu-HU"/>
              <a:t>Budapesti Műszaki és Gazdaságtudományi Egyetem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A14985E-F288-F71C-546E-C3432BF8B86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904644"/>
            <a:ext cx="5651090" cy="455612"/>
          </a:xfrm>
        </p:spPr>
        <p:txBody>
          <a:bodyPr>
            <a:noAutofit/>
          </a:bodyPr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Prezentáció címe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1AB0969-DE04-E0D2-7759-D39F81FB0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65721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3CB596-59A1-3640-9B18-4AD50EDFACDB}" type="datetime1">
              <a:rPr lang="hu-HU" smtClean="0"/>
              <a:t>2026. 02. 04.</a:t>
            </a:fld>
            <a:endParaRPr lang="hu-HU"/>
          </a:p>
        </p:txBody>
      </p:sp>
      <p:pic>
        <p:nvPicPr>
          <p:cNvPr id="8" name="Kép 7" descr="A képen szöveg, kör, ablak, Betűtípus látható&#10;&#10;Automatikusan generált leírás">
            <a:extLst>
              <a:ext uri="{FF2B5EF4-FFF2-40B4-BE49-F238E27FC236}">
                <a16:creationId xmlns:a16="http://schemas.microsoft.com/office/drawing/2014/main" id="{5614E940-35FD-4702-D76F-2C539491B4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6526" y="937647"/>
            <a:ext cx="5042357" cy="4982705"/>
          </a:xfrm>
          <a:prstGeom prst="rect">
            <a:avLst/>
          </a:prstGeom>
        </p:spPr>
      </p:pic>
      <p:cxnSp>
        <p:nvCxnSpPr>
          <p:cNvPr id="13" name="Egyenes összekötő 12">
            <a:extLst>
              <a:ext uri="{FF2B5EF4-FFF2-40B4-BE49-F238E27FC236}">
                <a16:creationId xmlns:a16="http://schemas.microsoft.com/office/drawing/2014/main" id="{F3529C7B-6A75-CF57-0E1B-A88EF6311609}"/>
              </a:ext>
            </a:extLst>
          </p:cNvPr>
          <p:cNvCxnSpPr>
            <a:cxnSpLocks/>
          </p:cNvCxnSpPr>
          <p:nvPr userDrawn="1"/>
        </p:nvCxnSpPr>
        <p:spPr>
          <a:xfrm>
            <a:off x="838200" y="6143223"/>
            <a:ext cx="581439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zöveg helye 14">
            <a:extLst>
              <a:ext uri="{FF2B5EF4-FFF2-40B4-BE49-F238E27FC236}">
                <a16:creationId xmlns:a16="http://schemas.microsoft.com/office/drawing/2014/main" id="{015B4D32-8B02-C87B-4FFB-FF9B33FC108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>
          <a:xfrm>
            <a:off x="838200" y="3694626"/>
            <a:ext cx="5651500" cy="530225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hu-HU"/>
              <a:t>Alcím</a:t>
            </a:r>
          </a:p>
        </p:txBody>
      </p:sp>
    </p:spTree>
    <p:extLst>
      <p:ext uri="{BB962C8B-B14F-4D97-AF65-F5344CB8AC3E}">
        <p14:creationId xmlns:p14="http://schemas.microsoft.com/office/powerpoint/2010/main" val="661522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6A295-8945-8640-A98A-F2D58BF27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068B9-62A3-5148-8677-5F008FA179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C0C14-1614-304F-B17F-210D7146B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ADEA-6310-2E4C-A6FC-B5E788370784}" type="datetimeFigureOut">
              <a:rPr lang="hu-HU" smtClean="0"/>
              <a:t>2026. 02. 04.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C17AE-03C7-F347-8834-D0D03932B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84791-FDC6-844C-BBB1-62E914002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C73F-91D2-C74D-BD19-6CBB5D1569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0138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8F829-B681-AB45-944E-1606A5066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24880F-A933-6B48-9626-978E927A3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1175A-6247-E444-9983-DDB8C4FD6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ADEA-6310-2E4C-A6FC-B5E788370784}" type="datetimeFigureOut">
              <a:rPr lang="hu-HU" smtClean="0"/>
              <a:t>2026. 02. 04.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7986C5-387B-3E4D-8D09-6C9E9FCC7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D1221-218F-9644-BAA1-5FAEA8E1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C73F-91D2-C74D-BD19-6CBB5D1569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772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24149-594E-F041-92E2-14811CFA5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8C3C8-345D-B64C-9E1E-82131EE202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A0697D-501A-1547-8F5A-4B4795CCC4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944A79-9FAA-A640-8351-B029E40F7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ADEA-6310-2E4C-A6FC-B5E788370784}" type="datetimeFigureOut">
              <a:rPr lang="hu-HU" smtClean="0"/>
              <a:t>2026. 02. 04.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64126-C7B2-874E-825F-3BBEDFE03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9CD2F5-A622-694B-B4F3-B30DDA7CC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C73F-91D2-C74D-BD19-6CBB5D1569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5112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F1E43-0765-7849-A1C8-0CD0A3CCB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3386A1-1F95-6B4F-AAB3-EC9019488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79C0D-97B0-3042-AF75-82045D1890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162537-A084-4E44-8BE7-98ADE0774D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16EC3C-5D08-C349-A068-6E0361A5FB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2933FB-9A06-3949-B127-4B245BA44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ADEA-6310-2E4C-A6FC-B5E788370784}" type="datetimeFigureOut">
              <a:rPr lang="hu-HU" smtClean="0"/>
              <a:t>2026. 02. 04.</a:t>
            </a:fld>
            <a:endParaRPr lang="hu-H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F77E61-D9BF-E748-840F-CFA2FFE6A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40397A-855C-DB47-B3BC-9A0D5D05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C73F-91D2-C74D-BD19-6CBB5D1569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2381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10413-298D-AA47-93BA-3CF1D6169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6AA53C-E3E2-1148-82D5-582574861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ADEA-6310-2E4C-A6FC-B5E788370784}" type="datetimeFigureOut">
              <a:rPr lang="hu-HU" smtClean="0"/>
              <a:t>2026. 02. 04.</a:t>
            </a:fld>
            <a:endParaRPr lang="hu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AFC8BE-4A6D-2041-BEAE-1C5884EC2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D5C54-B50E-4248-BDBD-5759D4321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C73F-91D2-C74D-BD19-6CBB5D1569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8177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02888D-A3E6-7048-A0E3-4A903781D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ADEA-6310-2E4C-A6FC-B5E788370784}" type="datetimeFigureOut">
              <a:rPr lang="hu-HU" smtClean="0"/>
              <a:t>2026. 02. 04.</a:t>
            </a:fld>
            <a:endParaRPr lang="hu-H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EE1C61-C786-1340-BE74-57820AEF7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81B464-7AB4-0244-9E28-F34069D8B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C73F-91D2-C74D-BD19-6CBB5D1569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7189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ECD40-8B3E-0945-A0A1-D37111F30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F5595-B1A0-4242-86B9-3C3F715B6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684C2F-5814-9B43-B5C5-DBF4BB03E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71FA8F-3E77-EE4B-BA4D-A7456855A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ADEA-6310-2E4C-A6FC-B5E788370784}" type="datetimeFigureOut">
              <a:rPr lang="hu-HU" smtClean="0"/>
              <a:t>2026. 02. 04.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D1848A-5F08-174A-9D7B-E4EBB6ADA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D16B12-C41C-3945-AC7B-C6EE89C5F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C73F-91D2-C74D-BD19-6CBB5D1569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6910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217AD-46FA-7348-93AF-A7F44B62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7931F7-A6B3-6E47-A531-42DD0F8765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1FC9BA-DC93-9F40-A1EA-9996388EFB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AC7F2E-8C3D-EE42-9CDF-D5931ADC6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ADEA-6310-2E4C-A6FC-B5E788370784}" type="datetimeFigureOut">
              <a:rPr lang="hu-HU" smtClean="0"/>
              <a:t>2026. 02. 04.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E6E802-0C72-F34F-8F4B-CB16F8C53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58E751-8F19-E540-8970-295D66D05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C73F-91D2-C74D-BD19-6CBB5D1569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4936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55E922-E8AA-3B4D-8883-A2AD0C161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1CD0B-84DF-2948-BB28-CFAA173CC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8877D-9D7C-084D-A83D-2F754335AA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DADEA-6310-2E4C-A6FC-B5E788370784}" type="datetimeFigureOut">
              <a:rPr lang="hu-HU" smtClean="0"/>
              <a:t>2026. 02. 04.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3D21A-4CEA-AA49-AE45-41B962AC8F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4FF93-BEAE-A242-BF6A-5110E30867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7C73F-91D2-C74D-BD19-6CBB5D1569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5568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6AAA4D3-37D4-ED44-9360-6574DEDD3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" y="214"/>
            <a:ext cx="12191238" cy="6857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EE8569-A6A2-4D4C-8F86-A18CB7A68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934" y="319139"/>
            <a:ext cx="2268128" cy="226812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110DB82-4FAF-EE48-A35B-67D50F9A0E24}"/>
              </a:ext>
            </a:extLst>
          </p:cNvPr>
          <p:cNvSpPr txBox="1">
            <a:spLocks/>
          </p:cNvSpPr>
          <p:nvPr/>
        </p:nvSpPr>
        <p:spPr>
          <a:xfrm>
            <a:off x="3840905" y="5473297"/>
            <a:ext cx="4510187" cy="284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1100" spc="200" dirty="0">
                <a:solidFill>
                  <a:schemeClr val="bg1">
                    <a:lumMod val="95000"/>
                  </a:schemeClr>
                </a:solidFill>
                <a:latin typeface="Montserrat Light"/>
              </a:rPr>
              <a:t>BUDAPEST—202</a:t>
            </a:r>
            <a:r>
              <a:rPr lang="hu-HU" sz="1100" spc="200" dirty="0">
                <a:solidFill>
                  <a:schemeClr val="bg1">
                    <a:lumMod val="95000"/>
                  </a:schemeClr>
                </a:solidFill>
                <a:latin typeface="Montserrat Light"/>
              </a:rPr>
              <a:t>6-02-04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3A3F76-43C9-AC43-9526-7F55679A0EB6}"/>
              </a:ext>
            </a:extLst>
          </p:cNvPr>
          <p:cNvCxnSpPr/>
          <p:nvPr/>
        </p:nvCxnSpPr>
        <p:spPr>
          <a:xfrm>
            <a:off x="4852145" y="5357480"/>
            <a:ext cx="248770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BE75D188-3950-0A4F-A85E-DAE6ECF6CF13}"/>
              </a:ext>
            </a:extLst>
          </p:cNvPr>
          <p:cNvSpPr txBox="1">
            <a:spLocks/>
          </p:cNvSpPr>
          <p:nvPr/>
        </p:nvSpPr>
        <p:spPr>
          <a:xfrm>
            <a:off x="319260" y="3760100"/>
            <a:ext cx="11553476" cy="14408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chemeClr val="bg1"/>
                </a:solidFill>
                <a:latin typeface="Huni_Quorum Medium BT" panose="020E06030305050204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algn="ctr">
              <a:lnSpc>
                <a:spcPts val="7740"/>
              </a:lnSpc>
            </a:pPr>
            <a:r>
              <a:rPr lang="hu-HU" sz="7200" b="0" spc="300" dirty="0">
                <a:latin typeface="Montserrat Light"/>
                <a:ea typeface="Noto Sans"/>
                <a:cs typeface="Noto Sans"/>
              </a:rPr>
              <a:t>AZ ENERGETIKA </a:t>
            </a:r>
          </a:p>
          <a:p>
            <a:pPr algn="ctr">
              <a:lnSpc>
                <a:spcPts val="7740"/>
              </a:lnSpc>
            </a:pPr>
            <a:r>
              <a:rPr lang="hu-HU" sz="7200" b="0" spc="300" dirty="0">
                <a:latin typeface="Montserrat Light"/>
                <a:ea typeface="Noto Sans"/>
                <a:cs typeface="Noto Sans"/>
              </a:rPr>
              <a:t>JÖVŐJE</a:t>
            </a:r>
          </a:p>
          <a:p>
            <a:pPr algn="ctr">
              <a:lnSpc>
                <a:spcPts val="4080"/>
              </a:lnSpc>
            </a:pPr>
            <a:r>
              <a:rPr lang="hu-HU" sz="3600" b="0" spc="300" dirty="0">
                <a:latin typeface="Montserrat Light"/>
                <a:ea typeface="Noto Sans"/>
                <a:cs typeface="Noto Sans"/>
              </a:rPr>
              <a:t>ÜZLETI REGGELI A BME-N</a:t>
            </a:r>
            <a:endParaRPr lang="en" sz="3600" b="0" spc="300" dirty="0">
              <a:latin typeface="Montserrat Light"/>
              <a:ea typeface="Noto Sans"/>
              <a:cs typeface="Noto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F27A65-136D-B8BA-CF9C-608DC164F0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5252" y="5639724"/>
            <a:ext cx="2221493" cy="111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66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3BF62-8FFD-2AC0-25DE-A75A228EA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8B1BA80-C496-3805-5152-E59529DC82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58045" y="490300"/>
            <a:ext cx="8877300" cy="518380"/>
          </a:xfrm>
        </p:spPr>
        <p:txBody>
          <a:bodyPr lIns="91440" tIns="45720" rIns="91440" bIns="45720" anchor="t">
            <a:normAutofit/>
          </a:bodyPr>
          <a:lstStyle/>
          <a:p>
            <a:pPr algn="ctr"/>
            <a:r>
              <a:rPr lang="en-US" sz="2800" b="1" dirty="0" err="1">
                <a:solidFill>
                  <a:srgbClr val="792530"/>
                </a:solidFill>
                <a:latin typeface="Montserrat Light"/>
              </a:rPr>
              <a:t>Hőhasznosítás</a:t>
            </a:r>
            <a:r>
              <a:rPr lang="en-US" sz="2800" b="1" dirty="0">
                <a:solidFill>
                  <a:srgbClr val="792530"/>
                </a:solidFill>
                <a:latin typeface="Montserrat Light"/>
              </a:rPr>
              <a:t> (</a:t>
            </a:r>
            <a:r>
              <a:rPr lang="en-US" sz="2800" b="1" dirty="0" err="1">
                <a:solidFill>
                  <a:srgbClr val="792530"/>
                </a:solidFill>
                <a:latin typeface="Montserrat Light"/>
              </a:rPr>
              <a:t>geotermia</a:t>
            </a:r>
            <a:r>
              <a:rPr lang="en-US" sz="2800" b="1" dirty="0">
                <a:solidFill>
                  <a:srgbClr val="792530"/>
                </a:solidFill>
                <a:latin typeface="Montserrat Light"/>
              </a:rPr>
              <a:t>, </a:t>
            </a:r>
            <a:r>
              <a:rPr lang="en-US" sz="2800" b="1" dirty="0" err="1">
                <a:solidFill>
                  <a:srgbClr val="792530"/>
                </a:solidFill>
                <a:latin typeface="Montserrat Light"/>
              </a:rPr>
              <a:t>hulladékhő</a:t>
            </a:r>
            <a:r>
              <a:rPr lang="en-US" sz="2800" b="1" dirty="0">
                <a:solidFill>
                  <a:srgbClr val="792530"/>
                </a:solidFill>
                <a:latin typeface="Montserrat Light"/>
              </a:rPr>
              <a:t>) </a:t>
            </a:r>
            <a:endParaRPr lang="en-US" dirty="0"/>
          </a:p>
        </p:txBody>
      </p:sp>
      <p:pic>
        <p:nvPicPr>
          <p:cNvPr id="39" name="Picture 38" descr="A black and white logo&#10;&#10;AI-generated content may be incorrect.">
            <a:extLst>
              <a:ext uri="{FF2B5EF4-FFF2-40B4-BE49-F238E27FC236}">
                <a16:creationId xmlns:a16="http://schemas.microsoft.com/office/drawing/2014/main" id="{98E26281-A38D-0BF1-B0A9-399D98236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6467" y="5972411"/>
            <a:ext cx="2144306" cy="10721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09BAD2-207B-46F4-6AEC-2138829D479F}"/>
              </a:ext>
            </a:extLst>
          </p:cNvPr>
          <p:cNvSpPr txBox="1"/>
          <p:nvPr/>
        </p:nvSpPr>
        <p:spPr>
          <a:xfrm>
            <a:off x="101831" y="82893"/>
            <a:ext cx="3787364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Megújuló energiaforrások és h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i</a:t>
            </a:r>
            <a:r>
              <a:rPr lang="hu-HU" sz="1000" dirty="0" err="1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brid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 </a:t>
            </a:r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energiatárolók</a:t>
            </a: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0F703A8B-D826-0596-1D51-0FAC8ADE3381}"/>
              </a:ext>
            </a:extLst>
          </p:cNvPr>
          <p:cNvSpPr txBox="1"/>
          <p:nvPr/>
        </p:nvSpPr>
        <p:spPr>
          <a:xfrm>
            <a:off x="8679054" y="82892"/>
            <a:ext cx="3416303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D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r.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Imre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 Attila</a:t>
            </a:r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  I    2026.02.04.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FA900EF2-B7CE-9B01-6E73-24262720C274}"/>
              </a:ext>
            </a:extLst>
          </p:cNvPr>
          <p:cNvSpPr txBox="1"/>
          <p:nvPr/>
        </p:nvSpPr>
        <p:spPr>
          <a:xfrm>
            <a:off x="321450" y="1049845"/>
            <a:ext cx="5957167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Geotermális</a:t>
            </a:r>
            <a:r>
              <a:rPr lang="hu-HU" sz="14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hu-HU" sz="14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petrotermális</a:t>
            </a:r>
            <a:r>
              <a:rPr lang="hu-HU" sz="14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</a:t>
            </a:r>
            <a:r>
              <a:rPr lang="en-US" sz="14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ipari </a:t>
            </a:r>
            <a:r>
              <a:rPr lang="hu-HU" sz="14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mara</a:t>
            </a:r>
            <a:r>
              <a:rPr lang="en-US" sz="14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ékhő</a:t>
            </a:r>
            <a:r>
              <a:rPr lang="hu-HU" sz="14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hasznosítása helyi/távoli fűtési igények kielégítésére, valamint villamosenergia-termelésre (ismert </a:t>
            </a:r>
            <a:r>
              <a:rPr lang="hu-HU" sz="14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geotermális</a:t>
            </a:r>
            <a:r>
              <a:rPr lang="hu-HU" sz="14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potenciál 200 MW, becsült, jelenlegi technológiákkal kinyerhető potenciál 800 MW).</a:t>
            </a:r>
          </a:p>
          <a:p>
            <a:r>
              <a:rPr lang="hu-HU" sz="14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Karbonmentes távfűtés, “csővezeték-mentes” kiterjesztés.</a:t>
            </a:r>
          </a:p>
          <a:p>
            <a:r>
              <a:rPr lang="hu-HU" sz="14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Villamosenergia-termelő termodinamikai ciklusok vizsgálata; ehhez kötődően “</a:t>
            </a:r>
            <a:r>
              <a:rPr lang="hu-HU" sz="14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bare-bone</a:t>
            </a:r>
            <a:r>
              <a:rPr lang="hu-HU" sz="14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kis- és minierőművek koncepciótervei (minimalizálandó az árat és önfogyasztást). Japánban </a:t>
            </a:r>
            <a:r>
              <a:rPr lang="hu-HU" sz="14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rengete</a:t>
            </a:r>
            <a:r>
              <a:rPr lang="en-US" sz="14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10-100-1000 kW-</a:t>
            </a:r>
            <a:r>
              <a:rPr lang="hu-HU" sz="14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hu-HU" sz="14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ORC kiserőmű van (zsinóráram plusz!), még a magyar határ túloldalán is (</a:t>
            </a:r>
            <a:r>
              <a:rPr lang="hu-HU" sz="14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</a:t>
            </a:r>
            <a:r>
              <a:rPr lang="hu-HU" sz="14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Blumau</a:t>
            </a:r>
            <a:r>
              <a:rPr lang="hu-HU" sz="14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200 kW, 24 éve), nálunk valami miatt ennyiért nem hajolnak le. Csodavárás (biztos lesz állami támogatás)?</a:t>
            </a:r>
          </a:p>
          <a:p>
            <a:r>
              <a:rPr lang="hu-HU" sz="14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Helyi biogáz-bontásos geotermikus energiára épülő hidrogéntöltő állomás esettanulmánya és üzleti terve (“melléktermék” tiszta szén, jobb áron eladható, mint a hidrogén; karbon-negatív, karbonsemlegessé tehet más technológiákat).</a:t>
            </a:r>
            <a:endParaRPr lang="hu-HU" sz="1200" dirty="0">
              <a:solidFill>
                <a:srgbClr val="4D4D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200" dirty="0">
              <a:solidFill>
                <a:srgbClr val="4D4D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A76004D-12CD-8E3B-CACD-BB7F77B578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988" y="1008680"/>
            <a:ext cx="4175676" cy="2845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TL_TU_eta100_40_bigtext_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4964" y="4354333"/>
            <a:ext cx="4668505" cy="237723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DE9955-C710-AEBA-7EA0-B47C25C99D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9399" t="5042" r="485" b="18489"/>
          <a:stretch/>
        </p:blipFill>
        <p:spPr>
          <a:xfrm>
            <a:off x="6253102" y="3956833"/>
            <a:ext cx="3673365" cy="277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1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3BF62-8FFD-2AC0-25DE-A75A228EA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átum helye 5">
            <a:extLst>
              <a:ext uri="{FF2B5EF4-FFF2-40B4-BE49-F238E27FC236}">
                <a16:creationId xmlns:a16="http://schemas.microsoft.com/office/drawing/2014/main" id="{D9FB8372-E471-3F4A-956F-392F4162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9B4EF-A1A7-47A7-9BB1-548B673774CC}" type="datetime1">
              <a:rPr lang="hu-HU" smtClean="0"/>
              <a:t>2026. 02. 04.</a:t>
            </a:fld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8B1BA80-C496-3805-5152-E59529DC82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58045" y="490300"/>
            <a:ext cx="8877300" cy="518380"/>
          </a:xfrm>
        </p:spPr>
        <p:txBody>
          <a:bodyPr lIns="91440" tIns="45720" rIns="91440" bIns="45720" anchor="t">
            <a:normAutofit/>
          </a:bodyPr>
          <a:lstStyle/>
          <a:p>
            <a:pPr algn="ctr"/>
            <a:r>
              <a:rPr lang="en-US" sz="2800" b="1" dirty="0" err="1">
                <a:solidFill>
                  <a:srgbClr val="792530"/>
                </a:solidFill>
                <a:latin typeface="Montserrat Light"/>
              </a:rPr>
              <a:t>Egyéb</a:t>
            </a:r>
            <a:r>
              <a:rPr lang="en-US" sz="2800" b="1" dirty="0">
                <a:solidFill>
                  <a:srgbClr val="792530"/>
                </a:solidFill>
                <a:latin typeface="Montserrat Light"/>
              </a:rPr>
              <a:t> </a:t>
            </a:r>
            <a:r>
              <a:rPr lang="en-US" sz="2800" b="1" dirty="0" err="1">
                <a:solidFill>
                  <a:srgbClr val="792530"/>
                </a:solidFill>
                <a:latin typeface="Montserrat Light"/>
              </a:rPr>
              <a:t>kari</a:t>
            </a:r>
            <a:r>
              <a:rPr lang="en-US" sz="2800" b="1" dirty="0">
                <a:solidFill>
                  <a:srgbClr val="792530"/>
                </a:solidFill>
                <a:latin typeface="Montserrat Light"/>
              </a:rPr>
              <a:t> </a:t>
            </a:r>
            <a:r>
              <a:rPr lang="en-US" sz="2800" b="1" dirty="0" err="1">
                <a:solidFill>
                  <a:srgbClr val="792530"/>
                </a:solidFill>
                <a:latin typeface="Montserrat Light"/>
              </a:rPr>
              <a:t>területek</a:t>
            </a:r>
            <a:endParaRPr lang="en-US" dirty="0"/>
          </a:p>
        </p:txBody>
      </p:sp>
      <p:pic>
        <p:nvPicPr>
          <p:cNvPr id="39" name="Picture 38" descr="A black and white logo&#10;&#10;AI-generated content may be incorrect.">
            <a:extLst>
              <a:ext uri="{FF2B5EF4-FFF2-40B4-BE49-F238E27FC236}">
                <a16:creationId xmlns:a16="http://schemas.microsoft.com/office/drawing/2014/main" id="{98E26281-A38D-0BF1-B0A9-399D98236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467" y="5972411"/>
            <a:ext cx="2144306" cy="10721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09BAD2-207B-46F4-6AEC-2138829D479F}"/>
              </a:ext>
            </a:extLst>
          </p:cNvPr>
          <p:cNvSpPr txBox="1"/>
          <p:nvPr/>
        </p:nvSpPr>
        <p:spPr>
          <a:xfrm>
            <a:off x="101831" y="82893"/>
            <a:ext cx="3787364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Megújuló energiaforrások és h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i</a:t>
            </a:r>
            <a:r>
              <a:rPr lang="hu-HU" sz="1000" dirty="0" err="1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brid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 </a:t>
            </a:r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energiatárolók</a:t>
            </a: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0F703A8B-D826-0596-1D51-0FAC8ADE3381}"/>
              </a:ext>
            </a:extLst>
          </p:cNvPr>
          <p:cNvSpPr txBox="1"/>
          <p:nvPr/>
        </p:nvSpPr>
        <p:spPr>
          <a:xfrm>
            <a:off x="8679054" y="82892"/>
            <a:ext cx="3416303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D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r.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Imre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 Attila</a:t>
            </a:r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  I    2026.02.04.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FA900EF2-B7CE-9B01-6E73-24262720C274}"/>
              </a:ext>
            </a:extLst>
          </p:cNvPr>
          <p:cNvSpPr txBox="1"/>
          <p:nvPr/>
        </p:nvSpPr>
        <p:spPr>
          <a:xfrm>
            <a:off x="260738" y="944137"/>
            <a:ext cx="1183461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Gyártási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folyamatok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rendszerek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energiafelhasználásának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modellezése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optimalizálása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/>
            <a:r>
              <a:rPr lang="en-US" sz="14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Gyártástechnológiai</a:t>
            </a:r>
            <a:r>
              <a:rPr lang="en-US" sz="14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folyamatok</a:t>
            </a:r>
            <a:r>
              <a:rPr lang="en-US" sz="14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tervezése</a:t>
            </a:r>
            <a:r>
              <a:rPr lang="en-US" sz="14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(pl. </a:t>
            </a:r>
            <a:r>
              <a:rPr lang="en-US" sz="14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szerszámpálya-tervezés</a:t>
            </a:r>
            <a:r>
              <a:rPr lang="en-US" sz="14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technológia</a:t>
            </a:r>
            <a:r>
              <a:rPr lang="en-US" sz="14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paraméterek</a:t>
            </a:r>
            <a:r>
              <a:rPr lang="en-US" sz="14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meghatározása</a:t>
            </a:r>
            <a:r>
              <a:rPr lang="en-US" sz="14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-&gt; </a:t>
            </a:r>
            <a:r>
              <a:rPr lang="en-US" sz="14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energiafelhasználás</a:t>
            </a:r>
            <a:r>
              <a:rPr lang="en-US" sz="14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minimalizálása</a:t>
            </a:r>
            <a:endParaRPr lang="en-US" sz="1400" dirty="0">
              <a:solidFill>
                <a:srgbClr val="8626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4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Gyártási</a:t>
            </a:r>
            <a:r>
              <a:rPr lang="en-US" sz="14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rendszerek</a:t>
            </a:r>
            <a:r>
              <a:rPr lang="en-US" sz="14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akár</a:t>
            </a:r>
            <a:r>
              <a:rPr lang="en-US" sz="14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teljes</a:t>
            </a:r>
            <a:r>
              <a:rPr lang="en-US" sz="14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gyárak</a:t>
            </a:r>
            <a:r>
              <a:rPr lang="en-US" sz="14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4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anyagáram</a:t>
            </a:r>
            <a:r>
              <a:rPr lang="en-US" sz="14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szimulációs</a:t>
            </a:r>
            <a:r>
              <a:rPr lang="en-US" sz="14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modellje</a:t>
            </a:r>
            <a:r>
              <a:rPr lang="en-US" sz="14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-&gt; </a:t>
            </a:r>
            <a:r>
              <a:rPr lang="en-US" sz="14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gyártóberendezések</a:t>
            </a:r>
            <a:r>
              <a:rPr lang="en-US" sz="14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(pl. </a:t>
            </a:r>
            <a:r>
              <a:rPr lang="en-US" sz="14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szerszámgépek</a:t>
            </a:r>
            <a:r>
              <a:rPr lang="en-US" sz="14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robotok</a:t>
            </a:r>
            <a:r>
              <a:rPr lang="en-US" sz="14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anyagmozgató</a:t>
            </a:r>
            <a:r>
              <a:rPr lang="en-US" sz="14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berendezések</a:t>
            </a:r>
            <a:r>
              <a:rPr lang="en-US" sz="14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4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energiafogyasztásának</a:t>
            </a:r>
            <a:r>
              <a:rPr lang="en-US" sz="14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modellezése</a:t>
            </a:r>
            <a:r>
              <a:rPr lang="en-US" sz="14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14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optimalizálása</a:t>
            </a:r>
            <a:endParaRPr lang="en-US" sz="1400" dirty="0">
              <a:solidFill>
                <a:srgbClr val="8626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Épületenergetikai kutatások: energiahatékony és fenntartható épületek tervezése és üzemeltetése, épület- és rendszerszintű szimulációk, energiaközösségek vizsgálata, valamint szakpolitikák szakmai támogatása.</a:t>
            </a:r>
            <a:endParaRPr lang="en-US" sz="1600" dirty="0">
              <a:solidFill>
                <a:srgbClr val="8626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Energetikai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épületenergetikai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áramlástechnikai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rendszerek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felmérése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diagnosztikája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optimalizációja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vészhelyzeti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szcenáriók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elemzése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mérésekkel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1D-3D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kapcsolt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áramlástani-hőtani-mechanikai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szimulációkkal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támogatva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Szélenergia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kihasználásának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támogatása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hosszútávú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mérési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adatokon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alapuló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szélklímatérképek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készítésével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szélturbina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fejlesztés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támogatása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áramlástani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szimulációkkal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szélcsatorna-mérésekkel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Vízenergiai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kutatások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turbinák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SZET)</a:t>
            </a:r>
          </a:p>
          <a:p>
            <a:endParaRPr lang="en-US" dirty="0">
              <a:solidFill>
                <a:srgbClr val="8626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200" dirty="0">
              <a:solidFill>
                <a:srgbClr val="4D4D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145" y="3836595"/>
            <a:ext cx="6018448" cy="28479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0711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381CC48-28EA-2D22-8F50-E913327922B0}"/>
              </a:ext>
            </a:extLst>
          </p:cNvPr>
          <p:cNvSpPr txBox="1">
            <a:spLocks/>
          </p:cNvSpPr>
          <p:nvPr/>
        </p:nvSpPr>
        <p:spPr>
          <a:xfrm>
            <a:off x="-555992" y="2742144"/>
            <a:ext cx="13248495" cy="13755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5480"/>
              </a:lnSpc>
            </a:pPr>
            <a:endParaRPr lang="hu-HU" sz="4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B8DC9D4-CE03-384F-B78A-DA729630324B}"/>
              </a:ext>
            </a:extLst>
          </p:cNvPr>
          <p:cNvSpPr txBox="1">
            <a:spLocks/>
          </p:cNvSpPr>
          <p:nvPr/>
        </p:nvSpPr>
        <p:spPr>
          <a:xfrm>
            <a:off x="3840905" y="5081567"/>
            <a:ext cx="4510187" cy="284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1100" spc="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BUDAPEST</a:t>
            </a:r>
            <a:r>
              <a:rPr lang="hu-HU" sz="1100" spc="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" sz="1100" spc="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r>
              <a:rPr lang="hu-HU" sz="1100" spc="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ÁPRILIS 28.</a:t>
            </a:r>
            <a:endParaRPr lang="en" sz="1100" spc="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A11A900-B424-EE4D-B6AA-CDD3C0987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2FE2CDC-59FF-4940-928D-719E8D4F4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0596" y="5322066"/>
            <a:ext cx="1410807" cy="1410807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88019E1F-172C-3944-8D9C-86CBEB8BE366}"/>
              </a:ext>
            </a:extLst>
          </p:cNvPr>
          <p:cNvSpPr txBox="1">
            <a:spLocks/>
          </p:cNvSpPr>
          <p:nvPr/>
        </p:nvSpPr>
        <p:spPr>
          <a:xfrm>
            <a:off x="3840906" y="5071948"/>
            <a:ext cx="4510187" cy="284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1100" spc="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BUDAPEST</a:t>
            </a:r>
            <a:r>
              <a:rPr lang="hu-HU" sz="1100" spc="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" sz="1100" spc="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hu-HU" sz="1100" spc="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6.február 04.</a:t>
            </a:r>
            <a:endParaRPr lang="en" sz="1100" spc="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996F323-5D9E-8749-873A-6F8DB9F31EA5}"/>
              </a:ext>
            </a:extLst>
          </p:cNvPr>
          <p:cNvCxnSpPr>
            <a:cxnSpLocks/>
          </p:cNvCxnSpPr>
          <p:nvPr/>
        </p:nvCxnSpPr>
        <p:spPr>
          <a:xfrm>
            <a:off x="4570470" y="4948420"/>
            <a:ext cx="3051058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17C44C95-53F4-7646-A100-BEBB1736D6EF}"/>
              </a:ext>
            </a:extLst>
          </p:cNvPr>
          <p:cNvSpPr txBox="1">
            <a:spLocks/>
          </p:cNvSpPr>
          <p:nvPr/>
        </p:nvSpPr>
        <p:spPr>
          <a:xfrm>
            <a:off x="3840906" y="4555481"/>
            <a:ext cx="4510187" cy="284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100" spc="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en-US" sz="1100" spc="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IMRE ATTILA RIKÁRD</a:t>
            </a:r>
            <a:endParaRPr lang="en" sz="1100" spc="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B987EB84-B98C-FEC9-D518-FAD69DCC7CDD}"/>
              </a:ext>
            </a:extLst>
          </p:cNvPr>
          <p:cNvSpPr txBox="1"/>
          <p:nvPr/>
        </p:nvSpPr>
        <p:spPr>
          <a:xfrm>
            <a:off x="0" y="2732525"/>
            <a:ext cx="12191999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hu-HU" sz="3600" b="1" dirty="0">
                <a:solidFill>
                  <a:srgbClr val="FEFFFF"/>
                </a:solidFill>
                <a:latin typeface="Arial" panose="020B0604020202020204" pitchFamily="34" charset="0"/>
                <a:ea typeface="Noto Sans"/>
                <a:cs typeface="Arial" panose="020B0604020202020204" pitchFamily="34" charset="0"/>
              </a:rPr>
              <a:t>KÖSZÖNÖM A MEGTISZTELŐ FIGYELMET!</a:t>
            </a:r>
          </a:p>
          <a:p>
            <a:pPr algn="ctr"/>
            <a:r>
              <a:rPr lang="en-US" sz="2400" b="1" dirty="0" err="1">
                <a:solidFill>
                  <a:srgbClr val="FEFFFF"/>
                </a:solidFill>
                <a:latin typeface="Arial" panose="020B0604020202020204" pitchFamily="34" charset="0"/>
                <a:ea typeface="Noto Sans"/>
                <a:cs typeface="Arial" panose="020B0604020202020204" pitchFamily="34" charset="0"/>
              </a:rPr>
              <a:t>imre.attila</a:t>
            </a:r>
            <a:r>
              <a:rPr lang="hu-HU" sz="2400" b="1" dirty="0">
                <a:solidFill>
                  <a:srgbClr val="FEFFFF"/>
                </a:solidFill>
                <a:latin typeface="Arial" panose="020B0604020202020204" pitchFamily="34" charset="0"/>
                <a:ea typeface="Noto Sans"/>
                <a:cs typeface="Arial" panose="020B0604020202020204" pitchFamily="34" charset="0"/>
              </a:rPr>
              <a:t>@</a:t>
            </a:r>
            <a:r>
              <a:rPr lang="en-US" sz="2400" b="1" dirty="0" err="1">
                <a:solidFill>
                  <a:srgbClr val="FEFFFF"/>
                </a:solidFill>
                <a:latin typeface="Arial" panose="020B0604020202020204" pitchFamily="34" charset="0"/>
                <a:ea typeface="Noto Sans"/>
                <a:cs typeface="Arial" panose="020B0604020202020204" pitchFamily="34" charset="0"/>
              </a:rPr>
              <a:t>gpk</a:t>
            </a:r>
            <a:r>
              <a:rPr lang="hu-HU" sz="2400" b="1" dirty="0">
                <a:solidFill>
                  <a:srgbClr val="FEFFFF"/>
                </a:solidFill>
                <a:latin typeface="Arial" panose="020B0604020202020204" pitchFamily="34" charset="0"/>
                <a:ea typeface="Noto Sans"/>
                <a:cs typeface="Arial" panose="020B0604020202020204" pitchFamily="34" charset="0"/>
              </a:rPr>
              <a:t>.bme.hu</a:t>
            </a:r>
            <a:r>
              <a:rPr lang="hu-HU" sz="2400" b="1" dirty="0">
                <a:solidFill>
                  <a:srgbClr val="000000"/>
                </a:solidFill>
                <a:latin typeface="Arial" panose="020B0604020202020204" pitchFamily="34" charset="0"/>
                <a:ea typeface="Noto Sans"/>
                <a:cs typeface="Arial" panose="020B0604020202020204" pitchFamily="34" charset="0"/>
              </a:rPr>
              <a:t>​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6C19693-EE85-B543-AD48-0887178D6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4403" y="-100241"/>
            <a:ext cx="5467703" cy="273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28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D41A2AE-8A78-12DB-32AA-58300221E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7D6B31B-8DE4-B004-3124-B4B7E1298B23}"/>
              </a:ext>
            </a:extLst>
          </p:cNvPr>
          <p:cNvSpPr/>
          <p:nvPr/>
        </p:nvSpPr>
        <p:spPr>
          <a:xfrm>
            <a:off x="-11875" y="0"/>
            <a:ext cx="12203875" cy="6932750"/>
          </a:xfrm>
          <a:prstGeom prst="rect">
            <a:avLst/>
          </a:prstGeom>
          <a:solidFill>
            <a:srgbClr val="7925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highlight>
                <a:srgbClr val="FF0000"/>
              </a:highlight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04CCD2D-2B5F-77C1-B139-05390E0E0197}"/>
              </a:ext>
            </a:extLst>
          </p:cNvPr>
          <p:cNvSpPr txBox="1">
            <a:spLocks/>
          </p:cNvSpPr>
          <p:nvPr/>
        </p:nvSpPr>
        <p:spPr>
          <a:xfrm>
            <a:off x="223543" y="5069942"/>
            <a:ext cx="11553476" cy="13755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chemeClr val="bg1"/>
                </a:solidFill>
                <a:latin typeface="Huni_Quorum Medium BT" panose="020E06030305050204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algn="ctr">
              <a:lnSpc>
                <a:spcPts val="5480"/>
              </a:lnSpc>
            </a:pPr>
            <a:r>
              <a:rPr lang="hu-HU" sz="5400" b="0" spc="300" dirty="0">
                <a:latin typeface="Montserrat Light" pitchFamily="2" charset="77"/>
              </a:rPr>
              <a:t>Megújuló energiaforrások és hibrid energiatárolók</a:t>
            </a:r>
          </a:p>
          <a:p>
            <a:pPr algn="ctr">
              <a:lnSpc>
                <a:spcPts val="5480"/>
              </a:lnSpc>
            </a:pPr>
            <a:r>
              <a:rPr lang="hu-HU" sz="4000" b="0" spc="300" dirty="0">
                <a:latin typeface="Montserrat Light" pitchFamily="2" charset="77"/>
              </a:rPr>
              <a:t>Dr. </a:t>
            </a:r>
            <a:r>
              <a:rPr lang="en-US" sz="4000" b="0" spc="300" dirty="0" err="1">
                <a:latin typeface="Montserrat Light" pitchFamily="2" charset="77"/>
              </a:rPr>
              <a:t>Imre</a:t>
            </a:r>
            <a:r>
              <a:rPr lang="en-US" sz="4000" b="0" spc="300" dirty="0">
                <a:latin typeface="Montserrat Light" pitchFamily="2" charset="77"/>
              </a:rPr>
              <a:t> Attila </a:t>
            </a:r>
            <a:r>
              <a:rPr lang="en-US" sz="4000" b="0" spc="300" dirty="0" err="1">
                <a:latin typeface="Montserrat Light" pitchFamily="2" charset="77"/>
              </a:rPr>
              <a:t>Rikárd</a:t>
            </a:r>
            <a:endParaRPr lang="hu-HU" sz="4000" b="0" spc="300" dirty="0">
              <a:latin typeface="Montserrat Light" pitchFamily="2" charset="77"/>
            </a:endParaRPr>
          </a:p>
          <a:p>
            <a:pPr algn="ctr">
              <a:lnSpc>
                <a:spcPct val="100000"/>
              </a:lnSpc>
            </a:pPr>
            <a:r>
              <a:rPr lang="en-US" sz="2800" b="0" spc="300" dirty="0">
                <a:latin typeface="Montserrat Light" pitchFamily="2" charset="77"/>
              </a:rPr>
              <a:t>t</a:t>
            </a:r>
            <a:r>
              <a:rPr lang="hu-HU" sz="2800" b="0" spc="300" dirty="0">
                <a:latin typeface="Montserrat Light" pitchFamily="2" charset="77"/>
              </a:rPr>
              <a:t>anszékvezető egyetemi </a:t>
            </a:r>
            <a:r>
              <a:rPr lang="en-US" sz="2800" b="0" spc="300" dirty="0" err="1">
                <a:latin typeface="Montserrat Light" pitchFamily="2" charset="77"/>
              </a:rPr>
              <a:t>tanár</a:t>
            </a:r>
            <a:endParaRPr lang="en-US" sz="2800" b="0" spc="300" dirty="0">
              <a:latin typeface="Montserrat Light" pitchFamily="2" charset="77"/>
            </a:endParaRPr>
          </a:p>
          <a:p>
            <a:pPr algn="ctr">
              <a:lnSpc>
                <a:spcPct val="100000"/>
              </a:lnSpc>
            </a:pPr>
            <a:r>
              <a:rPr lang="en-US" sz="2800" b="0" spc="300" dirty="0">
                <a:latin typeface="Montserrat Light" pitchFamily="2" charset="77"/>
              </a:rPr>
              <a:t>GPK </a:t>
            </a:r>
            <a:r>
              <a:rPr lang="en-US" sz="2800" b="0" spc="300" dirty="0" err="1">
                <a:latin typeface="Montserrat Light" pitchFamily="2" charset="77"/>
              </a:rPr>
              <a:t>Energetikai</a:t>
            </a:r>
            <a:r>
              <a:rPr lang="en-US" sz="2800" b="0" spc="300" dirty="0">
                <a:latin typeface="Montserrat Light" pitchFamily="2" charset="77"/>
              </a:rPr>
              <a:t> </a:t>
            </a:r>
            <a:r>
              <a:rPr lang="en-US" sz="2800" b="0" spc="300" dirty="0" err="1">
                <a:latin typeface="Montserrat Light" pitchFamily="2" charset="77"/>
              </a:rPr>
              <a:t>Gépek</a:t>
            </a:r>
            <a:r>
              <a:rPr lang="en-US" sz="2800" b="0" spc="300" dirty="0">
                <a:latin typeface="Montserrat Light" pitchFamily="2" charset="77"/>
              </a:rPr>
              <a:t> </a:t>
            </a:r>
            <a:r>
              <a:rPr lang="en-US" sz="2800" b="0" spc="300" dirty="0" err="1">
                <a:latin typeface="Montserrat Light" pitchFamily="2" charset="77"/>
              </a:rPr>
              <a:t>és</a:t>
            </a:r>
            <a:r>
              <a:rPr lang="en-US" sz="2800" b="0" spc="300" dirty="0">
                <a:latin typeface="Montserrat Light" pitchFamily="2" charset="77"/>
              </a:rPr>
              <a:t> </a:t>
            </a:r>
            <a:r>
              <a:rPr lang="en-US" sz="2800" b="0" spc="300" dirty="0" err="1">
                <a:latin typeface="Montserrat Light" pitchFamily="2" charset="77"/>
              </a:rPr>
              <a:t>Rendszerek</a:t>
            </a:r>
            <a:r>
              <a:rPr lang="en-US" sz="2800" b="0" spc="300" dirty="0">
                <a:latin typeface="Montserrat Light" pitchFamily="2" charset="77"/>
              </a:rPr>
              <a:t> </a:t>
            </a:r>
            <a:r>
              <a:rPr lang="en-US" sz="2800" b="0" spc="300" dirty="0" err="1">
                <a:latin typeface="Montserrat Light" pitchFamily="2" charset="77"/>
              </a:rPr>
              <a:t>tanszék</a:t>
            </a:r>
            <a:endParaRPr lang="hu-HU" sz="2800" b="0" spc="300" dirty="0">
              <a:latin typeface="Montserrat Light" pitchFamily="2" charset="77"/>
            </a:endParaRPr>
          </a:p>
          <a:p>
            <a:pPr algn="ctr">
              <a:lnSpc>
                <a:spcPts val="5480"/>
              </a:lnSpc>
            </a:pPr>
            <a:r>
              <a:rPr lang="hu-HU" sz="5400" b="0" spc="300" dirty="0">
                <a:latin typeface="Montserrat Light"/>
                <a:ea typeface="Noto Sans"/>
                <a:cs typeface="Noto Sans"/>
              </a:rPr>
              <a:t> </a:t>
            </a:r>
            <a:endParaRPr lang="en" sz="5400" b="0" spc="300" dirty="0">
              <a:latin typeface="Montserrat Light"/>
              <a:ea typeface="Noto Sans"/>
              <a:cs typeface="Noto San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5D5A59-6408-E11F-E3EE-B81946D8B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934" y="319139"/>
            <a:ext cx="2268128" cy="226812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50FCFC4-4914-571C-7E22-7271BBFEA30A}"/>
              </a:ext>
            </a:extLst>
          </p:cNvPr>
          <p:cNvSpPr txBox="1">
            <a:spLocks/>
          </p:cNvSpPr>
          <p:nvPr/>
        </p:nvSpPr>
        <p:spPr>
          <a:xfrm>
            <a:off x="3840905" y="5473297"/>
            <a:ext cx="4510187" cy="284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" sz="1100" spc="200">
              <a:solidFill>
                <a:schemeClr val="bg1">
                  <a:lumMod val="95000"/>
                </a:schemeClr>
              </a:solidFill>
              <a:latin typeface="Montserrat Light" pitchFamily="2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56C532-EB70-FDCD-05A4-B6511FA61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4353" y="6920875"/>
            <a:ext cx="2221493" cy="1110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187484-1ED4-BC49-A568-572E9149C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001" y="5454740"/>
            <a:ext cx="4433708" cy="1477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76FCB6-0288-7743-A6C6-623B6D0BF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0210" y="5454740"/>
            <a:ext cx="4433708" cy="1477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848BF4-0ACA-194B-A6FC-C5C4463F8C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641" y="5636502"/>
            <a:ext cx="3394378" cy="11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95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3BF62-8FFD-2AC0-25DE-A75A228EA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átum helye 5">
            <a:extLst>
              <a:ext uri="{FF2B5EF4-FFF2-40B4-BE49-F238E27FC236}">
                <a16:creationId xmlns:a16="http://schemas.microsoft.com/office/drawing/2014/main" id="{D9FB8372-E471-3F4A-956F-392F4162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9B4EF-A1A7-47A7-9BB1-548B673774CC}" type="datetime1">
              <a:rPr lang="hu-HU" smtClean="0"/>
              <a:t>2026. 02. 04.</a:t>
            </a:fld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8B1BA80-C496-3805-5152-E59529DC82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58045" y="490300"/>
            <a:ext cx="8877300" cy="518380"/>
          </a:xfrm>
        </p:spPr>
        <p:txBody>
          <a:bodyPr lIns="91440" tIns="45720" rIns="91440" bIns="45720" anchor="t">
            <a:normAutofit/>
          </a:bodyPr>
          <a:lstStyle/>
          <a:p>
            <a:pPr algn="ctr"/>
            <a:r>
              <a:rPr lang="hu-HU" sz="2800" b="1" dirty="0">
                <a:solidFill>
                  <a:srgbClr val="792530"/>
                </a:solidFill>
                <a:latin typeface="Montserrat Light"/>
              </a:rPr>
              <a:t>M</a:t>
            </a:r>
            <a:r>
              <a:rPr lang="en-US" sz="2800" b="1" dirty="0" err="1">
                <a:solidFill>
                  <a:srgbClr val="792530"/>
                </a:solidFill>
                <a:latin typeface="Montserrat Light"/>
              </a:rPr>
              <a:t>erre</a:t>
            </a:r>
            <a:r>
              <a:rPr lang="en-US" sz="2800" b="1" dirty="0">
                <a:solidFill>
                  <a:srgbClr val="792530"/>
                </a:solidFill>
                <a:latin typeface="Montserrat Light"/>
              </a:rPr>
              <a:t> </a:t>
            </a:r>
            <a:r>
              <a:rPr lang="en-US" sz="2800" b="1" dirty="0" err="1">
                <a:solidFill>
                  <a:srgbClr val="792530"/>
                </a:solidFill>
                <a:latin typeface="Montserrat Light"/>
              </a:rPr>
              <a:t>megy</a:t>
            </a:r>
            <a:r>
              <a:rPr lang="en-US" sz="2800" b="1" dirty="0">
                <a:solidFill>
                  <a:srgbClr val="792530"/>
                </a:solidFill>
                <a:latin typeface="Montserrat Light"/>
              </a:rPr>
              <a:t> </a:t>
            </a:r>
            <a:r>
              <a:rPr lang="en-US" sz="2800" b="1" dirty="0" err="1">
                <a:solidFill>
                  <a:srgbClr val="792530"/>
                </a:solidFill>
                <a:latin typeface="Montserrat Light"/>
              </a:rPr>
              <a:t>az</a:t>
            </a:r>
            <a:r>
              <a:rPr lang="en-US" sz="2800" b="1" dirty="0">
                <a:solidFill>
                  <a:srgbClr val="792530"/>
                </a:solidFill>
                <a:latin typeface="Montserrat Light"/>
              </a:rPr>
              <a:t> </a:t>
            </a:r>
            <a:r>
              <a:rPr lang="en-US" sz="2800" b="1" dirty="0" err="1">
                <a:solidFill>
                  <a:srgbClr val="792530"/>
                </a:solidFill>
                <a:latin typeface="Montserrat Light"/>
              </a:rPr>
              <a:t>energetika</a:t>
            </a:r>
            <a:r>
              <a:rPr lang="en-US" sz="2800" b="1" dirty="0">
                <a:solidFill>
                  <a:srgbClr val="792530"/>
                </a:solidFill>
                <a:latin typeface="Montserrat Light"/>
              </a:rPr>
              <a:t> a </a:t>
            </a:r>
            <a:r>
              <a:rPr lang="en-US" sz="2800" b="1" dirty="0" err="1">
                <a:solidFill>
                  <a:srgbClr val="792530"/>
                </a:solidFill>
                <a:latin typeface="Montserrat Light"/>
              </a:rPr>
              <a:t>világban</a:t>
            </a:r>
            <a:r>
              <a:rPr lang="en-US" sz="2800" b="1" dirty="0">
                <a:solidFill>
                  <a:srgbClr val="792530"/>
                </a:solidFill>
                <a:latin typeface="Montserrat Light"/>
              </a:rPr>
              <a:t> </a:t>
            </a:r>
            <a:r>
              <a:rPr lang="en-US" sz="2800" b="1" dirty="0" err="1">
                <a:solidFill>
                  <a:srgbClr val="792530"/>
                </a:solidFill>
                <a:latin typeface="Montserrat Light"/>
              </a:rPr>
              <a:t>és</a:t>
            </a:r>
            <a:r>
              <a:rPr lang="en-US" sz="2800" b="1" dirty="0">
                <a:solidFill>
                  <a:srgbClr val="792530"/>
                </a:solidFill>
                <a:latin typeface="Montserrat Light"/>
              </a:rPr>
              <a:t> </a:t>
            </a:r>
            <a:r>
              <a:rPr lang="en-US" sz="2800" b="1" dirty="0" err="1">
                <a:solidFill>
                  <a:srgbClr val="792530"/>
                </a:solidFill>
                <a:latin typeface="Montserrat Light"/>
              </a:rPr>
              <a:t>nálunk</a:t>
            </a:r>
            <a:r>
              <a:rPr lang="en-US" sz="2800" b="1" dirty="0">
                <a:solidFill>
                  <a:srgbClr val="792530"/>
                </a:solidFill>
                <a:latin typeface="Montserrat Light"/>
              </a:rPr>
              <a:t>?</a:t>
            </a:r>
            <a:endParaRPr lang="en-US" dirty="0"/>
          </a:p>
        </p:txBody>
      </p:sp>
      <p:pic>
        <p:nvPicPr>
          <p:cNvPr id="39" name="Picture 38" descr="A black and white logo&#10;&#10;AI-generated content may be incorrect.">
            <a:extLst>
              <a:ext uri="{FF2B5EF4-FFF2-40B4-BE49-F238E27FC236}">
                <a16:creationId xmlns:a16="http://schemas.microsoft.com/office/drawing/2014/main" id="{98E26281-A38D-0BF1-B0A9-399D98236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467" y="5972411"/>
            <a:ext cx="2144306" cy="10721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09BAD2-207B-46F4-6AEC-2138829D479F}"/>
              </a:ext>
            </a:extLst>
          </p:cNvPr>
          <p:cNvSpPr txBox="1"/>
          <p:nvPr/>
        </p:nvSpPr>
        <p:spPr>
          <a:xfrm>
            <a:off x="101831" y="82893"/>
            <a:ext cx="3787364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Megújuló energiaforrások és h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i</a:t>
            </a:r>
            <a:r>
              <a:rPr lang="hu-HU" sz="1000" dirty="0" err="1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brid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 </a:t>
            </a:r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energiatárolók</a:t>
            </a: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0F703A8B-D826-0596-1D51-0FAC8ADE3381}"/>
              </a:ext>
            </a:extLst>
          </p:cNvPr>
          <p:cNvSpPr txBox="1"/>
          <p:nvPr/>
        </p:nvSpPr>
        <p:spPr>
          <a:xfrm>
            <a:off x="8679054" y="82892"/>
            <a:ext cx="3416303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D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r.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Imre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 Attila</a:t>
            </a:r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  I    2026.02.04.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FA900EF2-B7CE-9B01-6E73-24262720C274}"/>
              </a:ext>
            </a:extLst>
          </p:cNvPr>
          <p:cNvSpPr txBox="1"/>
          <p:nvPr/>
        </p:nvSpPr>
        <p:spPr>
          <a:xfrm>
            <a:off x="655455" y="1169866"/>
            <a:ext cx="11097293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megújulókra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szükség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van/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nincs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szükség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mert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….. </a:t>
            </a:r>
          </a:p>
          <a:p>
            <a:endParaRPr lang="en-US" b="1" dirty="0">
              <a:solidFill>
                <a:srgbClr val="8626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biztos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energiafüggetlenség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dolog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megújulók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minél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erősebb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integrációja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ezt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elősegíti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endParaRPr lang="en-US" b="1" dirty="0">
              <a:solidFill>
                <a:srgbClr val="8626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Hazai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lehetőségek</a:t>
            </a:r>
            <a:endParaRPr lang="en-US" b="1" dirty="0">
              <a:solidFill>
                <a:srgbClr val="8626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Nap: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mindenki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számára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elérhető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főként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villamosenergia-előállításra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használható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eléggé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kiszámíthatatlanná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teszi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rendszert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időnkénti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feleslegeket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kezelhetővé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lehet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tenni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(pl.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fejlesszünk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hidrogént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míg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hiányok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kicsit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problémásabbak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(pl.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egész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város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éjszakai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igényeinek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ellátása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Szél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kevesebb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potenciál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komolyabb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befektetés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másképp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ingadozik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mint a nap.</a:t>
            </a:r>
          </a:p>
          <a:p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Geotermia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hazánkban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inkább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fűtési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célú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hasznosításhoz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megfelelő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hőmérsékletek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már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jelenleg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elterjedt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technológiák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lehetővé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tennék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200-1000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</a:t>
            </a:r>
            <a:r>
              <a:rPr lang="en-US" b="1" baseline="-250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villamosenergia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megtermelését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elosztott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energiabiztosnágú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zömmel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egységekből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álló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erőműhálózatban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Majdnem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zsinóráram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ingadozása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pont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PV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termeléssel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ellentétes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Meglévő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kutak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akár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kisebb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befektetés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elég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b="1" dirty="0">
              <a:solidFill>
                <a:srgbClr val="8626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nap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szél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mindenképp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szükség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energiatárolásra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mind a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gyors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ingadozások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mind a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hosszabb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hiányok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miatt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b="1" dirty="0">
              <a:solidFill>
                <a:srgbClr val="8626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4D4D4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hu-HU" sz="1200" dirty="0">
              <a:solidFill>
                <a:srgbClr val="4D4D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00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3BF62-8FFD-2AC0-25DE-A75A228EA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átum helye 5">
            <a:extLst>
              <a:ext uri="{FF2B5EF4-FFF2-40B4-BE49-F238E27FC236}">
                <a16:creationId xmlns:a16="http://schemas.microsoft.com/office/drawing/2014/main" id="{D9FB8372-E471-3F4A-956F-392F4162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9B4EF-A1A7-47A7-9BB1-548B673774CC}" type="datetime1">
              <a:rPr lang="hu-HU" smtClean="0"/>
              <a:t>2026. 02. 04.</a:t>
            </a:fld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8B1BA80-C496-3805-5152-E59529DC82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58045" y="490300"/>
            <a:ext cx="8877300" cy="518380"/>
          </a:xfrm>
        </p:spPr>
        <p:txBody>
          <a:bodyPr lIns="91440" tIns="45720" rIns="91440" bIns="45720" anchor="t">
            <a:normAutofit/>
          </a:bodyPr>
          <a:lstStyle/>
          <a:p>
            <a:pPr algn="ctr"/>
            <a:r>
              <a:rPr lang="en-US" sz="2800" b="1" dirty="0" err="1">
                <a:solidFill>
                  <a:srgbClr val="792530"/>
                </a:solidFill>
                <a:latin typeface="Montserrat Light"/>
              </a:rPr>
              <a:t>Telepített</a:t>
            </a:r>
            <a:r>
              <a:rPr lang="en-US" sz="2800" b="1" dirty="0">
                <a:solidFill>
                  <a:srgbClr val="792530"/>
                </a:solidFill>
                <a:latin typeface="Montserrat Light"/>
              </a:rPr>
              <a:t> </a:t>
            </a:r>
            <a:r>
              <a:rPr lang="en-US" sz="2800" b="1" dirty="0" err="1">
                <a:solidFill>
                  <a:srgbClr val="792530"/>
                </a:solidFill>
                <a:latin typeface="Montserrat Light"/>
              </a:rPr>
              <a:t>akkumulátorok</a:t>
            </a:r>
            <a:r>
              <a:rPr lang="en-US" sz="2800" b="1" dirty="0">
                <a:solidFill>
                  <a:srgbClr val="792530"/>
                </a:solidFill>
                <a:latin typeface="Montserrat Light"/>
              </a:rPr>
              <a:t> – </a:t>
            </a:r>
            <a:r>
              <a:rPr lang="en-US" sz="2800" b="1" dirty="0" err="1">
                <a:solidFill>
                  <a:srgbClr val="792530"/>
                </a:solidFill>
                <a:latin typeface="Montserrat Light"/>
              </a:rPr>
              <a:t>Nátrium-kén</a:t>
            </a:r>
            <a:r>
              <a:rPr lang="en-US" sz="2800" b="1" dirty="0">
                <a:solidFill>
                  <a:srgbClr val="792530"/>
                </a:solidFill>
                <a:latin typeface="Montserrat Light"/>
              </a:rPr>
              <a:t> (</a:t>
            </a:r>
            <a:r>
              <a:rPr lang="en-US" sz="2800" b="1" dirty="0" err="1">
                <a:solidFill>
                  <a:srgbClr val="792530"/>
                </a:solidFill>
                <a:latin typeface="Montserrat Light"/>
              </a:rPr>
              <a:t>NaS</a:t>
            </a:r>
            <a:r>
              <a:rPr lang="en-US" sz="2800" b="1" dirty="0">
                <a:solidFill>
                  <a:srgbClr val="792530"/>
                </a:solidFill>
                <a:latin typeface="Montserrat Light"/>
              </a:rPr>
              <a:t>)</a:t>
            </a:r>
            <a:endParaRPr lang="en-US" dirty="0"/>
          </a:p>
        </p:txBody>
      </p:sp>
      <p:pic>
        <p:nvPicPr>
          <p:cNvPr id="39" name="Picture 38" descr="A black and white logo&#10;&#10;AI-generated content may be incorrect.">
            <a:extLst>
              <a:ext uri="{FF2B5EF4-FFF2-40B4-BE49-F238E27FC236}">
                <a16:creationId xmlns:a16="http://schemas.microsoft.com/office/drawing/2014/main" id="{98E26281-A38D-0BF1-B0A9-399D98236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6467" y="5972411"/>
            <a:ext cx="2144306" cy="10721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09BAD2-207B-46F4-6AEC-2138829D479F}"/>
              </a:ext>
            </a:extLst>
          </p:cNvPr>
          <p:cNvSpPr txBox="1"/>
          <p:nvPr/>
        </p:nvSpPr>
        <p:spPr>
          <a:xfrm>
            <a:off x="101831" y="82893"/>
            <a:ext cx="3787364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Megújuló energiaforrások és h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i</a:t>
            </a:r>
            <a:r>
              <a:rPr lang="hu-HU" sz="1000" dirty="0" err="1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brid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 </a:t>
            </a:r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energiatárolók</a:t>
            </a: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0F703A8B-D826-0596-1D51-0FAC8ADE3381}"/>
              </a:ext>
            </a:extLst>
          </p:cNvPr>
          <p:cNvSpPr txBox="1"/>
          <p:nvPr/>
        </p:nvSpPr>
        <p:spPr>
          <a:xfrm>
            <a:off x="8679054" y="82892"/>
            <a:ext cx="3416303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D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r.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Imre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 Attila</a:t>
            </a:r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  I    2026.02.04.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FA900EF2-B7CE-9B01-6E73-24262720C274}"/>
              </a:ext>
            </a:extLst>
          </p:cNvPr>
          <p:cNvSpPr txBox="1"/>
          <p:nvPr/>
        </p:nvSpPr>
        <p:spPr>
          <a:xfrm>
            <a:off x="655455" y="1169866"/>
            <a:ext cx="1109729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Magas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hőmérsékletű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(320 Celsius)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olvadékelektródás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robusztus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akkumulátor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ideális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napon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belüli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nappal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töltöm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éjszaka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kisütöm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tárolásra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szivattyús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tárolók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kiváltására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fejlesztették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konténer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1,4 MWh, 100-200 kW.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Magyarországon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három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helyen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van,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ebből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kettőnek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telepítésében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részt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vettünk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magas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hőmérséklet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miatt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hőmenedzsment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nagyon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fontos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endParaRPr lang="en-US" b="1" dirty="0">
              <a:solidFill>
                <a:srgbClr val="8626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4D4D4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hu-HU" sz="1200" dirty="0">
              <a:solidFill>
                <a:srgbClr val="4D4D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5455" y="2195791"/>
            <a:ext cx="350664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Egyenértékű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áramkör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cellamodell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paramétereinek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illesztése</a:t>
            </a:r>
          </a:p>
          <a:p>
            <a:pPr marL="171450" indent="-171450">
              <a:buFontTx/>
              <a:buChar char="-"/>
            </a:pPr>
            <a:r>
              <a:rPr lang="hu-HU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Általánosan</a:t>
            </a:r>
            <a:r>
              <a:rPr lang="en-US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alkalmazható</a:t>
            </a:r>
            <a:r>
              <a:rPr lang="en-US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módszer</a:t>
            </a:r>
            <a:r>
              <a:rPr lang="en-US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számos</a:t>
            </a:r>
            <a:r>
              <a:rPr lang="en-US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akkumulátor</a:t>
            </a:r>
            <a:r>
              <a:rPr lang="en-US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kémiára</a:t>
            </a:r>
          </a:p>
          <a:p>
            <a:pPr marL="171450" indent="-171450">
              <a:buFontTx/>
              <a:buChar char="-"/>
            </a:pPr>
            <a:r>
              <a:rPr lang="hu-HU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Illesztés</a:t>
            </a:r>
            <a:r>
              <a:rPr lang="en-US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mérési</a:t>
            </a:r>
            <a:r>
              <a:rPr lang="en-US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adatok</a:t>
            </a:r>
            <a:r>
              <a:rPr lang="en-US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mentén</a:t>
            </a:r>
          </a:p>
          <a:p>
            <a:pPr marL="171450" indent="-171450">
              <a:buFontTx/>
              <a:buChar char="-"/>
            </a:pPr>
            <a:r>
              <a:rPr lang="hu-HU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Ellenállás</a:t>
            </a:r>
            <a:r>
              <a:rPr lang="en-US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értékek</a:t>
            </a:r>
            <a:r>
              <a:rPr lang="en-US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dirty="0" err="1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optimalizációja</a:t>
            </a:r>
            <a:r>
              <a:rPr lang="en-US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hu-HU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hőfelszabadulás</a:t>
            </a:r>
            <a:r>
              <a:rPr lang="en-US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megfelelő</a:t>
            </a:r>
            <a:r>
              <a:rPr lang="en-US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számításához</a:t>
            </a:r>
          </a:p>
          <a:p>
            <a:pPr marL="171450" indent="-171450">
              <a:buFontTx/>
              <a:buChar char="-"/>
            </a:pPr>
            <a:r>
              <a:rPr lang="hu-HU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Töltési/kisütési</a:t>
            </a:r>
            <a:r>
              <a:rPr lang="en-US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dinamika</a:t>
            </a:r>
            <a:r>
              <a:rPr lang="en-US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reprodukálása</a:t>
            </a:r>
            <a:endParaRPr lang="en-US" sz="1400" dirty="0">
              <a:solidFill>
                <a:srgbClr val="4D4D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endParaRPr lang="hu-HU" sz="1400" dirty="0">
              <a:solidFill>
                <a:srgbClr val="4D4D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Végeselem/CFD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szimulációk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hu-HU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modulon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belüli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hőmérséklet-eloszlás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meghatározására</a:t>
            </a:r>
          </a:p>
          <a:p>
            <a:pPr marL="171450" indent="-171450">
              <a:buFontTx/>
              <a:buChar char="-"/>
            </a:pPr>
            <a:r>
              <a:rPr lang="hu-HU" sz="1200" dirty="0" err="1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Cellánkénti</a:t>
            </a:r>
            <a:r>
              <a:rPr lang="en-US" sz="12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hőfelszabadulás</a:t>
            </a:r>
            <a:r>
              <a:rPr lang="en-US" sz="12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számítása</a:t>
            </a:r>
          </a:p>
          <a:p>
            <a:pPr marL="171450" indent="-171450">
              <a:buFontTx/>
              <a:buChar char="-"/>
            </a:pPr>
            <a:r>
              <a:rPr lang="hu-HU" sz="12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Cellák</a:t>
            </a:r>
            <a:r>
              <a:rPr lang="en-US" sz="12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közötti</a:t>
            </a:r>
            <a:r>
              <a:rPr lang="en-US" sz="12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termikus</a:t>
            </a:r>
            <a:r>
              <a:rPr lang="en-US" sz="12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kölcsönhatás</a:t>
            </a:r>
            <a:r>
              <a:rPr lang="en-US" sz="12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elemzése</a:t>
            </a:r>
          </a:p>
          <a:p>
            <a:pPr marL="171450" indent="-171450">
              <a:buFontTx/>
              <a:buChar char="-"/>
            </a:pPr>
            <a:r>
              <a:rPr lang="hu-HU" sz="12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Helyfüggő</a:t>
            </a:r>
            <a:r>
              <a:rPr lang="en-US" sz="12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hővezetés</a:t>
            </a:r>
            <a:r>
              <a:rPr lang="en-US" sz="12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értékelése</a:t>
            </a:r>
          </a:p>
          <a:p>
            <a:pPr marL="171450" indent="-171450">
              <a:buFontTx/>
              <a:buChar char="-"/>
            </a:pPr>
            <a:r>
              <a:rPr lang="hu-HU" sz="12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Normál</a:t>
            </a:r>
            <a:r>
              <a:rPr lang="en-US" sz="12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12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attól</a:t>
            </a:r>
            <a:r>
              <a:rPr lang="en-US" sz="12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eltérő</a:t>
            </a:r>
            <a:r>
              <a:rPr lang="en-US" sz="12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2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hőmegfutás</a:t>
            </a:r>
            <a:r>
              <a:rPr lang="en-US" sz="12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12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üzemállapotok</a:t>
            </a:r>
            <a:r>
              <a:rPr lang="en-US" sz="12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vizsgálata</a:t>
            </a:r>
          </a:p>
          <a:p>
            <a:endParaRPr lang="hu-HU" dirty="0"/>
          </a:p>
        </p:txBody>
      </p:sp>
      <p:pic>
        <p:nvPicPr>
          <p:cNvPr id="9" name="module_fit_compare-norm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-1" r="37684"/>
          <a:stretch/>
        </p:blipFill>
        <p:spPr>
          <a:xfrm>
            <a:off x="4364291" y="2195791"/>
            <a:ext cx="2845171" cy="4275831"/>
          </a:xfrm>
          <a:prstGeom prst="rect">
            <a:avLst/>
          </a:prstGeom>
        </p:spPr>
      </p:pic>
      <p:sp>
        <p:nvSpPr>
          <p:cNvPr id="4" name="Right Brace 3"/>
          <p:cNvSpPr/>
          <p:nvPr/>
        </p:nvSpPr>
        <p:spPr>
          <a:xfrm rot="10800000">
            <a:off x="4158155" y="3503886"/>
            <a:ext cx="141890" cy="2727435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1" name="Picture 2" descr="Nátrium-kén akkumulátor elhelyezése a KFKI telephelyén">
            <a:extLst>
              <a:ext uri="{FF2B5EF4-FFF2-40B4-BE49-F238E27FC236}">
                <a16:creationId xmlns:a16="http://schemas.microsoft.com/office/drawing/2014/main" id="{5B60D41F-08F7-6FB4-F8E4-93579D234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24" b="4"/>
          <a:stretch>
            <a:fillRect/>
          </a:stretch>
        </p:blipFill>
        <p:spPr bwMode="auto">
          <a:xfrm>
            <a:off x="7355354" y="2195791"/>
            <a:ext cx="2107771" cy="251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Kép 12">
            <a:extLst>
              <a:ext uri="{FF2B5EF4-FFF2-40B4-BE49-F238E27FC236}">
                <a16:creationId xmlns:a16="http://schemas.microsoft.com/office/drawing/2014/main" id="{B00B452F-C5C2-6175-EBA3-E51CC00859A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200"/>
          <a:stretch/>
        </p:blipFill>
        <p:spPr>
          <a:xfrm>
            <a:off x="8569038" y="4193628"/>
            <a:ext cx="3493890" cy="20765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28789" y="2538248"/>
            <a:ext cx="2077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Budapest-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Csillebérc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HUN-REN EK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telephely</a:t>
            </a:r>
            <a:endParaRPr lang="hu-HU" dirty="0"/>
          </a:p>
        </p:txBody>
      </p:sp>
      <p:sp>
        <p:nvSpPr>
          <p:cNvPr id="14" name="TextBox 13"/>
          <p:cNvSpPr txBox="1"/>
          <p:nvPr/>
        </p:nvSpPr>
        <p:spPr>
          <a:xfrm>
            <a:off x="7273708" y="4867603"/>
            <a:ext cx="2077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Litér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MVM </a:t>
            </a:r>
          </a:p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telephely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1226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3BF62-8FFD-2AC0-25DE-A75A228EA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átum helye 5">
            <a:extLst>
              <a:ext uri="{FF2B5EF4-FFF2-40B4-BE49-F238E27FC236}">
                <a16:creationId xmlns:a16="http://schemas.microsoft.com/office/drawing/2014/main" id="{D9FB8372-E471-3F4A-956F-392F4162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9B4EF-A1A7-47A7-9BB1-548B673774CC}" type="datetime1">
              <a:rPr lang="hu-HU" smtClean="0"/>
              <a:t>2026. 02. 04.</a:t>
            </a:fld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8B1BA80-C496-3805-5152-E59529DC82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7722" y="490300"/>
            <a:ext cx="11493062" cy="518380"/>
          </a:xfrm>
        </p:spPr>
        <p:txBody>
          <a:bodyPr lIns="91440" tIns="45720" rIns="91440" bIns="45720" anchor="t">
            <a:normAutofit fontScale="90000"/>
          </a:bodyPr>
          <a:lstStyle/>
          <a:p>
            <a:pPr algn="ctr"/>
            <a:r>
              <a:rPr lang="en-US" sz="2800" b="1" dirty="0" err="1">
                <a:solidFill>
                  <a:srgbClr val="792530"/>
                </a:solidFill>
                <a:latin typeface="Montserrat Light"/>
              </a:rPr>
              <a:t>Telepített</a:t>
            </a:r>
            <a:r>
              <a:rPr lang="en-US" sz="2800" b="1" dirty="0">
                <a:solidFill>
                  <a:srgbClr val="792530"/>
                </a:solidFill>
                <a:latin typeface="Montserrat Light"/>
              </a:rPr>
              <a:t> </a:t>
            </a:r>
            <a:r>
              <a:rPr lang="en-US" sz="2800" b="1" dirty="0" err="1">
                <a:solidFill>
                  <a:srgbClr val="792530"/>
                </a:solidFill>
                <a:latin typeface="Montserrat Light"/>
              </a:rPr>
              <a:t>akkumulátorok</a:t>
            </a:r>
            <a:r>
              <a:rPr lang="en-US" sz="2800" b="1" dirty="0">
                <a:solidFill>
                  <a:srgbClr val="792530"/>
                </a:solidFill>
                <a:latin typeface="Montserrat Light"/>
              </a:rPr>
              <a:t> – </a:t>
            </a:r>
            <a:r>
              <a:rPr lang="en-US" sz="2800" b="1" dirty="0" err="1">
                <a:solidFill>
                  <a:srgbClr val="792530"/>
                </a:solidFill>
                <a:latin typeface="Montserrat Light"/>
              </a:rPr>
              <a:t>Vanádium</a:t>
            </a:r>
            <a:r>
              <a:rPr lang="en-US" sz="2800" b="1" dirty="0">
                <a:solidFill>
                  <a:srgbClr val="792530"/>
                </a:solidFill>
                <a:latin typeface="Montserrat Light"/>
              </a:rPr>
              <a:t> redox </a:t>
            </a:r>
            <a:r>
              <a:rPr lang="en-US" sz="2800" b="1" dirty="0" err="1">
                <a:solidFill>
                  <a:srgbClr val="792530"/>
                </a:solidFill>
                <a:latin typeface="Montserrat Light"/>
              </a:rPr>
              <a:t>akkumulátor</a:t>
            </a:r>
            <a:r>
              <a:rPr lang="en-US" sz="2800" b="1" dirty="0">
                <a:solidFill>
                  <a:srgbClr val="792530"/>
                </a:solidFill>
                <a:latin typeface="Montserrat Light"/>
              </a:rPr>
              <a:t> (VRX, VRFB)</a:t>
            </a:r>
            <a:endParaRPr lang="en-US" dirty="0"/>
          </a:p>
        </p:txBody>
      </p:sp>
      <p:pic>
        <p:nvPicPr>
          <p:cNvPr id="39" name="Picture 38" descr="A black and white logo&#10;&#10;AI-generated content may be incorrect.">
            <a:extLst>
              <a:ext uri="{FF2B5EF4-FFF2-40B4-BE49-F238E27FC236}">
                <a16:creationId xmlns:a16="http://schemas.microsoft.com/office/drawing/2014/main" id="{98E26281-A38D-0BF1-B0A9-399D98236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467" y="5972411"/>
            <a:ext cx="2144306" cy="10721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09BAD2-207B-46F4-6AEC-2138829D479F}"/>
              </a:ext>
            </a:extLst>
          </p:cNvPr>
          <p:cNvSpPr txBox="1"/>
          <p:nvPr/>
        </p:nvSpPr>
        <p:spPr>
          <a:xfrm>
            <a:off x="101831" y="82893"/>
            <a:ext cx="3787364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Megújuló energiaforrások és h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i</a:t>
            </a:r>
            <a:r>
              <a:rPr lang="hu-HU" sz="1000" dirty="0" err="1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brid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 </a:t>
            </a:r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energiatárolók</a:t>
            </a: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0F703A8B-D826-0596-1D51-0FAC8ADE3381}"/>
              </a:ext>
            </a:extLst>
          </p:cNvPr>
          <p:cNvSpPr txBox="1"/>
          <p:nvPr/>
        </p:nvSpPr>
        <p:spPr>
          <a:xfrm>
            <a:off x="8679054" y="82892"/>
            <a:ext cx="3416303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D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r.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Imre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 Attila</a:t>
            </a:r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  I    2026.02.04.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FA900EF2-B7CE-9B01-6E73-24262720C274}"/>
              </a:ext>
            </a:extLst>
          </p:cNvPr>
          <p:cNvSpPr txBox="1"/>
          <p:nvPr/>
        </p:nvSpPr>
        <p:spPr>
          <a:xfrm>
            <a:off x="563642" y="1003456"/>
            <a:ext cx="110972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Áramlási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akkumulátor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két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különböző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vanadium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iont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tartalmazó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oldatok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két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külön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tartályban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vannak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 ha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ezek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érintkeznek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sokáig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képes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tárolni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villamosenergiát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Különlegessége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töltési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kisütési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teljesítmény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(kW)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tárolási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kapacitás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(kWh)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egymástól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függetlenül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bővíthető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vagy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csökkenthető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többi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akkumulátortípusnál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nincs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így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Jelenleg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ilyen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működő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rendszer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Magyarországon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Öskü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ennek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telepítésében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 is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részt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vettünk</a:t>
            </a:r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4D4D4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hu-HU" sz="1200" dirty="0">
              <a:solidFill>
                <a:srgbClr val="4D4D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4290" y="2055884"/>
            <a:ext cx="692982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</a:t>
            </a:r>
            <a:endParaRPr lang="hu-HU" sz="1600" dirty="0">
              <a:solidFill>
                <a:srgbClr val="8626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en-US" sz="1400" dirty="0" err="1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Csatolt</a:t>
            </a:r>
            <a:r>
              <a:rPr lang="en-US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hőtechnikai-kémiai-elektromos</a:t>
            </a:r>
            <a:endParaRPr lang="hu-HU" sz="1400" dirty="0">
              <a:solidFill>
                <a:srgbClr val="4D4D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hu-HU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akkumulátor rendszer termikus egyensúlyát jelentősen</a:t>
            </a:r>
            <a:r>
              <a:rPr lang="en-US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befolyásolja a hősugárzás és a </a:t>
            </a:r>
            <a:r>
              <a:rPr lang="hu-HU" sz="1400" dirty="0" err="1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globálsugárzás</a:t>
            </a:r>
            <a:r>
              <a:rPr lang="hu-HU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hu-HU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rendszerhűtés a bejövő energia akár 10%-át is kiteheti. Mivel a</a:t>
            </a:r>
            <a:r>
              <a:rPr lang="en-US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klímaberendezés a legnagyobb fogyasztó, így a télen és nyáron is</a:t>
            </a:r>
            <a:r>
              <a:rPr lang="en-US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hu-HU" sz="1400" dirty="0" err="1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űvös</a:t>
            </a:r>
            <a:r>
              <a:rPr lang="hu-HU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helyszíneken érhető el a legjobb hatásfok</a:t>
            </a:r>
            <a:r>
              <a:rPr lang="en-US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1400" dirty="0">
              <a:solidFill>
                <a:srgbClr val="4D4D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66" y="3658217"/>
            <a:ext cx="3002006" cy="22727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08342" y="5764164"/>
            <a:ext cx="3596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Öskü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Ideona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telephely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1,5 MWh, 250 kW.</a:t>
            </a:r>
            <a:endParaRPr lang="hu-H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7607" y="3574032"/>
            <a:ext cx="3216466" cy="241858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67256" y="5972411"/>
            <a:ext cx="3627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Önfogyasztás a bejövő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teljesítmény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200" dirty="0" err="1">
                <a:latin typeface="Arial" panose="020B0604020202020204" pitchFamily="34" charset="0"/>
                <a:cs typeface="Arial" panose="020B0604020202020204" pitchFamily="34" charset="0"/>
              </a:rPr>
              <a:t>üggvényében</a:t>
            </a:r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leghidegebb/legmelegebb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10 napon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834" y="2582202"/>
            <a:ext cx="4131087" cy="309831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58321" y="6124811"/>
            <a:ext cx="3596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Hatásfok 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leghidegebb/legmelegebb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10 napon</a:t>
            </a:r>
          </a:p>
        </p:txBody>
      </p:sp>
    </p:spTree>
    <p:extLst>
      <p:ext uri="{BB962C8B-B14F-4D97-AF65-F5344CB8AC3E}">
        <p14:creationId xmlns:p14="http://schemas.microsoft.com/office/powerpoint/2010/main" val="800996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3BF62-8FFD-2AC0-25DE-A75A228EA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átum helye 5">
            <a:extLst>
              <a:ext uri="{FF2B5EF4-FFF2-40B4-BE49-F238E27FC236}">
                <a16:creationId xmlns:a16="http://schemas.microsoft.com/office/drawing/2014/main" id="{D9FB8372-E471-3F4A-956F-392F4162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9B4EF-A1A7-47A7-9BB1-548B673774CC}" type="datetime1">
              <a:rPr lang="hu-HU" smtClean="0"/>
              <a:t>2026. 02. 04.</a:t>
            </a:fld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8B1BA80-C496-3805-5152-E59529DC82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58045" y="490300"/>
            <a:ext cx="8877300" cy="518380"/>
          </a:xfrm>
        </p:spPr>
        <p:txBody>
          <a:bodyPr lIns="91440" tIns="45720" rIns="91440" bIns="45720" anchor="t">
            <a:normAutofit/>
          </a:bodyPr>
          <a:lstStyle/>
          <a:p>
            <a:pPr algn="ctr"/>
            <a:r>
              <a:rPr lang="en-US" sz="2800" b="1" dirty="0" err="1">
                <a:solidFill>
                  <a:srgbClr val="792530"/>
                </a:solidFill>
                <a:latin typeface="Montserrat Light"/>
              </a:rPr>
              <a:t>Hidrogénenergetika</a:t>
            </a:r>
            <a:r>
              <a:rPr lang="en-US" sz="2800" b="1" dirty="0">
                <a:solidFill>
                  <a:srgbClr val="792530"/>
                </a:solidFill>
                <a:latin typeface="Montserrat Light"/>
              </a:rPr>
              <a:t>, </a:t>
            </a:r>
            <a:r>
              <a:rPr lang="en-US" sz="2800" b="1" dirty="0" err="1">
                <a:solidFill>
                  <a:srgbClr val="792530"/>
                </a:solidFill>
                <a:latin typeface="Montserrat Light"/>
              </a:rPr>
              <a:t>hidrogénmobilitás</a:t>
            </a:r>
            <a:endParaRPr lang="en-US" dirty="0"/>
          </a:p>
        </p:txBody>
      </p:sp>
      <p:pic>
        <p:nvPicPr>
          <p:cNvPr id="39" name="Picture 38" descr="A black and white logo&#10;&#10;AI-generated content may be incorrect.">
            <a:extLst>
              <a:ext uri="{FF2B5EF4-FFF2-40B4-BE49-F238E27FC236}">
                <a16:creationId xmlns:a16="http://schemas.microsoft.com/office/drawing/2014/main" id="{98E26281-A38D-0BF1-B0A9-399D98236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467" y="5972411"/>
            <a:ext cx="2144306" cy="10721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09BAD2-207B-46F4-6AEC-2138829D479F}"/>
              </a:ext>
            </a:extLst>
          </p:cNvPr>
          <p:cNvSpPr txBox="1"/>
          <p:nvPr/>
        </p:nvSpPr>
        <p:spPr>
          <a:xfrm>
            <a:off x="101831" y="82893"/>
            <a:ext cx="3787364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Megújuló energiaforrások és h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i</a:t>
            </a:r>
            <a:r>
              <a:rPr lang="hu-HU" sz="1000" dirty="0" err="1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brid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 </a:t>
            </a:r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energiatárolók</a:t>
            </a: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0F703A8B-D826-0596-1D51-0FAC8ADE3381}"/>
              </a:ext>
            </a:extLst>
          </p:cNvPr>
          <p:cNvSpPr txBox="1"/>
          <p:nvPr/>
        </p:nvSpPr>
        <p:spPr>
          <a:xfrm>
            <a:off x="8679054" y="82892"/>
            <a:ext cx="3416303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D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r.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Imre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 Attila</a:t>
            </a:r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  I    2026.02.04.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FA900EF2-B7CE-9B01-6E73-24262720C274}"/>
              </a:ext>
            </a:extLst>
          </p:cNvPr>
          <p:cNvSpPr txBox="1"/>
          <p:nvPr/>
        </p:nvSpPr>
        <p:spPr>
          <a:xfrm>
            <a:off x="542167" y="1212999"/>
            <a:ext cx="6696159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Hazánkban</a:t>
            </a:r>
            <a:r>
              <a:rPr lang="en-US" sz="1400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2025-ben </a:t>
            </a:r>
            <a:r>
              <a:rPr lang="en-US" sz="1400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összesen</a:t>
            </a:r>
            <a:r>
              <a:rPr lang="en-US" sz="1400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281 </a:t>
            </a:r>
            <a:r>
              <a:rPr lang="en-US" sz="1400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órán</a:t>
            </a:r>
            <a:r>
              <a:rPr lang="en-US" sz="1400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keresztül</a:t>
            </a:r>
            <a:r>
              <a:rPr lang="en-US" sz="1400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volt a </a:t>
            </a:r>
            <a:r>
              <a:rPr lang="en-US" sz="1400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villamos</a:t>
            </a:r>
            <a:r>
              <a:rPr lang="en-US" sz="1400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energia</a:t>
            </a:r>
            <a:r>
              <a:rPr lang="en-US" sz="1400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piaci</a:t>
            </a:r>
            <a:r>
              <a:rPr lang="en-US" sz="1400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ára</a:t>
            </a:r>
            <a:r>
              <a:rPr lang="en-US" sz="1400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EUR/MWh </a:t>
            </a:r>
            <a:r>
              <a:rPr lang="en-US" sz="1400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alatt</a:t>
            </a:r>
            <a:r>
              <a:rPr lang="en-US" sz="1400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Ezekben</a:t>
            </a:r>
            <a:r>
              <a:rPr lang="en-US" sz="1400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1400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időszakokban</a:t>
            </a:r>
            <a:r>
              <a:rPr lang="en-US" sz="1400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400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hidrogén</a:t>
            </a:r>
            <a:r>
              <a:rPr lang="en-US" sz="1400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előállítása</a:t>
            </a:r>
            <a:r>
              <a:rPr lang="en-US" sz="1400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gazdaságosan</a:t>
            </a:r>
            <a:r>
              <a:rPr lang="en-US" sz="1400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megvalósítható</a:t>
            </a:r>
            <a:r>
              <a:rPr lang="en-US" sz="1400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lehet</a:t>
            </a:r>
            <a:r>
              <a:rPr lang="en-US" sz="1400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ugyanakkor</a:t>
            </a:r>
            <a:r>
              <a:rPr lang="en-US" sz="1400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továbbra</a:t>
            </a:r>
            <a:r>
              <a:rPr lang="en-US" sz="1400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sz="1400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kérdéses</a:t>
            </a:r>
            <a:r>
              <a:rPr lang="en-US" sz="1400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</a:t>
            </a:r>
            <a:r>
              <a:rPr lang="en-US" sz="1400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400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megtermelt</a:t>
            </a:r>
            <a:r>
              <a:rPr lang="en-US" sz="1400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zöld</a:t>
            </a:r>
            <a:r>
              <a:rPr lang="en-US" sz="1400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hidrogén</a:t>
            </a:r>
            <a:r>
              <a:rPr lang="en-US" sz="1400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milyen</a:t>
            </a:r>
            <a:r>
              <a:rPr lang="en-US" sz="1400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módon</a:t>
            </a:r>
            <a:r>
              <a:rPr lang="en-US" sz="1400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1400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milyen</a:t>
            </a:r>
            <a:r>
              <a:rPr lang="en-US" sz="1400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mértékben</a:t>
            </a:r>
            <a:r>
              <a:rPr lang="en-US" sz="1400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hasznosítható</a:t>
            </a:r>
            <a:r>
              <a:rPr lang="en-US" sz="1400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400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legyen</a:t>
            </a:r>
            <a:r>
              <a:rPr lang="en-US" sz="1400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egy-két</a:t>
            </a:r>
            <a:r>
              <a:rPr lang="en-US" sz="1400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célterület</a:t>
            </a:r>
            <a:r>
              <a:rPr lang="en-US" sz="1400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ne </a:t>
            </a:r>
            <a:r>
              <a:rPr lang="en-US" sz="1400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mindent</a:t>
            </a:r>
            <a:r>
              <a:rPr lang="en-US" sz="1400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akarjunk</a:t>
            </a:r>
            <a:r>
              <a:rPr lang="en-US" sz="1400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egyszerre</a:t>
            </a:r>
            <a:r>
              <a:rPr lang="en-US" sz="1400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endParaRPr lang="en-US" b="1" dirty="0">
              <a:solidFill>
                <a:srgbClr val="8626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Földgáz-H</a:t>
            </a:r>
            <a:r>
              <a:rPr lang="hu-HU" b="1" baseline="-25000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keverékek vizsgálata félüzemi gázmotorban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a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hidrogénbekeverés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hatásai</a:t>
            </a:r>
            <a:endParaRPr lang="hu-HU" b="1" dirty="0">
              <a:solidFill>
                <a:srgbClr val="8626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200" dirty="0">
              <a:solidFill>
                <a:srgbClr val="4D4D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Gyorsabb égési folyamat</a:t>
            </a:r>
            <a:r>
              <a:rPr lang="en-US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hu-HU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Szélesebb gyulladási határ</a:t>
            </a:r>
            <a:r>
              <a:rPr lang="en-US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hu-HU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Csökken </a:t>
            </a:r>
            <a:r>
              <a:rPr lang="en-US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kioltási határ</a:t>
            </a:r>
            <a:r>
              <a:rPr lang="en-US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hu-HU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Csökken a ciklus ingadozás;</a:t>
            </a:r>
          </a:p>
          <a:p>
            <a:r>
              <a:rPr lang="hu-HU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Kopogásos</a:t>
            </a:r>
            <a:r>
              <a:rPr lang="hu-HU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égési folyamat alakulhat ki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hu-HU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Nő az égési csúcsnyomás (mechanikai terhelés nő)</a:t>
            </a:r>
          </a:p>
          <a:p>
            <a:endParaRPr lang="en-US" sz="1200" dirty="0">
              <a:solidFill>
                <a:srgbClr val="4D4D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hu-HU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Kettős tüzelőanyagú dízelmotoros rendszer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kettős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(NG–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dízel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hármas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(H₂–NG–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dízel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tüzelőanyag‑keverékek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alkalmazásának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vizsgálata</a:t>
            </a:r>
            <a:endParaRPr lang="en-US" b="1" dirty="0">
              <a:solidFill>
                <a:srgbClr val="8626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4D4D4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hu-HU" sz="12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hidrogén egy további felhasználási lehetősége a meglévő berendezések olyan átalakítása, hogy azok kék vagy zöld hidrogén felhasználására is alkalmassá váljanak, ugyanakkor hidrogénhiány esetén alternatív üzemanyaggal is üzemeltethetők maradjanak. A jelen fejlesztés kísérleti szakaszának első célja egy dízelmotor földgázüzemre történő átalakítása, amely később alapot teremthet a hidrogénnel való üzemeltetéshez. </a:t>
            </a:r>
            <a:endParaRPr lang="en-US" sz="1200" dirty="0">
              <a:solidFill>
                <a:srgbClr val="4D4D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hu-HU" sz="1200" dirty="0">
              <a:solidFill>
                <a:srgbClr val="4D4D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200" dirty="0">
              <a:solidFill>
                <a:srgbClr val="4D4D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7AE0F23-DF8B-409F-5442-1D22E6A20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865" y="993118"/>
            <a:ext cx="3957005" cy="253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463A054F-9811-13BD-E653-54BA2D95F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737" y="3529295"/>
            <a:ext cx="3703263" cy="277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608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3BF62-8FFD-2AC0-25DE-A75A228EA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átum helye 5">
            <a:extLst>
              <a:ext uri="{FF2B5EF4-FFF2-40B4-BE49-F238E27FC236}">
                <a16:creationId xmlns:a16="http://schemas.microsoft.com/office/drawing/2014/main" id="{D9FB8372-E471-3F4A-956F-392F4162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9B4EF-A1A7-47A7-9BB1-548B673774CC}" type="datetime1">
              <a:rPr lang="hu-HU" smtClean="0"/>
              <a:t>2026. 02. 04.</a:t>
            </a:fld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8B1BA80-C496-3805-5152-E59529DC82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58045" y="490300"/>
            <a:ext cx="8877300" cy="518380"/>
          </a:xfrm>
        </p:spPr>
        <p:txBody>
          <a:bodyPr lIns="91440" tIns="45720" rIns="91440" bIns="45720" anchor="t">
            <a:normAutofit/>
          </a:bodyPr>
          <a:lstStyle/>
          <a:p>
            <a:pPr algn="ctr"/>
            <a:r>
              <a:rPr lang="en-US" sz="2800" b="1" dirty="0" err="1">
                <a:solidFill>
                  <a:srgbClr val="792530"/>
                </a:solidFill>
                <a:latin typeface="Montserrat Light"/>
              </a:rPr>
              <a:t>Hidrogénmobilitás</a:t>
            </a:r>
            <a:r>
              <a:rPr lang="en-US" sz="2800" b="1" dirty="0">
                <a:solidFill>
                  <a:srgbClr val="792530"/>
                </a:solidFill>
                <a:latin typeface="Montserrat Light"/>
              </a:rPr>
              <a:t>, </a:t>
            </a:r>
            <a:r>
              <a:rPr lang="en-US" sz="2800" b="1" dirty="0" err="1">
                <a:solidFill>
                  <a:srgbClr val="792530"/>
                </a:solidFill>
                <a:latin typeface="Montserrat Light"/>
              </a:rPr>
              <a:t>üzemanyagcellák</a:t>
            </a:r>
            <a:endParaRPr lang="en-US" dirty="0"/>
          </a:p>
        </p:txBody>
      </p:sp>
      <p:pic>
        <p:nvPicPr>
          <p:cNvPr id="39" name="Picture 38" descr="A black and white logo&#10;&#10;AI-generated content may be incorrect.">
            <a:extLst>
              <a:ext uri="{FF2B5EF4-FFF2-40B4-BE49-F238E27FC236}">
                <a16:creationId xmlns:a16="http://schemas.microsoft.com/office/drawing/2014/main" id="{98E26281-A38D-0BF1-B0A9-399D98236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467" y="5972411"/>
            <a:ext cx="2144306" cy="10721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09BAD2-207B-46F4-6AEC-2138829D479F}"/>
              </a:ext>
            </a:extLst>
          </p:cNvPr>
          <p:cNvSpPr txBox="1"/>
          <p:nvPr/>
        </p:nvSpPr>
        <p:spPr>
          <a:xfrm>
            <a:off x="101831" y="82893"/>
            <a:ext cx="3787364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Megújuló energiaforrások és h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i</a:t>
            </a:r>
            <a:r>
              <a:rPr lang="hu-HU" sz="1000" dirty="0" err="1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brid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 </a:t>
            </a:r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energiatárolók</a:t>
            </a: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0F703A8B-D826-0596-1D51-0FAC8ADE3381}"/>
              </a:ext>
            </a:extLst>
          </p:cNvPr>
          <p:cNvSpPr txBox="1"/>
          <p:nvPr/>
        </p:nvSpPr>
        <p:spPr>
          <a:xfrm>
            <a:off x="8679054" y="82892"/>
            <a:ext cx="3416303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D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r.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Imre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 Attila</a:t>
            </a:r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  I    2026.02.04.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FA900EF2-B7CE-9B01-6E73-24262720C274}"/>
              </a:ext>
            </a:extLst>
          </p:cNvPr>
          <p:cNvSpPr txBox="1"/>
          <p:nvPr/>
        </p:nvSpPr>
        <p:spPr>
          <a:xfrm>
            <a:off x="542167" y="1212999"/>
            <a:ext cx="614635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Üzemanyagcellák termikus tulajdonságai</a:t>
            </a:r>
          </a:p>
          <a:p>
            <a:endParaRPr lang="hu-HU" sz="1200" dirty="0">
              <a:solidFill>
                <a:srgbClr val="4D4D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Matematikai modellezés és kísérleti </a:t>
            </a:r>
            <a:r>
              <a:rPr lang="hu-HU" sz="1400" dirty="0" err="1">
                <a:latin typeface="Arial" panose="020B0604020202020204" pitchFamily="34" charset="0"/>
                <a:cs typeface="Arial" panose="020B0604020202020204" pitchFamily="34" charset="0"/>
              </a:rPr>
              <a:t>validációk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 hidrogén cellákkal különféle termikus állapotokban</a:t>
            </a:r>
          </a:p>
          <a:p>
            <a:endParaRPr lang="en-US" sz="1200" dirty="0">
              <a:solidFill>
                <a:srgbClr val="4D4D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Hidrogén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üzemanyagcellás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versanyautó</a:t>
            </a: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4D4D4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hu-HU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Saját tervezésű üzemanyagcella</a:t>
            </a:r>
          </a:p>
          <a:p>
            <a:pPr lvl="0">
              <a:defRPr/>
            </a:pPr>
            <a:r>
              <a:rPr lang="hu-HU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autó „mozgó laborként” működik</a:t>
            </a:r>
          </a:p>
          <a:p>
            <a:pPr lvl="0">
              <a:defRPr/>
            </a:pPr>
            <a:r>
              <a:rPr lang="hu-HU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Számtalan típusú teszt (hidegindítás, párásítás, elektromos vezérlés, stb.)</a:t>
            </a:r>
          </a:p>
          <a:p>
            <a:pPr lvl="0">
              <a:defRPr/>
            </a:pPr>
            <a:endParaRPr lang="hu-HU" sz="1200" dirty="0">
              <a:solidFill>
                <a:srgbClr val="4D4D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200" dirty="0">
              <a:solidFill>
                <a:srgbClr val="4D4D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SEM2025-TeamPhoto">
            <a:extLst>
              <a:ext uri="{FF2B5EF4-FFF2-40B4-BE49-F238E27FC236}">
                <a16:creationId xmlns:a16="http://schemas.microsoft.com/office/drawing/2014/main" id="{30F6754B-F44D-727C-B6F7-A0AAF2CFF0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3" t="29686" r="4522" b="25657"/>
          <a:stretch/>
        </p:blipFill>
        <p:spPr bwMode="auto">
          <a:xfrm>
            <a:off x="587267" y="3515710"/>
            <a:ext cx="7353846" cy="259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12358" y="4233628"/>
            <a:ext cx="2119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Üzemanyagcella</a:t>
            </a:r>
            <a:r>
              <a:rPr lang="en-US" dirty="0"/>
              <a:t>-labor</a:t>
            </a:r>
            <a:endParaRPr lang="hu-HU" dirty="0"/>
          </a:p>
        </p:txBody>
      </p:sp>
      <p:sp>
        <p:nvSpPr>
          <p:cNvPr id="4" name="TextBox 3"/>
          <p:cNvSpPr txBox="1"/>
          <p:nvPr/>
        </p:nvSpPr>
        <p:spPr>
          <a:xfrm>
            <a:off x="3212225" y="6249088"/>
            <a:ext cx="5640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Shark Team </a:t>
            </a:r>
            <a:r>
              <a:rPr lang="en-US" dirty="0" err="1"/>
              <a:t>hidrogénes</a:t>
            </a:r>
            <a:r>
              <a:rPr lang="en-US" dirty="0"/>
              <a:t> </a:t>
            </a:r>
            <a:r>
              <a:rPr lang="en-US" dirty="0" err="1"/>
              <a:t>városi</a:t>
            </a:r>
            <a:r>
              <a:rPr lang="en-US" dirty="0"/>
              <a:t> </a:t>
            </a:r>
            <a:r>
              <a:rPr lang="en-US" dirty="0" err="1"/>
              <a:t>tesztautó</a:t>
            </a:r>
            <a:endParaRPr lang="hu-HU" dirty="0"/>
          </a:p>
        </p:txBody>
      </p:sp>
      <p:grpSp>
        <p:nvGrpSpPr>
          <p:cNvPr id="7" name="Group 6"/>
          <p:cNvGrpSpPr/>
          <p:nvPr/>
        </p:nvGrpSpPr>
        <p:grpSpPr>
          <a:xfrm>
            <a:off x="7919574" y="1102861"/>
            <a:ext cx="4043207" cy="4709092"/>
            <a:chOff x="7919574" y="1102861"/>
            <a:chExt cx="4043207" cy="4709092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E02ED5F6-EF15-2961-69D9-4693F1E746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83"/>
            <a:stretch/>
          </p:blipFill>
          <p:spPr bwMode="auto">
            <a:xfrm>
              <a:off x="7919574" y="1102861"/>
              <a:ext cx="4043207" cy="2454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E02ED5F6-EF15-2961-69D9-4693F1E746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029"/>
            <a:stretch/>
          </p:blipFill>
          <p:spPr bwMode="auto">
            <a:xfrm>
              <a:off x="10171729" y="3588651"/>
              <a:ext cx="1549934" cy="2223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65143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3BF62-8FFD-2AC0-25DE-A75A228EA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átum helye 5">
            <a:extLst>
              <a:ext uri="{FF2B5EF4-FFF2-40B4-BE49-F238E27FC236}">
                <a16:creationId xmlns:a16="http://schemas.microsoft.com/office/drawing/2014/main" id="{D9FB8372-E471-3F4A-956F-392F4162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9B4EF-A1A7-47A7-9BB1-548B673774CC}" type="datetime1">
              <a:rPr lang="hu-HU" smtClean="0"/>
              <a:t>2026. 02. 04.</a:t>
            </a:fld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8B1BA80-C496-3805-5152-E59529DC82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58045" y="490300"/>
            <a:ext cx="8877300" cy="518380"/>
          </a:xfrm>
        </p:spPr>
        <p:txBody>
          <a:bodyPr lIns="91440" tIns="45720" rIns="91440" bIns="45720" anchor="t">
            <a:normAutofit/>
          </a:bodyPr>
          <a:lstStyle/>
          <a:p>
            <a:pPr algn="ctr"/>
            <a:r>
              <a:rPr lang="en-US" sz="2800" b="1" dirty="0" err="1">
                <a:solidFill>
                  <a:srgbClr val="792530"/>
                </a:solidFill>
                <a:latin typeface="Montserrat Light"/>
              </a:rPr>
              <a:t>Hibrid</a:t>
            </a:r>
            <a:r>
              <a:rPr lang="en-US" sz="2800" b="1" dirty="0">
                <a:solidFill>
                  <a:srgbClr val="792530"/>
                </a:solidFill>
                <a:latin typeface="Montserrat Light"/>
              </a:rPr>
              <a:t> </a:t>
            </a:r>
            <a:r>
              <a:rPr lang="en-US" sz="2800" b="1" dirty="0" err="1">
                <a:solidFill>
                  <a:srgbClr val="792530"/>
                </a:solidFill>
                <a:latin typeface="Montserrat Light"/>
              </a:rPr>
              <a:t>tárolók</a:t>
            </a:r>
            <a:endParaRPr lang="en-US" dirty="0"/>
          </a:p>
        </p:txBody>
      </p:sp>
      <p:pic>
        <p:nvPicPr>
          <p:cNvPr id="39" name="Picture 38" descr="A black and white logo&#10;&#10;AI-generated content may be incorrect.">
            <a:extLst>
              <a:ext uri="{FF2B5EF4-FFF2-40B4-BE49-F238E27FC236}">
                <a16:creationId xmlns:a16="http://schemas.microsoft.com/office/drawing/2014/main" id="{98E26281-A38D-0BF1-B0A9-399D98236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467" y="5972411"/>
            <a:ext cx="2144306" cy="10721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09BAD2-207B-46F4-6AEC-2138829D479F}"/>
              </a:ext>
            </a:extLst>
          </p:cNvPr>
          <p:cNvSpPr txBox="1"/>
          <p:nvPr/>
        </p:nvSpPr>
        <p:spPr>
          <a:xfrm>
            <a:off x="101831" y="82893"/>
            <a:ext cx="3787364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Megújuló energiaforrások és h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i</a:t>
            </a:r>
            <a:r>
              <a:rPr lang="hu-HU" sz="1000" dirty="0" err="1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brid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 </a:t>
            </a:r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energiatárolók</a:t>
            </a: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0F703A8B-D826-0596-1D51-0FAC8ADE3381}"/>
              </a:ext>
            </a:extLst>
          </p:cNvPr>
          <p:cNvSpPr txBox="1"/>
          <p:nvPr/>
        </p:nvSpPr>
        <p:spPr>
          <a:xfrm>
            <a:off x="8679054" y="82892"/>
            <a:ext cx="3416303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D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r.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Imre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 Attila</a:t>
            </a:r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  I    2026.02.04.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FA900EF2-B7CE-9B01-6E73-24262720C274}"/>
              </a:ext>
            </a:extLst>
          </p:cNvPr>
          <p:cNvSpPr txBox="1"/>
          <p:nvPr/>
        </p:nvSpPr>
        <p:spPr>
          <a:xfrm>
            <a:off x="287150" y="964320"/>
            <a:ext cx="823805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Napelem+akkumulátor</a:t>
            </a:r>
            <a:endParaRPr lang="hu-HU" b="1" dirty="0">
              <a:solidFill>
                <a:srgbClr val="8626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Viszonylag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egyszerűen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tervezhető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telepíthető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főleg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kis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méretekben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pár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probléma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megoldható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vele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Hibrid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rendszerek</a:t>
            </a: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4D4D4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hu-HU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dirty="0" err="1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okféle</a:t>
            </a:r>
            <a:r>
              <a:rPr lang="en-US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termelő</a:t>
            </a:r>
            <a:r>
              <a:rPr lang="en-US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sokféle</a:t>
            </a:r>
            <a:r>
              <a:rPr lang="en-US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tároló</a:t>
            </a:r>
            <a:r>
              <a:rPr lang="en-US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“</a:t>
            </a:r>
            <a:r>
              <a:rPr lang="en-US" sz="1400" dirty="0" err="1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</a:t>
            </a:r>
            <a:r>
              <a:rPr lang="en-US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1400" dirty="0" err="1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problémára</a:t>
            </a:r>
            <a:r>
              <a:rPr lang="en-US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megoldást</a:t>
            </a:r>
            <a:r>
              <a:rPr lang="en-US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ad; </a:t>
            </a:r>
            <a:r>
              <a:rPr lang="en-US" sz="1400" dirty="0" err="1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</a:t>
            </a:r>
            <a:r>
              <a:rPr lang="en-US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egyszerű</a:t>
            </a:r>
            <a:r>
              <a:rPr lang="en-US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400" dirty="0" err="1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tervezés-kivitelezés</a:t>
            </a:r>
            <a:r>
              <a:rPr lang="en-US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Ábra 1">
            <a:extLst>
              <a:ext uri="{FF2B5EF4-FFF2-40B4-BE49-F238E27FC236}">
                <a16:creationId xmlns:a16="http://schemas.microsoft.com/office/drawing/2014/main" id="{6A625378-E719-882E-10DE-AB055CE567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46377" y="382217"/>
            <a:ext cx="3111890" cy="5909503"/>
          </a:xfrm>
          <a:prstGeom prst="rect">
            <a:avLst/>
          </a:prstGeom>
        </p:spPr>
      </p:pic>
      <p:pic>
        <p:nvPicPr>
          <p:cNvPr id="19" name="Kép 5">
            <a:extLst>
              <a:ext uri="{FF2B5EF4-FFF2-40B4-BE49-F238E27FC236}">
                <a16:creationId xmlns:a16="http://schemas.microsoft.com/office/drawing/2014/main" id="{4AFDD13E-5E7F-C878-40E6-8F73F8F0B3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4153" y="2256982"/>
            <a:ext cx="3562720" cy="24939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3421" y="4687604"/>
            <a:ext cx="43159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Hazai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jellemző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fogyasztási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profilok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A   - nyári csúcsfogyasztás</a:t>
            </a:r>
          </a:p>
          <a:p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B   - téli csúcsfogyasztás</a:t>
            </a:r>
          </a:p>
          <a:p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C   - kiegyensúlyozott fogyasztás</a:t>
            </a:r>
          </a:p>
          <a:p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I.   - alacsony éjszakai és magas nappali fogyasztás, esti csúcs</a:t>
            </a:r>
          </a:p>
          <a:p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II.  - mérsékelt éjszakai és nappali fogyasztás, esti csúcs</a:t>
            </a:r>
          </a:p>
          <a:p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III. - mérsékelt éjszakai és magas nappali fogyasztás, nincs jelentős csúcs</a:t>
            </a:r>
          </a:p>
          <a:p>
            <a:endParaRPr lang="hu-HU" dirty="0"/>
          </a:p>
        </p:txBody>
      </p:sp>
      <p:sp>
        <p:nvSpPr>
          <p:cNvPr id="20" name="TextBox 19"/>
          <p:cNvSpPr txBox="1"/>
          <p:nvPr/>
        </p:nvSpPr>
        <p:spPr>
          <a:xfrm>
            <a:off x="4500224" y="2463758"/>
            <a:ext cx="402498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Hibrid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megújuló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energiarendszer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(HRES)</a:t>
            </a:r>
          </a:p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kicsi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 4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háztartás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(10 000 kWh/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év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) </a:t>
            </a:r>
          </a:p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nagy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 40 000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háztartás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(100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GWh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év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PV - napelem</a:t>
            </a:r>
          </a:p>
          <a:p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WT - szélturbina</a:t>
            </a:r>
          </a:p>
          <a:p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LFP - lítium-vasfoszfát akkumulátor</a:t>
            </a:r>
          </a:p>
          <a:p>
            <a:r>
              <a:rPr lang="hu-HU" sz="1200" dirty="0" err="1"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 - nátrium-kén akkumulátor</a:t>
            </a:r>
          </a:p>
          <a:p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EL - </a:t>
            </a:r>
            <a:r>
              <a:rPr lang="hu-HU" sz="1200" dirty="0" err="1">
                <a:latin typeface="Arial" panose="020B0604020202020204" pitchFamily="34" charset="0"/>
                <a:cs typeface="Arial" panose="020B0604020202020204" pitchFamily="34" charset="0"/>
              </a:rPr>
              <a:t>elektrolizáló</a:t>
            </a:r>
            <a:endParaRPr lang="hu-H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HS - hidrogén tartály</a:t>
            </a:r>
          </a:p>
          <a:p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FC - üzemanyagcella</a:t>
            </a:r>
          </a:p>
          <a:p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INV - </a:t>
            </a:r>
            <a:r>
              <a:rPr lang="hu-HU" sz="1200" dirty="0" err="1">
                <a:latin typeface="Arial" panose="020B0604020202020204" pitchFamily="34" charset="0"/>
                <a:cs typeface="Arial" panose="020B0604020202020204" pitchFamily="34" charset="0"/>
              </a:rPr>
              <a:t>inverter</a:t>
            </a:r>
            <a:endParaRPr lang="hu-H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CO - konverter</a:t>
            </a:r>
          </a:p>
          <a:p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BIN - kétirányú átalakító</a:t>
            </a:r>
          </a:p>
          <a:p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AC - gyűjtősín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14740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3BF62-8FFD-2AC0-25DE-A75A228EA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átum helye 5">
            <a:extLst>
              <a:ext uri="{FF2B5EF4-FFF2-40B4-BE49-F238E27FC236}">
                <a16:creationId xmlns:a16="http://schemas.microsoft.com/office/drawing/2014/main" id="{D9FB8372-E471-3F4A-956F-392F4162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9B4EF-A1A7-47A7-9BB1-548B673774CC}" type="datetime1">
              <a:rPr lang="hu-HU" smtClean="0"/>
              <a:t>2026. 02. 04.</a:t>
            </a:fld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8B1BA80-C496-3805-5152-E59529DC82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58045" y="490300"/>
            <a:ext cx="8877300" cy="518380"/>
          </a:xfrm>
        </p:spPr>
        <p:txBody>
          <a:bodyPr lIns="91440" tIns="45720" rIns="91440" bIns="45720" anchor="t">
            <a:normAutofit/>
          </a:bodyPr>
          <a:lstStyle/>
          <a:p>
            <a:pPr algn="ctr"/>
            <a:r>
              <a:rPr lang="en-US" sz="2800" b="1" dirty="0" err="1">
                <a:solidFill>
                  <a:srgbClr val="792530"/>
                </a:solidFill>
                <a:latin typeface="Montserrat Light"/>
              </a:rPr>
              <a:t>Hibrid</a:t>
            </a:r>
            <a:r>
              <a:rPr lang="en-US" sz="2800" b="1" dirty="0">
                <a:solidFill>
                  <a:srgbClr val="792530"/>
                </a:solidFill>
                <a:latin typeface="Montserrat Light"/>
              </a:rPr>
              <a:t> </a:t>
            </a:r>
            <a:r>
              <a:rPr lang="en-US" sz="2800" b="1" dirty="0" err="1">
                <a:solidFill>
                  <a:srgbClr val="792530"/>
                </a:solidFill>
                <a:latin typeface="Montserrat Light"/>
              </a:rPr>
              <a:t>tárolók</a:t>
            </a:r>
            <a:endParaRPr lang="en-US" dirty="0"/>
          </a:p>
        </p:txBody>
      </p:sp>
      <p:pic>
        <p:nvPicPr>
          <p:cNvPr id="39" name="Picture 38" descr="A black and white logo&#10;&#10;AI-generated content may be incorrect.">
            <a:extLst>
              <a:ext uri="{FF2B5EF4-FFF2-40B4-BE49-F238E27FC236}">
                <a16:creationId xmlns:a16="http://schemas.microsoft.com/office/drawing/2014/main" id="{98E26281-A38D-0BF1-B0A9-399D98236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467" y="5972411"/>
            <a:ext cx="2144306" cy="10721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09BAD2-207B-46F4-6AEC-2138829D479F}"/>
              </a:ext>
            </a:extLst>
          </p:cNvPr>
          <p:cNvSpPr txBox="1"/>
          <p:nvPr/>
        </p:nvSpPr>
        <p:spPr>
          <a:xfrm>
            <a:off x="101831" y="82893"/>
            <a:ext cx="3787364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Megújuló energiaforrások és h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i</a:t>
            </a:r>
            <a:r>
              <a:rPr lang="hu-HU" sz="1000" dirty="0" err="1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brid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 </a:t>
            </a:r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energiatárolók</a:t>
            </a: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0F703A8B-D826-0596-1D51-0FAC8ADE3381}"/>
              </a:ext>
            </a:extLst>
          </p:cNvPr>
          <p:cNvSpPr txBox="1"/>
          <p:nvPr/>
        </p:nvSpPr>
        <p:spPr>
          <a:xfrm>
            <a:off x="8679054" y="82892"/>
            <a:ext cx="3416303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D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r.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Imre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 Attila</a:t>
            </a:r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  I    2026.02.04.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FA900EF2-B7CE-9B01-6E73-24262720C274}"/>
              </a:ext>
            </a:extLst>
          </p:cNvPr>
          <p:cNvSpPr txBox="1"/>
          <p:nvPr/>
        </p:nvSpPr>
        <p:spPr>
          <a:xfrm>
            <a:off x="287150" y="964320"/>
            <a:ext cx="82380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Élettartamra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vonatkozó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fajlagos</a:t>
            </a:r>
            <a:r>
              <a:rPr lang="en-US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energiaköltség</a:t>
            </a:r>
            <a:endParaRPr lang="hu-H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Optimális</a:t>
            </a:r>
            <a:r>
              <a:rPr lang="en-US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(min) LCOE a </a:t>
            </a:r>
            <a:r>
              <a:rPr lang="en-US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megújuló</a:t>
            </a:r>
            <a:r>
              <a:rPr lang="en-US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energia</a:t>
            </a:r>
            <a:r>
              <a:rPr lang="en-US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arányában</a:t>
            </a:r>
            <a:endParaRPr lang="en-US" dirty="0">
              <a:solidFill>
                <a:srgbClr val="8626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hu-HU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  - nyári csúcsfogyasztás</a:t>
            </a:r>
          </a:p>
          <a:p>
            <a:pPr lvl="0">
              <a:defRPr/>
            </a:pPr>
            <a:r>
              <a:rPr lang="hu-HU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  - téli csúcsfogyasztás</a:t>
            </a:r>
          </a:p>
          <a:p>
            <a:pPr lvl="0">
              <a:defRPr/>
            </a:pPr>
            <a:r>
              <a:rPr lang="hu-HU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  - kiegyensúlyozott fogyasztás</a:t>
            </a:r>
          </a:p>
          <a:p>
            <a:pPr lvl="0">
              <a:defRPr/>
            </a:pPr>
            <a:r>
              <a:rPr lang="hu-HU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  - alacsony éjszakai és magas nappali fogyasztás, esti csúcs</a:t>
            </a:r>
          </a:p>
          <a:p>
            <a:pPr lvl="0">
              <a:defRPr/>
            </a:pPr>
            <a:r>
              <a:rPr lang="hu-HU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 - mérsékelt éjszakai és nappali fogyasztás, esti csúcs</a:t>
            </a:r>
          </a:p>
          <a:p>
            <a:pPr lvl="0">
              <a:defRPr/>
            </a:pPr>
            <a:r>
              <a:rPr lang="hu-HU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- mérsékelt éjszakai és magas nappali fogyasztás, nincs jelentős csúcs</a:t>
            </a:r>
          </a:p>
        </p:txBody>
      </p:sp>
      <p:pic>
        <p:nvPicPr>
          <p:cNvPr id="12" name="Ábra 1">
            <a:extLst>
              <a:ext uri="{FF2B5EF4-FFF2-40B4-BE49-F238E27FC236}">
                <a16:creationId xmlns:a16="http://schemas.microsoft.com/office/drawing/2014/main" id="{1144CA2E-5F3A-0564-A8CD-A40A89B5F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8028" y="3276968"/>
            <a:ext cx="5926347" cy="2539864"/>
          </a:xfrm>
          <a:prstGeom prst="rect">
            <a:avLst/>
          </a:prstGeom>
        </p:spPr>
      </p:pic>
      <p:pic>
        <p:nvPicPr>
          <p:cNvPr id="13" name="Ábra 2">
            <a:extLst>
              <a:ext uri="{FF2B5EF4-FFF2-40B4-BE49-F238E27FC236}">
                <a16:creationId xmlns:a16="http://schemas.microsoft.com/office/drawing/2014/main" id="{65DAEF7D-2C02-674F-8733-F1FE7CD295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 bwMode="auto">
          <a:xfrm>
            <a:off x="6447137" y="1526497"/>
            <a:ext cx="5389091" cy="35929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08428" y="5284961"/>
            <a:ext cx="2624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Meddig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éri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meg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visszanyerni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hu-H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4421" y="5778813"/>
            <a:ext cx="5026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Termelés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fogyasztás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különböző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rendszerekben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8570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8A35922-B79A-475D-9A15-67CDE3951B27}">
  <we:reference id="WA200005566" version="3.0.0.3" store="en-US" storeType="omex"/>
  <we:alternateReferences>
    <we:reference id="WA200005566" version="3.0.0.3" store="en-US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75c2ec6-af6d-4e94-a44a-2b5ab0b9ede9" xsi:nil="true"/>
    <lcf76f155ced4ddcb4097134ff3c332f xmlns="0c3f4738-332b-4b23-8ca3-247088a426c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71E4DA2FCE90244CA06E4B92F9FF0EA5" ma:contentTypeVersion="15" ma:contentTypeDescription="Új dokumentum létrehozása." ma:contentTypeScope="" ma:versionID="7519959f7cf4165e3b66854192e63e2f">
  <xsd:schema xmlns:xsd="http://www.w3.org/2001/XMLSchema" xmlns:xs="http://www.w3.org/2001/XMLSchema" xmlns:p="http://schemas.microsoft.com/office/2006/metadata/properties" xmlns:ns2="0c3f4738-332b-4b23-8ca3-247088a426c4" xmlns:ns3="475c2ec6-af6d-4e94-a44a-2b5ab0b9ede9" targetNamespace="http://schemas.microsoft.com/office/2006/metadata/properties" ma:root="true" ma:fieldsID="cb813db38162bc1d5cf20c0e627579d7" ns2:_="" ns3:_="">
    <xsd:import namespace="0c3f4738-332b-4b23-8ca3-247088a426c4"/>
    <xsd:import namespace="475c2ec6-af6d-4e94-a44a-2b5ab0b9ed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3f4738-332b-4b23-8ca3-247088a426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Képcímkék" ma:readOnly="false" ma:fieldId="{5cf76f15-5ced-4ddc-b409-7134ff3c332f}" ma:taxonomyMulti="true" ma:sspId="01d0beb6-f273-48e7-85d4-dac867ddce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5c2ec6-af6d-4e94-a44a-2b5ab0b9ede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2f567f92-f1e2-4967-a7c4-86b541fa975d}" ma:internalName="TaxCatchAll" ma:showField="CatchAllData" ma:web="475c2ec6-af6d-4e94-a44a-2b5ab0b9ed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B441609-DFF3-4F61-AFAB-1C5B6C9AC87D}">
  <ds:schemaRefs>
    <ds:schemaRef ds:uri="http://www.w3.org/XML/1998/namespace"/>
    <ds:schemaRef ds:uri="475c2ec6-af6d-4e94-a44a-2b5ab0b9ede9"/>
    <ds:schemaRef ds:uri="http://purl.org/dc/dcmitype/"/>
    <ds:schemaRef ds:uri="0c3f4738-332b-4b23-8ca3-247088a426c4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26C9EDF0-3EA2-49A3-A21E-3A32839F548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891C0F7-EA1F-486E-AFEF-69C6B869CEDE}">
  <ds:schemaRefs>
    <ds:schemaRef ds:uri="0c3f4738-332b-4b23-8ca3-247088a426c4"/>
    <ds:schemaRef ds:uri="475c2ec6-af6d-4e94-a44a-2b5ab0b9ede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2706</TotalTime>
  <Words>1424</Words>
  <Application>Microsoft Office PowerPoint</Application>
  <PresentationFormat>Szélesvásznú</PresentationFormat>
  <Paragraphs>161</Paragraphs>
  <Slides>12</Slides>
  <Notes>11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8" baseType="lpstr">
      <vt:lpstr>Montserrat Light</vt:lpstr>
      <vt:lpstr>Arial</vt:lpstr>
      <vt:lpstr>Calibri</vt:lpstr>
      <vt:lpstr>Calibri Light</vt:lpstr>
      <vt:lpstr>Noto Sans</vt:lpstr>
      <vt:lpstr>Office Theme</vt:lpstr>
      <vt:lpstr>PowerPoint-bemutató</vt:lpstr>
      <vt:lpstr>PowerPoint-bemutató</vt:lpstr>
      <vt:lpstr>Merre megy az energetika a világban és nálunk?</vt:lpstr>
      <vt:lpstr>Telepített akkumulátorok – Nátrium-kén (NaS)</vt:lpstr>
      <vt:lpstr>Telepített akkumulátorok – Vanádium redox akkumulátor (VRX, VRFB)</vt:lpstr>
      <vt:lpstr>Hidrogénenergetika, hidrogénmobilitás</vt:lpstr>
      <vt:lpstr>Hidrogénmobilitás, üzemanyagcellák</vt:lpstr>
      <vt:lpstr>Hibrid tárolók</vt:lpstr>
      <vt:lpstr>Hibrid tárolók</vt:lpstr>
      <vt:lpstr>Hőhasznosítás (geotermia, hulladékhő) </vt:lpstr>
      <vt:lpstr>Egyéb kari területek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Pintér László Áron</dc:creator>
  <cp:lastModifiedBy>Rektori Felhasználó</cp:lastModifiedBy>
  <cp:revision>53</cp:revision>
  <cp:lastPrinted>2026-02-03T17:10:25Z</cp:lastPrinted>
  <dcterms:created xsi:type="dcterms:W3CDTF">2025-02-26T11:31:34Z</dcterms:created>
  <dcterms:modified xsi:type="dcterms:W3CDTF">2026-02-04T11:26:36Z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0x01010071E4DA2FCE90244CA06E4B92F9FF0EA5</vt:lpwstr>
  </property>
  <property fmtid="{D5CDD505-2E9C-101B-9397-08002B2CF9AE}" pid="3" name="MediaServiceImageTags">
    <vt:lpwstr/>
  </property>
</Properties>
</file>