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9"/>
  </p:notesMasterIdLst>
  <p:sldIdLst>
    <p:sldId id="2146847375" r:id="rId5"/>
    <p:sldId id="2146847458" r:id="rId6"/>
    <p:sldId id="2146847480" r:id="rId7"/>
    <p:sldId id="2146847481" r:id="rId8"/>
    <p:sldId id="2146847486" r:id="rId9"/>
    <p:sldId id="2146847488" r:id="rId10"/>
    <p:sldId id="2146847482" r:id="rId11"/>
    <p:sldId id="2146847489" r:id="rId12"/>
    <p:sldId id="2146847484" r:id="rId13"/>
    <p:sldId id="2146847490" r:id="rId14"/>
    <p:sldId id="2146847491" r:id="rId15"/>
    <p:sldId id="2146847492" r:id="rId16"/>
    <p:sldId id="2146847493" r:id="rId17"/>
    <p:sldId id="2146847475" r:id="rId18"/>
  </p:sldIdLst>
  <p:sldSz cx="12192000" cy="6858000"/>
  <p:notesSz cx="6858000" cy="9144000"/>
  <p:embeddedFontLst>
    <p:embeddedFont>
      <p:font typeface="Montserrat" panose="00000500000000000000" pitchFamily="2" charset="-18"/>
      <p:regular r:id="rId20"/>
      <p:bold r:id="rId21"/>
      <p:italic r:id="rId22"/>
      <p:boldItalic r:id="rId23"/>
    </p:embeddedFont>
    <p:embeddedFont>
      <p:font typeface="Montserrat Light" panose="00000400000000000000" pitchFamily="2" charset="-18"/>
      <p:regular r:id="rId24"/>
      <p:italic r:id="rId25"/>
    </p:embeddedFont>
    <p:embeddedFont>
      <p:font typeface="Montserrat SemiBold" panose="00000700000000000000" pitchFamily="2" charset="-18"/>
      <p:regular r:id="rId26"/>
      <p:bold r:id="rId27"/>
      <p:boldItalic r:id="rId28"/>
    </p:embeddedFont>
    <p:embeddedFont>
      <p:font typeface="Noto Sans" panose="020B0502040504020204" pitchFamily="34" charset="0"/>
      <p:regular r:id="rId29"/>
      <p:bold r:id="rId30"/>
      <p:italic r:id="rId31"/>
      <p:boldItalic r:id="rId32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08CE89-4ED4-62EF-B5D5-F7DC7AAFC4B3}" name="Bihari Péter" initials="BP" userId="S::bihari.peter@gpk.bme.hu::09e566b1-dbb0-41c3-8777-fb8011f9eb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zkay Cecília" initials="LC" lastIdx="1" clrIdx="0">
    <p:extLst>
      <p:ext uri="{19B8F6BF-5375-455C-9EA6-DF929625EA0E}">
        <p15:presenceInfo xmlns:p15="http://schemas.microsoft.com/office/powerpoint/2012/main" userId="S::liszkay.cecilia@bme.hu::d35980af-21c7-4c4c-ac0d-d2cc85907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9AE"/>
    <a:srgbClr val="D9A162"/>
    <a:srgbClr val="8E2B3A"/>
    <a:srgbClr val="990033"/>
    <a:srgbClr val="D99694"/>
    <a:srgbClr val="CEB6C5"/>
    <a:srgbClr val="FF6699"/>
    <a:srgbClr val="D58787"/>
    <a:srgbClr val="D6004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21BAF0-413F-4A4D-9D6F-C9917C9B9A58}" v="43" dt="2026-02-03T20:44:41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Világos stílus 1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5"/>
    <p:restoredTop sz="94714"/>
  </p:normalViewPr>
  <p:slideViewPr>
    <p:cSldViewPr snapToGrid="0">
      <p:cViewPr>
        <p:scale>
          <a:sx n="75" d="100"/>
          <a:sy n="75" d="100"/>
        </p:scale>
        <p:origin x="835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tván Dr. Vokony" userId="9e9494de863005ea" providerId="LiveId" clId="{D62043AB-50E8-4CDC-80B9-3EEB150FE969}"/>
    <pc:docChg chg="undo custSel modSld">
      <pc:chgData name="István Dr. Vokony" userId="9e9494de863005ea" providerId="LiveId" clId="{D62043AB-50E8-4CDC-80B9-3EEB150FE969}" dt="2026-02-03T20:49:31.265" v="466" actId="1076"/>
      <pc:docMkLst>
        <pc:docMk/>
      </pc:docMkLst>
      <pc:sldChg chg="delSp modSp mod">
        <pc:chgData name="István Dr. Vokony" userId="9e9494de863005ea" providerId="LiveId" clId="{D62043AB-50E8-4CDC-80B9-3EEB150FE969}" dt="2026-02-02T13:49:48.029" v="13" actId="478"/>
        <pc:sldMkLst>
          <pc:docMk/>
          <pc:sldMk cId="2499395325" sldId="2146847458"/>
        </pc:sldMkLst>
        <pc:spChg chg="mod">
          <ac:chgData name="István Dr. Vokony" userId="9e9494de863005ea" providerId="LiveId" clId="{D62043AB-50E8-4CDC-80B9-3EEB150FE969}" dt="2026-02-02T12:02:48.045" v="11" actId="20577"/>
          <ac:spMkLst>
            <pc:docMk/>
            <pc:sldMk cId="2499395325" sldId="2146847458"/>
            <ac:spMk id="10" creationId="{E04CCD2D-2B5F-77C1-B139-05390E0E0197}"/>
          </ac:spMkLst>
        </pc:spChg>
        <pc:picChg chg="del">
          <ac:chgData name="István Dr. Vokony" userId="9e9494de863005ea" providerId="LiveId" clId="{D62043AB-50E8-4CDC-80B9-3EEB150FE969}" dt="2026-02-02T13:49:47.333" v="12" actId="478"/>
          <ac:picMkLst>
            <pc:docMk/>
            <pc:sldMk cId="2499395325" sldId="2146847458"/>
            <ac:picMk id="5" creationId="{DE76FCB6-0288-7743-A6C6-623B6D0BF183}"/>
          </ac:picMkLst>
        </pc:picChg>
        <pc:picChg chg="del">
          <ac:chgData name="István Dr. Vokony" userId="9e9494de863005ea" providerId="LiveId" clId="{D62043AB-50E8-4CDC-80B9-3EEB150FE969}" dt="2026-02-02T13:49:48.029" v="13" actId="478"/>
          <ac:picMkLst>
            <pc:docMk/>
            <pc:sldMk cId="2499395325" sldId="2146847458"/>
            <ac:picMk id="7" creationId="{1D848BF4-0ACA-194B-A6FC-C5C4463F8C2C}"/>
          </ac:picMkLst>
        </pc:picChg>
      </pc:sldChg>
      <pc:sldChg chg="addSp modSp mod modAnim">
        <pc:chgData name="István Dr. Vokony" userId="9e9494de863005ea" providerId="LiveId" clId="{D62043AB-50E8-4CDC-80B9-3EEB150FE969}" dt="2026-02-03T20:38:11.428" v="261"/>
        <pc:sldMkLst>
          <pc:docMk/>
          <pc:sldMk cId="280400149" sldId="2146847480"/>
        </pc:sldMkLst>
        <pc:spChg chg="mod">
          <ac:chgData name="István Dr. Vokony" userId="9e9494de863005ea" providerId="LiveId" clId="{D62043AB-50E8-4CDC-80B9-3EEB150FE969}" dt="2026-02-03T20:34:40.878" v="239" actId="6549"/>
          <ac:spMkLst>
            <pc:docMk/>
            <pc:sldMk cId="280400149" sldId="2146847480"/>
            <ac:spMk id="18" creationId="{FA900EF2-B7CE-9B01-6E73-24262720C274}"/>
          </ac:spMkLst>
        </pc:spChg>
        <pc:picChg chg="add mod">
          <ac:chgData name="István Dr. Vokony" userId="9e9494de863005ea" providerId="LiveId" clId="{D62043AB-50E8-4CDC-80B9-3EEB150FE969}" dt="2026-02-03T20:37:23.954" v="253" actId="14100"/>
          <ac:picMkLst>
            <pc:docMk/>
            <pc:sldMk cId="280400149" sldId="2146847480"/>
            <ac:picMk id="3" creationId="{21EEAF79-E710-F9DD-765C-78B5A4618C67}"/>
          </ac:picMkLst>
        </pc:picChg>
        <pc:picChg chg="add mod">
          <ac:chgData name="István Dr. Vokony" userId="9e9494de863005ea" providerId="LiveId" clId="{D62043AB-50E8-4CDC-80B9-3EEB150FE969}" dt="2026-02-03T20:37:31.525" v="255" actId="14100"/>
          <ac:picMkLst>
            <pc:docMk/>
            <pc:sldMk cId="280400149" sldId="2146847480"/>
            <ac:picMk id="4" creationId="{49F9219B-4A92-DE0A-2847-D385332DB3DF}"/>
          </ac:picMkLst>
        </pc:picChg>
      </pc:sldChg>
      <pc:sldChg chg="addSp delSp modSp mod">
        <pc:chgData name="István Dr. Vokony" userId="9e9494de863005ea" providerId="LiveId" clId="{D62043AB-50E8-4CDC-80B9-3EEB150FE969}" dt="2026-02-03T20:39:14.204" v="279" actId="1036"/>
        <pc:sldMkLst>
          <pc:docMk/>
          <pc:sldMk cId="3711237527" sldId="2146847481"/>
        </pc:sldMkLst>
        <pc:spChg chg="mod">
          <ac:chgData name="István Dr. Vokony" userId="9e9494de863005ea" providerId="LiveId" clId="{D62043AB-50E8-4CDC-80B9-3EEB150FE969}" dt="2026-02-03T20:39:14.204" v="279" actId="1036"/>
          <ac:spMkLst>
            <pc:docMk/>
            <pc:sldMk cId="3711237527" sldId="2146847481"/>
            <ac:spMk id="2" creationId="{AFC53B76-E72E-9FDE-E04F-DBB22C2BB7D9}"/>
          </ac:spMkLst>
        </pc:spChg>
        <pc:picChg chg="del">
          <ac:chgData name="István Dr. Vokony" userId="9e9494de863005ea" providerId="LiveId" clId="{D62043AB-50E8-4CDC-80B9-3EEB150FE969}" dt="2026-02-03T20:38:38.029" v="262" actId="478"/>
          <ac:picMkLst>
            <pc:docMk/>
            <pc:sldMk cId="3711237527" sldId="2146847481"/>
            <ac:picMk id="3" creationId="{31D46ADB-F77A-A265-07D8-40C4AB0877C2}"/>
          </ac:picMkLst>
        </pc:picChg>
        <pc:picChg chg="add mod">
          <ac:chgData name="István Dr. Vokony" userId="9e9494de863005ea" providerId="LiveId" clId="{D62043AB-50E8-4CDC-80B9-3EEB150FE969}" dt="2026-02-03T20:39:08.547" v="266" actId="1076"/>
          <ac:picMkLst>
            <pc:docMk/>
            <pc:sldMk cId="3711237527" sldId="2146847481"/>
            <ac:picMk id="4" creationId="{CB67559E-5FB3-49D4-17FD-7A5D6203240C}"/>
          </ac:picMkLst>
        </pc:picChg>
      </pc:sldChg>
      <pc:sldChg chg="addSp modSp mod">
        <pc:chgData name="István Dr. Vokony" userId="9e9494de863005ea" providerId="LiveId" clId="{D62043AB-50E8-4CDC-80B9-3EEB150FE969}" dt="2026-02-03T20:49:31.265" v="466" actId="1076"/>
        <pc:sldMkLst>
          <pc:docMk/>
          <pc:sldMk cId="806507398" sldId="2146847484"/>
        </pc:sldMkLst>
        <pc:spChg chg="mod">
          <ac:chgData name="István Dr. Vokony" userId="9e9494de863005ea" providerId="LiveId" clId="{D62043AB-50E8-4CDC-80B9-3EEB150FE969}" dt="2026-02-02T12:00:24.011" v="2" actId="20577"/>
          <ac:spMkLst>
            <pc:docMk/>
            <pc:sldMk cId="806507398" sldId="2146847484"/>
            <ac:spMk id="11" creationId="{1A494E7C-E99A-9743-8DD2-B8DD73742875}"/>
          </ac:spMkLst>
        </pc:spChg>
        <pc:picChg chg="add mod">
          <ac:chgData name="István Dr. Vokony" userId="9e9494de863005ea" providerId="LiveId" clId="{D62043AB-50E8-4CDC-80B9-3EEB150FE969}" dt="2026-02-03T20:45:25.381" v="438" actId="1076"/>
          <ac:picMkLst>
            <pc:docMk/>
            <pc:sldMk cId="806507398" sldId="2146847484"/>
            <ac:picMk id="53" creationId="{EF282EB4-67AA-D4D7-366A-A0452C8FE829}"/>
          </ac:picMkLst>
        </pc:picChg>
        <pc:picChg chg="add mod">
          <ac:chgData name="István Dr. Vokony" userId="9e9494de863005ea" providerId="LiveId" clId="{D62043AB-50E8-4CDC-80B9-3EEB150FE969}" dt="2026-02-03T20:45:47.095" v="441" actId="1076"/>
          <ac:picMkLst>
            <pc:docMk/>
            <pc:sldMk cId="806507398" sldId="2146847484"/>
            <ac:picMk id="56" creationId="{AEEA8475-9817-1E9E-1A87-F0810CBF663A}"/>
          </ac:picMkLst>
        </pc:picChg>
        <pc:picChg chg="add mod">
          <ac:chgData name="István Dr. Vokony" userId="9e9494de863005ea" providerId="LiveId" clId="{D62043AB-50E8-4CDC-80B9-3EEB150FE969}" dt="2026-02-03T20:46:36.367" v="444" actId="1076"/>
          <ac:picMkLst>
            <pc:docMk/>
            <pc:sldMk cId="806507398" sldId="2146847484"/>
            <ac:picMk id="58" creationId="{E87AD593-1124-F392-8ADE-C962712CBFAE}"/>
          </ac:picMkLst>
        </pc:picChg>
        <pc:picChg chg="add mod">
          <ac:chgData name="István Dr. Vokony" userId="9e9494de863005ea" providerId="LiveId" clId="{D62043AB-50E8-4CDC-80B9-3EEB150FE969}" dt="2026-02-03T20:46:56.072" v="447" actId="1076"/>
          <ac:picMkLst>
            <pc:docMk/>
            <pc:sldMk cId="806507398" sldId="2146847484"/>
            <ac:picMk id="62" creationId="{CA68997F-C100-2DD0-B594-3DBF49F5ED54}"/>
          </ac:picMkLst>
        </pc:picChg>
        <pc:picChg chg="add mod">
          <ac:chgData name="István Dr. Vokony" userId="9e9494de863005ea" providerId="LiveId" clId="{D62043AB-50E8-4CDC-80B9-3EEB150FE969}" dt="2026-02-03T20:47:21.931" v="450" actId="1076"/>
          <ac:picMkLst>
            <pc:docMk/>
            <pc:sldMk cId="806507398" sldId="2146847484"/>
            <ac:picMk id="64" creationId="{A9DFAAB5-8D54-9255-6BAE-EF1B1BF2AEE2}"/>
          </ac:picMkLst>
        </pc:picChg>
        <pc:picChg chg="add mod">
          <ac:chgData name="István Dr. Vokony" userId="9e9494de863005ea" providerId="LiveId" clId="{D62043AB-50E8-4CDC-80B9-3EEB150FE969}" dt="2026-02-03T20:47:48.099" v="455" actId="1036"/>
          <ac:picMkLst>
            <pc:docMk/>
            <pc:sldMk cId="806507398" sldId="2146847484"/>
            <ac:picMk id="66" creationId="{76D63B4D-A086-91A0-0BDA-99378EE4C576}"/>
          </ac:picMkLst>
        </pc:picChg>
        <pc:picChg chg="add mod">
          <ac:chgData name="István Dr. Vokony" userId="9e9494de863005ea" providerId="LiveId" clId="{D62043AB-50E8-4CDC-80B9-3EEB150FE969}" dt="2026-02-03T20:48:23.606" v="460" actId="1076"/>
          <ac:picMkLst>
            <pc:docMk/>
            <pc:sldMk cId="806507398" sldId="2146847484"/>
            <ac:picMk id="68" creationId="{26FA2FB4-CB5D-D69B-C675-01E5A1AA0C4B}"/>
          </ac:picMkLst>
        </pc:picChg>
        <pc:picChg chg="add mod">
          <ac:chgData name="István Dr. Vokony" userId="9e9494de863005ea" providerId="LiveId" clId="{D62043AB-50E8-4CDC-80B9-3EEB150FE969}" dt="2026-02-03T20:48:52.512" v="463" actId="1076"/>
          <ac:picMkLst>
            <pc:docMk/>
            <pc:sldMk cId="806507398" sldId="2146847484"/>
            <ac:picMk id="70" creationId="{C000EDC9-828F-E5E4-B7CD-3245417667E1}"/>
          </ac:picMkLst>
        </pc:picChg>
        <pc:picChg chg="add mod">
          <ac:chgData name="István Dr. Vokony" userId="9e9494de863005ea" providerId="LiveId" clId="{D62043AB-50E8-4CDC-80B9-3EEB150FE969}" dt="2026-02-03T20:49:31.265" v="466" actId="1076"/>
          <ac:picMkLst>
            <pc:docMk/>
            <pc:sldMk cId="806507398" sldId="2146847484"/>
            <ac:picMk id="72" creationId="{15B66B69-748B-23C2-AFEC-64D806F76CD1}"/>
          </ac:picMkLst>
        </pc:picChg>
        <pc:cxnChg chg="add mod">
          <ac:chgData name="István Dr. Vokony" userId="9e9494de863005ea" providerId="LiveId" clId="{D62043AB-50E8-4CDC-80B9-3EEB150FE969}" dt="2026-02-03T20:44:05.306" v="430" actId="14100"/>
          <ac:cxnSpMkLst>
            <pc:docMk/>
            <pc:sldMk cId="806507398" sldId="2146847484"/>
            <ac:cxnSpMk id="10" creationId="{BE47AEED-A1E2-1AEA-020C-BC8FB55D7156}"/>
          </ac:cxnSpMkLst>
        </pc:cxnChg>
        <pc:cxnChg chg="add mod">
          <ac:chgData name="István Dr. Vokony" userId="9e9494de863005ea" providerId="LiveId" clId="{D62043AB-50E8-4CDC-80B9-3EEB150FE969}" dt="2026-02-03T20:44:41.817" v="435"/>
          <ac:cxnSpMkLst>
            <pc:docMk/>
            <pc:sldMk cId="806507398" sldId="2146847484"/>
            <ac:cxnSpMk id="49" creationId="{CEE7D104-91E9-E0A5-490F-32AE48AAF6E1}"/>
          </ac:cxnSpMkLst>
        </pc:cxnChg>
      </pc:sldChg>
      <pc:sldChg chg="addSp delSp modSp mod">
        <pc:chgData name="István Dr. Vokony" userId="9e9494de863005ea" providerId="LiveId" clId="{D62043AB-50E8-4CDC-80B9-3EEB150FE969}" dt="2026-02-03T20:41:45.368" v="295" actId="1076"/>
        <pc:sldMkLst>
          <pc:docMk/>
          <pc:sldMk cId="3866359343" sldId="2146847488"/>
        </pc:sldMkLst>
        <pc:spChg chg="mod">
          <ac:chgData name="István Dr. Vokony" userId="9e9494de863005ea" providerId="LiveId" clId="{D62043AB-50E8-4CDC-80B9-3EEB150FE969}" dt="2026-02-02T13:50:12.301" v="15" actId="6549"/>
          <ac:spMkLst>
            <pc:docMk/>
            <pc:sldMk cId="3866359343" sldId="2146847488"/>
            <ac:spMk id="2" creationId="{B7DC1B33-AD15-BB1F-747A-F8403FED255D}"/>
          </ac:spMkLst>
        </pc:spChg>
        <pc:spChg chg="mod">
          <ac:chgData name="István Dr. Vokony" userId="9e9494de863005ea" providerId="LiveId" clId="{D62043AB-50E8-4CDC-80B9-3EEB150FE969}" dt="2026-02-03T20:39:39.171" v="284" actId="404"/>
          <ac:spMkLst>
            <pc:docMk/>
            <pc:sldMk cId="3866359343" sldId="2146847488"/>
            <ac:spMk id="10" creationId="{F6FDFEDB-2239-CECB-9BE0-834BC2FF9CD3}"/>
          </ac:spMkLst>
        </pc:spChg>
        <pc:spChg chg="del">
          <ac:chgData name="István Dr. Vokony" userId="9e9494de863005ea" providerId="LiveId" clId="{D62043AB-50E8-4CDC-80B9-3EEB150FE969}" dt="2026-02-03T20:39:29.516" v="280" actId="478"/>
          <ac:spMkLst>
            <pc:docMk/>
            <pc:sldMk cId="3866359343" sldId="2146847488"/>
            <ac:spMk id="12" creationId="{898C9C25-9F0F-95A2-A96C-A42CA5B461F8}"/>
          </ac:spMkLst>
        </pc:spChg>
        <pc:picChg chg="del">
          <ac:chgData name="István Dr. Vokony" userId="9e9494de863005ea" providerId="LiveId" clId="{D62043AB-50E8-4CDC-80B9-3EEB150FE969}" dt="2026-02-03T20:41:11.208" v="285" actId="478"/>
          <ac:picMkLst>
            <pc:docMk/>
            <pc:sldMk cId="3866359343" sldId="2146847488"/>
            <ac:picMk id="4" creationId="{6A7D0037-DE25-4848-38BD-031F59041357}"/>
          </ac:picMkLst>
        </pc:picChg>
        <pc:picChg chg="add del mod">
          <ac:chgData name="István Dr. Vokony" userId="9e9494de863005ea" providerId="LiveId" clId="{D62043AB-50E8-4CDC-80B9-3EEB150FE969}" dt="2026-02-03T20:41:22.979" v="292" actId="478"/>
          <ac:picMkLst>
            <pc:docMk/>
            <pc:sldMk cId="3866359343" sldId="2146847488"/>
            <ac:picMk id="7" creationId="{F1983DB9-C703-A27C-3B9A-1D0365AD9C59}"/>
          </ac:picMkLst>
        </pc:picChg>
        <pc:picChg chg="add mod">
          <ac:chgData name="István Dr. Vokony" userId="9e9494de863005ea" providerId="LiveId" clId="{D62043AB-50E8-4CDC-80B9-3EEB150FE969}" dt="2026-02-03T20:41:45.368" v="295" actId="1076"/>
          <ac:picMkLst>
            <pc:docMk/>
            <pc:sldMk cId="3866359343" sldId="2146847488"/>
            <ac:picMk id="9" creationId="{446B4057-2A1E-7514-16E7-CCBFDDFE50A9}"/>
          </ac:picMkLst>
        </pc:picChg>
      </pc:sldChg>
      <pc:sldChg chg="modSp mod">
        <pc:chgData name="István Dr. Vokony" userId="9e9494de863005ea" providerId="LiveId" clId="{D62043AB-50E8-4CDC-80B9-3EEB150FE969}" dt="2026-02-03T20:43:12.953" v="427" actId="404"/>
        <pc:sldMkLst>
          <pc:docMk/>
          <pc:sldMk cId="2550862379" sldId="2146847489"/>
        </pc:sldMkLst>
        <pc:spChg chg="mod">
          <ac:chgData name="István Dr. Vokony" userId="9e9494de863005ea" providerId="LiveId" clId="{D62043AB-50E8-4CDC-80B9-3EEB150FE969}" dt="2026-02-03T20:43:12.953" v="427" actId="404"/>
          <ac:spMkLst>
            <pc:docMk/>
            <pc:sldMk cId="2550862379" sldId="2146847489"/>
            <ac:spMk id="3" creationId="{FA05AD0D-616B-3D3B-8103-37F06985305A}"/>
          </ac:spMkLst>
        </pc:spChg>
        <pc:picChg chg="mod">
          <ac:chgData name="István Dr. Vokony" userId="9e9494de863005ea" providerId="LiveId" clId="{D62043AB-50E8-4CDC-80B9-3EEB150FE969}" dt="2026-02-03T20:43:08.313" v="425" actId="1035"/>
          <ac:picMkLst>
            <pc:docMk/>
            <pc:sldMk cId="2550862379" sldId="2146847489"/>
            <ac:picMk id="3077" creationId="{1E1C68BA-8669-9E20-4953-9319107FB751}"/>
          </ac:picMkLst>
        </pc:picChg>
        <pc:picChg chg="mod">
          <ac:chgData name="István Dr. Vokony" userId="9e9494de863005ea" providerId="LiveId" clId="{D62043AB-50E8-4CDC-80B9-3EEB150FE969}" dt="2026-02-03T20:43:07.896" v="424" actId="1035"/>
          <ac:picMkLst>
            <pc:docMk/>
            <pc:sldMk cId="2550862379" sldId="2146847489"/>
            <ac:picMk id="3079" creationId="{441A0BD1-1845-1BE0-E6EB-FCB969E31560}"/>
          </ac:picMkLst>
        </pc:picChg>
      </pc:sldChg>
      <pc:sldChg chg="modSp mod">
        <pc:chgData name="István Dr. Vokony" userId="9e9494de863005ea" providerId="LiveId" clId="{D62043AB-50E8-4CDC-80B9-3EEB150FE969}" dt="2026-02-02T13:50:23.621" v="16" actId="6549"/>
        <pc:sldMkLst>
          <pc:docMk/>
          <pc:sldMk cId="1271124275" sldId="2146847490"/>
        </pc:sldMkLst>
        <pc:spChg chg="mod">
          <ac:chgData name="István Dr. Vokony" userId="9e9494de863005ea" providerId="LiveId" clId="{D62043AB-50E8-4CDC-80B9-3EEB150FE969}" dt="2026-02-02T13:50:23.621" v="16" actId="6549"/>
          <ac:spMkLst>
            <pc:docMk/>
            <pc:sldMk cId="1271124275" sldId="2146847490"/>
            <ac:spMk id="11" creationId="{3E2D4284-DB36-5572-3D42-796D584F7B7C}"/>
          </ac:spMkLst>
        </pc:spChg>
      </pc:sldChg>
      <pc:sldChg chg="addSp modSp mod">
        <pc:chgData name="István Dr. Vokony" userId="9e9494de863005ea" providerId="LiveId" clId="{D62043AB-50E8-4CDC-80B9-3EEB150FE969}" dt="2026-02-03T20:33:42.751" v="210" actId="115"/>
        <pc:sldMkLst>
          <pc:docMk/>
          <pc:sldMk cId="3805866443" sldId="2146847493"/>
        </pc:sldMkLst>
        <pc:spChg chg="add mod">
          <ac:chgData name="István Dr. Vokony" userId="9e9494de863005ea" providerId="LiveId" clId="{D62043AB-50E8-4CDC-80B9-3EEB150FE969}" dt="2026-02-03T20:33:33.654" v="208" actId="115"/>
          <ac:spMkLst>
            <pc:docMk/>
            <pc:sldMk cId="3805866443" sldId="2146847493"/>
            <ac:spMk id="3" creationId="{8083265A-92F8-7498-EBE2-A3A63CA6A89C}"/>
          </ac:spMkLst>
        </pc:spChg>
        <pc:spChg chg="mod">
          <ac:chgData name="István Dr. Vokony" userId="9e9494de863005ea" providerId="LiveId" clId="{D62043AB-50E8-4CDC-80B9-3EEB150FE969}" dt="2026-02-03T20:33:38.357" v="209" actId="115"/>
          <ac:spMkLst>
            <pc:docMk/>
            <pc:sldMk cId="3805866443" sldId="2146847493"/>
            <ac:spMk id="6" creationId="{5D72456A-CB6C-41EC-FF18-20C822FA9B45}"/>
          </ac:spMkLst>
        </pc:spChg>
        <pc:spChg chg="mod">
          <ac:chgData name="István Dr. Vokony" userId="9e9494de863005ea" providerId="LiveId" clId="{D62043AB-50E8-4CDC-80B9-3EEB150FE969}" dt="2026-02-03T20:33:42.751" v="210" actId="115"/>
          <ac:spMkLst>
            <pc:docMk/>
            <pc:sldMk cId="3805866443" sldId="2146847493"/>
            <ac:spMk id="9" creationId="{2D09EE81-CE71-6430-2932-BE2898919E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47EDD-D00E-C948-9A9F-9891699192BE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C7467-0CCD-0648-94F2-A61C17AB80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58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20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8F8EE-02E9-389F-BF40-53FC82C2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0A4EA-695A-5B8C-C5BB-C5FF529C0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637F0-1187-1C05-3101-6934B770D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FE4F0-3DAD-2C13-23E3-0B5DF633A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441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CEAEB-BFFE-18C6-502D-A92BFB3D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0DCB0-31F0-BCA3-7600-64B26A560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CE715-A26C-7219-FF17-3FF3346C9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ED4B6-3A60-CE46-C83B-0A8BBA784B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4991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B6690-A4CE-6BCF-AD1F-60578C962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B3660-DC46-8276-85D8-FC6EA9BB3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BECCD-D7F7-0510-6784-BB55919B3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760D2-F946-B07B-C16A-58A887EC7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30683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274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1E5E-2F2A-EFC1-2C05-9FC73AFA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AD89B-7920-732C-F02C-3F351D993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3084E-85C3-9CFE-82E8-4059E6F87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D755-1D06-8B73-C652-60EBBF998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867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88D5A-E634-08BF-7AE5-0D3E9A623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9F1E8-9B52-CB0D-56F4-0377FCB20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BFFDB8-54CB-1955-E7A3-CF71109F3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21365-D09C-E558-DB55-201C3939D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076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93E7-055E-5EB9-04E9-C79D0E0A5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0DD92-B39E-FAA2-3485-64BDA982D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C9D736-EB18-EAC2-45F5-50914B1A6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A4457-3289-A582-2188-CFC599A97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0548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15918-282D-DCB1-84D6-618B1DC1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F2B3A-E5D6-6D9A-20BF-A8C604010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3D785-BB3A-C0E3-FED3-2D0D34FEF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35D6F-36D2-07DF-09DC-E906C190E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1467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C7467-0CCD-0648-94F2-A61C17AB805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01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0F9F-7AC0-B2BF-595D-786FFB9BB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5DE6D-8F3E-0334-E223-CC3ECA099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8C7DB-EAE6-8FC3-172F-9631B2A01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F3C32-48DF-A644-D84C-CDB4BF4842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6104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BA476-CEA4-8207-EE42-D2D040028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8BEBE-2281-EBEF-0E35-19C34DAC9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37A58-1F01-0E72-B3E8-E420CC997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3CA5-4A09-48E6-DD13-B337A6F91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5787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A4A9-A8DD-9E8E-BE00-CD7B4D150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D1A347-3C45-1D5A-ECB4-D0D46DB78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EC1522-FF3E-ED05-6B08-87155A23F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5FE3F-7C2D-9967-12D0-E9EFD229F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A7B86-5212-234A-99C1-37AA061A5B29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6352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C67BE-E6C5-3748-8A57-EAA6950DE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D15F8-AF58-144B-89A0-5A86FC8BB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B73B8-4699-484A-B4B1-77C3F215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E8DA8-2CB2-4C42-BEF0-465674C2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3F5AB-2011-564C-99EE-289BE9F4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15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4427-8D26-BD4F-A857-32788A88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17C197-6689-7642-A722-9849043D8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B4624-5809-374D-BC62-719C4DB1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6FEF-0F8F-444C-AB94-675D2936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6581-8254-A84B-9F4C-1D6E4154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54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EE3A4-67A1-E740-8B1F-9A31BE7D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974DF-648D-8F49-9E38-03101F3C8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D679-8186-5E4E-89FB-B954B8D0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C4F7B-9F53-8241-AA0F-51AEEFD8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38AF-D240-4A4A-B3F6-BC6DFF06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65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ME 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AC9922F8-405F-D733-CDC7-621D6BF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E07-00F4-4FA2-A9AB-A163173484D2}" type="datetime1">
              <a:rPr lang="hu-HU" smtClean="0"/>
              <a:t>2026. 02. 03.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C7C466-E4C5-2C6F-25E8-A2A3FC1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rendezvény megnevezése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CA2BFC-C430-728B-D061-913909D1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842-A3DE-43E0-ADB3-B558D4C98EF0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01372A8-7888-3EE8-2305-ACEDB245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963"/>
            <a:ext cx="8877300" cy="1326974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2" name="Kép 1" descr="A képen képernyőkép, tervezés látható&#10;&#10;Automatikusan generált leírás">
            <a:extLst>
              <a:ext uri="{FF2B5EF4-FFF2-40B4-BE49-F238E27FC236}">
                <a16:creationId xmlns:a16="http://schemas.microsoft.com/office/drawing/2014/main" id="{01D1CDED-3680-6426-E89E-88375B4EE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23097"/>
            <a:ext cx="2197581" cy="5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:a16="http://schemas.microsoft.com/office/drawing/2014/main" id="{AC9922F8-405F-D733-CDC7-621D6BF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9870-DEE0-4891-8D35-01B8F2BE6383}" type="datetime1">
              <a:rPr lang="hu-HU" smtClean="0"/>
              <a:t>2026. 02. 03.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7C7C466-E4C5-2C6F-25E8-A2A3FC1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vezetői tanévnyitó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CA2BFC-C430-728B-D061-913909D1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47842-A3DE-43E0-ADB3-B558D4C98EF0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F01372A8-7888-3EE8-2305-ACEDB245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013"/>
            <a:ext cx="8877300" cy="1326974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2" name="Kép 1" descr="A képen képernyőkép, tervezés látható&#10;&#10;Automatikusan generált leírás">
            <a:extLst>
              <a:ext uri="{FF2B5EF4-FFF2-40B4-BE49-F238E27FC236}">
                <a16:creationId xmlns:a16="http://schemas.microsoft.com/office/drawing/2014/main" id="{72372E7F-7C68-763D-B6C7-927FD181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23097"/>
            <a:ext cx="2197581" cy="5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DD46F22E-80BB-75E4-EF28-98629A043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2981" y="-95347"/>
            <a:ext cx="12337961" cy="7048691"/>
          </a:xfrm>
          <a:prstGeom prst="rect">
            <a:avLst/>
          </a:prstGeom>
          <a:gradFill flip="none" rotWithShape="1">
            <a:gsLst>
              <a:gs pos="0">
                <a:srgbClr val="862633">
                  <a:shade val="30000"/>
                  <a:satMod val="115000"/>
                </a:srgbClr>
              </a:gs>
              <a:gs pos="50000">
                <a:srgbClr val="862633">
                  <a:shade val="67500"/>
                  <a:satMod val="115000"/>
                </a:srgbClr>
              </a:gs>
              <a:gs pos="100000">
                <a:srgbClr val="862633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9EEE149-96BA-44B6-F03A-AB3A98EF2B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38200" y="1627678"/>
            <a:ext cx="4982705" cy="343923"/>
          </a:xfrm>
        </p:spPr>
        <p:txBody>
          <a:bodyPr anchor="b">
            <a:normAutofit/>
          </a:bodyPr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hu-HU"/>
              <a:t>Budapesti Műszaki és Gazdaságtudományi Egyetem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A14985E-F288-F71C-546E-C3432BF8B8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904644"/>
            <a:ext cx="5651090" cy="455612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Prezentáció címe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AB0969-DE04-E0D2-7759-D39F81FB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572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3CB596-59A1-3640-9B18-4AD50EDFACDB}" type="datetime1">
              <a:rPr lang="hu-HU" smtClean="0"/>
              <a:t>2026. 02. 03.</a:t>
            </a:fld>
            <a:endParaRPr lang="hu-HU"/>
          </a:p>
        </p:txBody>
      </p:sp>
      <p:pic>
        <p:nvPicPr>
          <p:cNvPr id="8" name="Kép 7" descr="A képen szöveg, kör, ablak, Betűtípus látható&#10;&#10;Automatikusan generált leírás">
            <a:extLst>
              <a:ext uri="{FF2B5EF4-FFF2-40B4-BE49-F238E27FC236}">
                <a16:creationId xmlns:a16="http://schemas.microsoft.com/office/drawing/2014/main" id="{5614E940-35FD-4702-D76F-2C539491B4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6526" y="937647"/>
            <a:ext cx="5042357" cy="4982705"/>
          </a:xfrm>
          <a:prstGeom prst="rect">
            <a:avLst/>
          </a:prstGeom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3529C7B-6A75-CF57-0E1B-A88EF631160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43223"/>
            <a:ext cx="581439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015B4D32-8B02-C87B-4FFB-FF9B33FC1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838200" y="3694626"/>
            <a:ext cx="5651500" cy="530225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hu-HU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66152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A295-8945-8640-A98A-F2D58BF2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068B9-62A3-5148-8677-5F008FA17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0C14-1614-304F-B17F-210D7146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17AE-03C7-F347-8834-D0D0393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4791-FDC6-844C-BBB1-62E914002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13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F829-B681-AB45-944E-1606A506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880F-A933-6B48-9626-978E927A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1175A-6247-E444-9983-DDB8C4FD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986C5-387B-3E4D-8D09-6C9E9FCC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D1221-218F-9644-BAA1-5FAEA8E1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77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4149-594E-F041-92E2-14811CFA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C3C8-345D-B64C-9E1E-82131EE20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0697D-501A-1547-8F5A-4B4795CCC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44A79-9FAA-A640-8351-B029E40F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64126-C7B2-874E-825F-3BBEDFE0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CD2F5-A622-694B-B4F3-B30DDA7C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11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1E43-0765-7849-A1C8-0CD0A3CC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386A1-1F95-6B4F-AAB3-EC901948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79C0D-97B0-3042-AF75-82045D189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62537-A084-4E44-8BE7-98ADE0774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6EC3C-5D08-C349-A068-6E0361A5F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2933FB-9A06-3949-B127-4B245BA4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F77E61-D9BF-E748-840F-CFA2FFE6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0397A-855C-DB47-B3BC-9A0D5D05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23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0413-298D-AA47-93BA-3CF1D616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AA53C-E3E2-1148-82D5-58257486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FC8BE-4A6D-2041-BEAE-1C5884EC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D5C54-B50E-4248-BDBD-5759D432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17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2888D-A3E6-7048-A0E3-4A903781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E1C61-C786-1340-BE74-57820AEF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1B464-7AB4-0244-9E28-F34069D8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718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CD40-8B3E-0945-A0A1-D37111F3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F5595-B1A0-4242-86B9-3C3F715B6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84C2F-5814-9B43-B5C5-DBF4BB03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1FA8F-3E77-EE4B-BA4D-A7456855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1848A-5F08-174A-9D7B-E4EBB6AD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16B12-C41C-3945-AC7B-C6EE89C5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691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17AD-46FA-7348-93AF-A7F44B62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931F7-A6B3-6E47-A531-42DD0F876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FC9BA-DC93-9F40-A1EA-9996388EF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C7F2E-8C3D-EE42-9CDF-D5931ADC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6E802-0C72-F34F-8F4B-CB16F8C5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8E751-8F19-E540-8970-295D66D0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93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5E922-E8AA-3B4D-8883-A2AD0C161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1CD0B-84DF-2948-BB28-CFAA173C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8877D-9D7C-084D-A83D-2F754335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DADEA-6310-2E4C-A6FC-B5E788370784}" type="datetimeFigureOut">
              <a:rPr lang="hu-HU" smtClean="0"/>
              <a:t>2026. 02. 03.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3D21A-4CEA-AA49-AE45-41B962AC8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FF93-BEAE-A242-BF6A-5110E3086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C73F-91D2-C74D-BD19-6CBB5D1569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56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7.pn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6AAA4D3-37D4-ED44-9360-6574DEDD3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" y="214"/>
            <a:ext cx="12191238" cy="6857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E8569-A6A2-4D4C-8F86-A18CB7A68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934" y="319139"/>
            <a:ext cx="2268128" cy="22681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110DB82-4FAF-EE48-A35B-67D50F9A0E24}"/>
              </a:ext>
            </a:extLst>
          </p:cNvPr>
          <p:cNvSpPr txBox="1">
            <a:spLocks/>
          </p:cNvSpPr>
          <p:nvPr/>
        </p:nvSpPr>
        <p:spPr>
          <a:xfrm>
            <a:off x="3840905" y="547329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Montserrat Light"/>
              </a:rPr>
              <a:t>BUDAPEST—202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Montserrat Light"/>
              </a:rPr>
              <a:t>6-02-04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3A3F76-43C9-AC43-9526-7F55679A0EB6}"/>
              </a:ext>
            </a:extLst>
          </p:cNvPr>
          <p:cNvCxnSpPr/>
          <p:nvPr/>
        </p:nvCxnSpPr>
        <p:spPr>
          <a:xfrm>
            <a:off x="4852145" y="5357480"/>
            <a:ext cx="24877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75D188-3950-0A4F-A85E-DAE6ECF6CF13}"/>
              </a:ext>
            </a:extLst>
          </p:cNvPr>
          <p:cNvSpPr txBox="1">
            <a:spLocks/>
          </p:cNvSpPr>
          <p:nvPr/>
        </p:nvSpPr>
        <p:spPr>
          <a:xfrm>
            <a:off x="319260" y="3760100"/>
            <a:ext cx="11553476" cy="14408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Huni_Quorum Medium BT" panose="020E06030305050204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ts val="7740"/>
              </a:lnSpc>
            </a:pPr>
            <a:r>
              <a:rPr lang="hu-HU" sz="7200" b="0" spc="300" dirty="0">
                <a:latin typeface="Montserrat Light"/>
                <a:ea typeface="Noto Sans"/>
                <a:cs typeface="Noto Sans"/>
              </a:rPr>
              <a:t>AZ ENERGETIKA </a:t>
            </a:r>
          </a:p>
          <a:p>
            <a:pPr algn="ctr">
              <a:lnSpc>
                <a:spcPts val="7740"/>
              </a:lnSpc>
            </a:pPr>
            <a:r>
              <a:rPr lang="hu-HU" sz="7200" b="0" spc="300" dirty="0">
                <a:latin typeface="Montserrat Light"/>
                <a:ea typeface="Noto Sans"/>
                <a:cs typeface="Noto Sans"/>
              </a:rPr>
              <a:t>JÖVŐJE</a:t>
            </a:r>
          </a:p>
          <a:p>
            <a:pPr algn="ctr">
              <a:lnSpc>
                <a:spcPts val="4080"/>
              </a:lnSpc>
            </a:pPr>
            <a:r>
              <a:rPr lang="hu-HU" sz="3600" b="0" spc="300" dirty="0">
                <a:latin typeface="Montserrat Light"/>
                <a:ea typeface="Noto Sans"/>
                <a:cs typeface="Noto Sans"/>
              </a:rPr>
              <a:t>ÜZLETI REGGELI A BME-N</a:t>
            </a:r>
            <a:endParaRPr lang="en" sz="3600" b="0" spc="300" dirty="0">
              <a:latin typeface="Montserrat Light"/>
              <a:ea typeface="Noto Sans"/>
              <a:cs typeface="Noto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27A65-136D-B8BA-CF9C-608DC164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252" y="5639724"/>
            <a:ext cx="2221493" cy="111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F813-C232-E9E1-E192-D032FE5AD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C4DFAA-F45E-3B03-EBDD-00E15B4510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328" y="490300"/>
            <a:ext cx="10535345" cy="132298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TWINEU – EURÓPAI DIGITÁLIS IKER AZ ENERGIARENDSZERHEZ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C591E94C-6BC7-AD7C-105C-DA65CC52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E5881-095A-6FBE-67CD-707B19AC8B9F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6EC80C23-7D1F-BE1F-1B49-6EBC78342D0F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72814-F252-82BD-BF63-57CCA54B1EFB}"/>
              </a:ext>
            </a:extLst>
          </p:cNvPr>
          <p:cNvSpPr txBox="1"/>
          <p:nvPr/>
        </p:nvSpPr>
        <p:spPr>
          <a:xfrm>
            <a:off x="599440" y="1581290"/>
            <a:ext cx="6898640" cy="221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PROJEKT CÉLJA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Az európai villamosenergia-rendszer digitális ikerének létrehozása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Valós és jövőbeli üzemállapotok előzetes értelmezése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Üzemeltetési és fejlesztési döntések kockázatának csökkentése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Megújulók integrációjának támogatása rendszerszinten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0E60C2A-BFF6-EC8F-69CB-80547DDB5AB8}"/>
              </a:ext>
            </a:extLst>
          </p:cNvPr>
          <p:cNvSpPr txBox="1"/>
          <p:nvPr/>
        </p:nvSpPr>
        <p:spPr>
          <a:xfrm>
            <a:off x="599440" y="4050170"/>
            <a:ext cx="5496560" cy="221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DEMO AREA: HUNGARY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Magyarország kiemelt demonstrációs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Valós hálózati és üzemviteli kérdések vizsgálata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hazai rendszer sajátosságainak beemelése az európai digitális ikerbe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Nem „pilot a fióknak”, hanem iparban értelmezhető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use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case</a:t>
            </a:r>
            <a:endParaRPr lang="hu-HU" sz="1600" kern="100" dirty="0">
              <a:solidFill>
                <a:prstClr val="black"/>
              </a:solidFill>
              <a:latin typeface="Montserrat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9" name="Kép 8" descr="A képen szöveg, térkép, képernyőkép, Grafikus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E27CFF8-EEB8-A765-336A-31654AA8D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168" y="1581290"/>
            <a:ext cx="4480391" cy="233031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3E2D4284-DB36-5572-3D42-796D584F7B7C}"/>
              </a:ext>
            </a:extLst>
          </p:cNvPr>
          <p:cNvSpPr txBox="1"/>
          <p:nvPr/>
        </p:nvSpPr>
        <p:spPr>
          <a:xfrm>
            <a:off x="6096000" y="4050170"/>
            <a:ext cx="5496560" cy="221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BME SZEREPE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Mérnöki és rendszerszintű szakmai partner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Modellezés, értelmezés, validáció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Fizikai hálózati jelenségek lefordítása digitális környezetbe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Híd az 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egyetemi tudás, ipari gyakorlat és európai fejlesztési célok között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83CFAB-AA80-F63D-A71D-67C56362F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035" y="425534"/>
            <a:ext cx="830221" cy="7167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10E5B99-F5DC-9503-60B9-203BD3FF5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847" y="419854"/>
            <a:ext cx="920825" cy="48025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DEDE7B5-3FE0-A44C-FED5-952786898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9276" y="815617"/>
            <a:ext cx="1447583" cy="59219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7482425-6B6D-9DED-D7A9-C390A5082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791" y="1124251"/>
            <a:ext cx="1076475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24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DAA-8C4E-4AA6-1C9C-DDB36676C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78A69B-A818-B66E-A31C-7297EF25F6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0300"/>
            <a:ext cx="12192000" cy="132298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RENDSZERSTABILITÁS AZ INVERTER-DOMINÁNS KORSZAKBAN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C63000A9-EE4F-10B0-E70C-94802458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F230B-6687-1D12-886E-EE99DC298198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851F72A-0271-3F39-387F-EB3D22EC403D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95F3B-E987-C185-237F-EC843456B14D}"/>
              </a:ext>
            </a:extLst>
          </p:cNvPr>
          <p:cNvSpPr txBox="1"/>
          <p:nvPr/>
        </p:nvSpPr>
        <p:spPr>
          <a:xfrm>
            <a:off x="599440" y="1312049"/>
            <a:ext cx="6878320" cy="13248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I. FÁZIS – RENDSZERSZINTŰ DIAGNÓZIS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Valós hálózati események elemzése (RMS, EMT szemlélet)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Frekvencia-, inercia- és stabilitási tartalékok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újraértelmezése</a:t>
            </a:r>
            <a:endParaRPr lang="hu-HU" sz="1600" kern="100" dirty="0">
              <a:solidFill>
                <a:prstClr val="black"/>
              </a:solidFill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Nem modellgyakorlat, hanem üzemviteli kérdés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09890CD7-2397-DA5E-FF8D-BAC2895AA050}"/>
              </a:ext>
            </a:extLst>
          </p:cNvPr>
          <p:cNvSpPr txBox="1"/>
          <p:nvPr/>
        </p:nvSpPr>
        <p:spPr>
          <a:xfrm>
            <a:off x="599440" y="2752667"/>
            <a:ext cx="6878320" cy="16941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II. FÁZIS – MESTERSÉGES INERCIA, MINT RENDSZERESZKÖZ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Akkumulátoros energiatároló +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grid-forming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 vezérlés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Szinkrongép-viselkedés emulálása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inverterrel</a:t>
            </a:r>
            <a:endParaRPr lang="hu-HU" sz="1600" kern="100" dirty="0">
              <a:solidFill>
                <a:prstClr val="black"/>
              </a:solidFill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Labor- és terepi mérések alapján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validált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 működés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A2B97CE-AAD5-8DB3-615E-40B005861CFC}"/>
              </a:ext>
            </a:extLst>
          </p:cNvPr>
          <p:cNvSpPr txBox="1"/>
          <p:nvPr/>
        </p:nvSpPr>
        <p:spPr>
          <a:xfrm>
            <a:off x="599440" y="4562618"/>
            <a:ext cx="6878320" cy="1989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III. FÁZIS – PIAC, SKÁLÁZÁS, RENDSZERBE ILLESZTÉS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Költség–haszon elemzés (CBA)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Nemzetközi benchmarkok (UK, IE, AU, </a:t>
            </a: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Nordics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Inercia mint önálló rendszerszintű szolgáltatás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Roadmap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: pilot → területi → országos bevezetés</a:t>
            </a:r>
          </a:p>
        </p:txBody>
      </p:sp>
      <p:pic>
        <p:nvPicPr>
          <p:cNvPr id="13" name="Kép 12" descr="A képen szöveg, képernyőkép, menü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27D737B-4156-F5C5-D3D9-22AF37783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796" y="1026592"/>
            <a:ext cx="4343764" cy="5732515"/>
          </a:xfrm>
          <a:prstGeom prst="rect">
            <a:avLst/>
          </a:prstGeom>
          <a:noFill/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114421E-C3E7-06B6-0E5E-C22CD3B6B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261" y="5557441"/>
            <a:ext cx="1533739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42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E58F8-138B-EB4C-6A6E-AD0FB1F9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0E1593-823C-7DA1-0DAA-DEBB867D88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328" y="490300"/>
            <a:ext cx="10535345" cy="132298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FLEX.ON – HÁLÓZATI RUGALMASSÁG PIACI ALAPON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F8ACC58C-A421-D7F4-413C-451D8321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B8C3B-0F5F-12C8-9E4A-53C34E05B807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14FE73D-1827-F27D-A31F-0D4C6213F88E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87AED-2A33-5BF7-D1AA-95EDA04C8563}"/>
              </a:ext>
            </a:extLst>
          </p:cNvPr>
          <p:cNvSpPr txBox="1"/>
          <p:nvPr/>
        </p:nvSpPr>
        <p:spPr>
          <a:xfrm>
            <a:off x="599440" y="2784221"/>
            <a:ext cx="5496560" cy="13248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PROJEKT CÉLJA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hálózati problémák kezelése piaci alapú flexibilitással, hálózatfejlesztés kiváltása digitális és algoritmikus eszközökkel.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7EB4ACB-068F-9DAA-EE9A-95028DCCCC7D}"/>
              </a:ext>
            </a:extLst>
          </p:cNvPr>
          <p:cNvSpPr txBox="1"/>
          <p:nvPr/>
        </p:nvSpPr>
        <p:spPr>
          <a:xfrm>
            <a:off x="599440" y="4268395"/>
            <a:ext cx="5496560" cy="25067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MIT CSINÁL A FLEX.ON?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DSO-oldali flexibilitási igény számítása és strukturálása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Aukciós mechanizmus a flexibilitás beszerzésére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Hálózatszámítás + piac + mérés–elszámolás egy integrált platformban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Valós ipari eszközök: DSR, PV, tárolók, aggregátorok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5A9E9B2-426D-8E4C-2A55-29D68390A655}"/>
              </a:ext>
            </a:extLst>
          </p:cNvPr>
          <p:cNvSpPr txBox="1"/>
          <p:nvPr/>
        </p:nvSpPr>
        <p:spPr>
          <a:xfrm>
            <a:off x="6096000" y="4447110"/>
            <a:ext cx="5496560" cy="19205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BME SZEREPE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Hálózatszámítási és piaci algoritmusok fejlesztése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Baselining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 és elszámolási logikák kutatása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Iparági tanácsadás, módszertan és validáció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Mérnöki híd: fizika ↔ piac ↔ szoftver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48DD82E-78E9-3FEC-9336-460D736BDD35}"/>
              </a:ext>
            </a:extLst>
          </p:cNvPr>
          <p:cNvSpPr txBox="1"/>
          <p:nvPr/>
        </p:nvSpPr>
        <p:spPr>
          <a:xfrm>
            <a:off x="599440" y="1150863"/>
            <a:ext cx="5496560" cy="1620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0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MI A PROBLÉMA?</a:t>
            </a:r>
            <a:endParaRPr kumimoji="0" lang="hu-HU" sz="20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megújulók és aktív fogyasztók terjedésével a DSO-hálózatok lokális szűk keresztmetszetei egyre gyakrabban jelentkeznek, miközben a klasszikus hálózatfejlesztés lassú és tőkeigényes.</a:t>
            </a:r>
          </a:p>
        </p:txBody>
      </p:sp>
      <p:pic>
        <p:nvPicPr>
          <p:cNvPr id="12" name="Kép 11" descr="A képen szöveg, képernyőkép, diagra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AC8709A-88D3-D210-C8F4-09E05314D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41" y="1261493"/>
            <a:ext cx="5468719" cy="30962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49896CA-F8B7-0F15-3701-C586F1337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779" y="1397219"/>
            <a:ext cx="1445893" cy="7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1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921-7982-0FCA-954D-35053C6E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592652-0F4A-9BC9-8BC6-5C096B235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328" y="490300"/>
            <a:ext cx="10535345" cy="132298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ZÁRÓ GONDOLATOK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44D48CA8-65DF-8059-C72E-6A5855DA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21ED8-D861-8A52-0963-9DAE081EA1F0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480971E-24AA-B258-30C3-9DFC6E7E6340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D72456A-CB6C-41EC-FF18-20C822FA9B45}"/>
              </a:ext>
            </a:extLst>
          </p:cNvPr>
          <p:cNvSpPr txBox="1"/>
          <p:nvPr/>
        </p:nvSpPr>
        <p:spPr>
          <a:xfrm>
            <a:off x="536465" y="3283896"/>
            <a:ext cx="5496560" cy="16884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800" b="1" u="sng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M</a:t>
            </a:r>
            <a:r>
              <a:rPr lang="hu-HU" sz="28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OTIVÁCIÓ – ITT és MOST</a:t>
            </a:r>
            <a:endParaRPr kumimoji="0" lang="hu-HU" sz="28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20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„A siker titka az állhatatosság a céljaink iránt, még akkor is, amikor a kihívások legyőzhetetlennek tűnnek.”</a:t>
            </a:r>
          </a:p>
        </p:txBody>
      </p:sp>
      <p:pic>
        <p:nvPicPr>
          <p:cNvPr id="4" name="Kép 3" descr="A képen festmény, kültéri, hegy, nap látható&#10;&#10;Automatikusan generált leírás">
            <a:extLst>
              <a:ext uri="{FF2B5EF4-FFF2-40B4-BE49-F238E27FC236}">
                <a16:creationId xmlns:a16="http://schemas.microsoft.com/office/drawing/2014/main" id="{3638FE7A-3E69-DE77-6E95-6F14C7C9DD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95" r="-1" b="-1"/>
          <a:stretch/>
        </p:blipFill>
        <p:spPr>
          <a:xfrm>
            <a:off x="7202480" y="1297172"/>
            <a:ext cx="4161192" cy="4675239"/>
          </a:xfrm>
          <a:prstGeom prst="rect">
            <a:avLst/>
          </a:prstGeom>
          <a:noFill/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D09EE81-CE71-6430-2932-BE2898919E9C}"/>
              </a:ext>
            </a:extLst>
          </p:cNvPr>
          <p:cNvSpPr txBox="1"/>
          <p:nvPr/>
        </p:nvSpPr>
        <p:spPr>
          <a:xfrm>
            <a:off x="536465" y="5046666"/>
            <a:ext cx="6239740" cy="13190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800" b="1" u="sng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E</a:t>
            </a:r>
            <a:r>
              <a:rPr lang="hu-HU" sz="28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GYÜTTMŰKÖDÉS - VÁLLVETVE</a:t>
            </a:r>
            <a:endParaRPr kumimoji="0" lang="hu-HU" sz="28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20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„Egyedül gyorsabban haladsz, de együtt messzebbre jutsz.”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3265A-92F8-7498-EBE2-A3A63CA6A89C}"/>
              </a:ext>
            </a:extLst>
          </p:cNvPr>
          <p:cNvSpPr txBox="1"/>
          <p:nvPr/>
        </p:nvSpPr>
        <p:spPr>
          <a:xfrm>
            <a:off x="536465" y="1151794"/>
            <a:ext cx="6239740" cy="20577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lang="hu-HU" sz="2800" b="1" u="sng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B</a:t>
            </a:r>
            <a:r>
              <a:rPr lang="hu-HU" sz="2800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IZONYÍTOTTUNK</a:t>
            </a:r>
            <a:endParaRPr kumimoji="0" lang="hu-HU" sz="2800" b="1" i="0" u="none" strike="noStrike" kern="1200" cap="none" spc="0" normalizeH="0" baseline="0" noProof="1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ontserrat"/>
              <a:ea typeface="Calibri"/>
              <a:cs typeface="Calibri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20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Ötlettől </a:t>
            </a:r>
            <a:r>
              <a:rPr lang="hu-HU" sz="20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 megvalósulásig (TRL1  TRL9)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20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Ismerjük az iparágat – tanítottuk, együtt dolgozunk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20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Nem csak elemzünk – megoldást szállítunk!</a:t>
            </a:r>
            <a:endParaRPr lang="hu-HU" sz="2000" kern="100" dirty="0">
              <a:solidFill>
                <a:prstClr val="black"/>
              </a:solidFill>
              <a:latin typeface="Montserrat"/>
              <a:ea typeface="Aptos" panose="020B00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586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381CC48-28EA-2D22-8F50-E913327922B0}"/>
              </a:ext>
            </a:extLst>
          </p:cNvPr>
          <p:cNvSpPr txBox="1">
            <a:spLocks/>
          </p:cNvSpPr>
          <p:nvPr/>
        </p:nvSpPr>
        <p:spPr>
          <a:xfrm>
            <a:off x="-555992" y="2742144"/>
            <a:ext cx="13248495" cy="1375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80"/>
              </a:lnSpc>
            </a:pPr>
            <a:endParaRPr lang="hu-HU" sz="4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8DC9D4-CE03-384F-B78A-DA729630324B}"/>
              </a:ext>
            </a:extLst>
          </p:cNvPr>
          <p:cNvSpPr txBox="1">
            <a:spLocks/>
          </p:cNvSpPr>
          <p:nvPr/>
        </p:nvSpPr>
        <p:spPr>
          <a:xfrm>
            <a:off x="3840905" y="508156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ÁPRILIS 28.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11A900-B424-EE4D-B6AA-CDD3C0987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FE2CDC-59FF-4940-928D-719E8D4F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96" y="5322066"/>
            <a:ext cx="1410807" cy="14108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8019E1F-172C-3944-8D9C-86CBEB8BE366}"/>
              </a:ext>
            </a:extLst>
          </p:cNvPr>
          <p:cNvSpPr txBox="1">
            <a:spLocks/>
          </p:cNvSpPr>
          <p:nvPr/>
        </p:nvSpPr>
        <p:spPr>
          <a:xfrm>
            <a:off x="3840906" y="5071948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6.február 04.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96F323-5D9E-8749-873A-6F8DB9F31EA5}"/>
              </a:ext>
            </a:extLst>
          </p:cNvPr>
          <p:cNvCxnSpPr>
            <a:cxnSpLocks/>
          </p:cNvCxnSpPr>
          <p:nvPr/>
        </p:nvCxnSpPr>
        <p:spPr>
          <a:xfrm>
            <a:off x="4570470" y="4948420"/>
            <a:ext cx="3051058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7C44C95-53F4-7646-A100-BEBB1736D6EF}"/>
              </a:ext>
            </a:extLst>
          </p:cNvPr>
          <p:cNvSpPr txBox="1">
            <a:spLocks/>
          </p:cNvSpPr>
          <p:nvPr/>
        </p:nvSpPr>
        <p:spPr>
          <a:xfrm>
            <a:off x="3840906" y="4555481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100" spc="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VOKONY ISTVÁN</a:t>
            </a:r>
            <a:endParaRPr lang="en" sz="1100" spc="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987EB84-B98C-FEC9-D518-FAD69DCC7CDD}"/>
              </a:ext>
            </a:extLst>
          </p:cNvPr>
          <p:cNvSpPr txBox="1"/>
          <p:nvPr/>
        </p:nvSpPr>
        <p:spPr>
          <a:xfrm>
            <a:off x="0" y="2732525"/>
            <a:ext cx="121919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3600" b="1" dirty="0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KÖSZÖNÖM A MEGTISZTELŐ FIGYELMET!</a:t>
            </a:r>
          </a:p>
          <a:p>
            <a:pPr algn="ctr"/>
            <a:r>
              <a:rPr lang="hu-HU" sz="2400" b="1" dirty="0">
                <a:solidFill>
                  <a:srgbClr val="FEFFFF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vokony.istvan@vik.bme.hu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ea typeface="Noto Sans"/>
                <a:cs typeface="Arial" panose="020B0604020202020204" pitchFamily="34" charset="0"/>
              </a:rPr>
              <a:t>​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C19693-EE85-B543-AD48-0887178D6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403" y="-100241"/>
            <a:ext cx="5467703" cy="27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D41A2AE-8A78-12DB-32AA-58300221E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D6B31B-8DE4-B004-3124-B4B7E1298B23}"/>
              </a:ext>
            </a:extLst>
          </p:cNvPr>
          <p:cNvSpPr/>
          <p:nvPr/>
        </p:nvSpPr>
        <p:spPr>
          <a:xfrm>
            <a:off x="-11876" y="-11875"/>
            <a:ext cx="12203875" cy="6932750"/>
          </a:xfrm>
          <a:prstGeom prst="rect">
            <a:avLst/>
          </a:prstGeom>
          <a:solidFill>
            <a:srgbClr val="7925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highlight>
                <a:srgbClr val="FF0000"/>
              </a:highligh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4CCD2D-2B5F-77C1-B139-05390E0E0197}"/>
              </a:ext>
            </a:extLst>
          </p:cNvPr>
          <p:cNvSpPr txBox="1">
            <a:spLocks/>
          </p:cNvSpPr>
          <p:nvPr/>
        </p:nvSpPr>
        <p:spPr>
          <a:xfrm>
            <a:off x="223543" y="4446374"/>
            <a:ext cx="11553476" cy="1375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Huni_Quorum Medium BT" panose="020E06030305050204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ts val="5480"/>
              </a:lnSpc>
            </a:pPr>
            <a:r>
              <a:rPr lang="hu-HU" sz="5400" b="0" spc="300" dirty="0">
                <a:latin typeface="Montserrat Light" pitchFamily="2" charset="77"/>
              </a:rPr>
              <a:t>Megújuló villamosenergia-rendszerek</a:t>
            </a:r>
          </a:p>
          <a:p>
            <a:pPr algn="ctr">
              <a:lnSpc>
                <a:spcPts val="5480"/>
              </a:lnSpc>
            </a:pPr>
            <a:r>
              <a:rPr lang="hu-HU" sz="4000" b="0" spc="300" dirty="0">
                <a:latin typeface="Montserrat Light" pitchFamily="2" charset="77"/>
              </a:rPr>
              <a:t>Dr. Vokony István</a:t>
            </a:r>
          </a:p>
          <a:p>
            <a:pPr algn="ctr">
              <a:lnSpc>
                <a:spcPts val="5480"/>
              </a:lnSpc>
            </a:pPr>
            <a:r>
              <a:rPr lang="hu-HU" sz="4000" b="0" spc="300">
                <a:latin typeface="Montserrat Light" pitchFamily="2" charset="77"/>
              </a:rPr>
              <a:t>Tanszékvezető egyetemi </a:t>
            </a:r>
            <a:r>
              <a:rPr lang="hu-HU" sz="4000" b="0" spc="300" dirty="0">
                <a:latin typeface="Montserrat Light" pitchFamily="2" charset="77"/>
              </a:rPr>
              <a:t>docens, VIK</a:t>
            </a:r>
          </a:p>
          <a:p>
            <a:pPr algn="ctr">
              <a:lnSpc>
                <a:spcPts val="5480"/>
              </a:lnSpc>
            </a:pPr>
            <a:r>
              <a:rPr lang="hu-HU" sz="5400" b="0" spc="300" dirty="0">
                <a:latin typeface="Montserrat Light"/>
                <a:ea typeface="Noto Sans"/>
                <a:cs typeface="Noto Sans"/>
              </a:rPr>
              <a:t> </a:t>
            </a:r>
            <a:endParaRPr lang="en" sz="5400" b="0" spc="300" dirty="0">
              <a:latin typeface="Montserrat Light"/>
              <a:ea typeface="Noto Sans"/>
              <a:cs typeface="Noto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D5A59-6408-E11F-E3EE-B81946D8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934" y="319139"/>
            <a:ext cx="2268128" cy="22681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0FCFC4-4914-571C-7E22-7271BBFEA30A}"/>
              </a:ext>
            </a:extLst>
          </p:cNvPr>
          <p:cNvSpPr txBox="1">
            <a:spLocks/>
          </p:cNvSpPr>
          <p:nvPr/>
        </p:nvSpPr>
        <p:spPr>
          <a:xfrm>
            <a:off x="3840905" y="5473297"/>
            <a:ext cx="4510187" cy="284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" sz="1100" spc="200">
              <a:solidFill>
                <a:schemeClr val="bg1">
                  <a:lumMod val="9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6C532-EB70-FDCD-05A4-B6511FA6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353" y="6920875"/>
            <a:ext cx="2221493" cy="1110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87484-1ED4-BC49-A568-572E9149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001" y="5454740"/>
            <a:ext cx="4433708" cy="14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9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BF62-8FFD-2AC0-25DE-A75A228E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5">
            <a:extLst>
              <a:ext uri="{FF2B5EF4-FFF2-40B4-BE49-F238E27FC236}">
                <a16:creationId xmlns:a16="http://schemas.microsoft.com/office/drawing/2014/main" id="{D9FB8372-E471-3F4A-956F-392F416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B4EF-A1A7-47A7-9BB1-548B673774CC}" type="datetime1">
              <a:rPr lang="hu-HU" smtClean="0"/>
              <a:t>2026. 02. 03.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B1BA80-C496-3805-5152-E59529DC8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Mindenkit máshogy lehet megszólítani…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8E26281-A38D-0BF1-B0A9-399D9823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9BAD2-207B-46F4-6AEC-2138829D479F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F703A8B-D826-0596-1D51-0FAC8ADE3381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A900EF2-B7CE-9B01-6E73-24262720C274}"/>
              </a:ext>
            </a:extLst>
          </p:cNvPr>
          <p:cNvSpPr txBox="1"/>
          <p:nvPr/>
        </p:nvSpPr>
        <p:spPr>
          <a:xfrm>
            <a:off x="6017623" y="1537910"/>
            <a:ext cx="572703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Villamos </a:t>
            </a:r>
            <a:r>
              <a:rPr lang="hu-HU" b="1" u="sng" dirty="0"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Tanszék</a:t>
            </a: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200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Tanszékvezető</a:t>
            </a: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862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BME FASTER Kutatócsoport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sng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Villamosenergia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-rendszer aktuális kérdései</a:t>
            </a: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62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Reimagining the electric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62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grid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862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TEDxBME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előadás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862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#MEEnet </a:t>
            </a:r>
            <a:r>
              <a:rPr kumimoji="0" lang="hu-H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Energetikáról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862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egymásközt!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Magyar Elektrotechnikai Egyesület podcast adása.</a:t>
            </a: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862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Energia, energia, energia…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862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hu-HU" sz="1400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elmúlt bő 20 évben a munkám, a kutatásaim és a közéleti megszólalásaim közös nevezője az energia.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hu-HU" sz="1200" dirty="0">
              <a:solidFill>
                <a:srgbClr val="4D4D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 descr="A képen ruházat, személy, ember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7CC8522-6F23-9FFF-72FD-DFE8F658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92" b="11655"/>
          <a:stretch>
            <a:fillRect/>
          </a:stretch>
        </p:blipFill>
        <p:spPr>
          <a:xfrm>
            <a:off x="545525" y="1537910"/>
            <a:ext cx="5154327" cy="2873815"/>
          </a:xfrm>
          <a:prstGeom prst="rect">
            <a:avLst/>
          </a:prstGeom>
        </p:spPr>
      </p:pic>
      <p:pic>
        <p:nvPicPr>
          <p:cNvPr id="10" name="Kép 9" descr="A képen szöveg, ember, ruházat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E63F69A-0617-F374-3706-920E1F3E4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25" y="4411725"/>
            <a:ext cx="3122235" cy="1748091"/>
          </a:xfrm>
          <a:prstGeom prst="rect">
            <a:avLst/>
          </a:prstGeom>
        </p:spPr>
      </p:pic>
      <p:pic>
        <p:nvPicPr>
          <p:cNvPr id="1026" name="Picture 2" descr="Reimagining the electric power grid | Dr. István Vokony | TEDxBME">
            <a:extLst>
              <a:ext uri="{FF2B5EF4-FFF2-40B4-BE49-F238E27FC236}">
                <a16:creationId xmlns:a16="http://schemas.microsoft.com/office/drawing/2014/main" id="{B75576CD-7F87-AA69-2E30-7699319F1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27188" b="13370"/>
          <a:stretch>
            <a:fillRect/>
          </a:stretch>
        </p:blipFill>
        <p:spPr bwMode="auto">
          <a:xfrm>
            <a:off x="3667761" y="4411726"/>
            <a:ext cx="2032092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EAF79-E710-F9DD-765C-78B5A4618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7" y="1447800"/>
            <a:ext cx="5568605" cy="47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49F9219B-4A92-DE0A-2847-D385332DB3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308" r="22308"/>
          <a:stretch>
            <a:fillRect/>
          </a:stretch>
        </p:blipFill>
        <p:spPr>
          <a:xfrm>
            <a:off x="5699852" y="1445809"/>
            <a:ext cx="4226615" cy="47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18EA-B39F-7758-2ED9-A35C046C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C53B76-E72E-9FDE-E04F-DBB22C2BB7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65286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Energia van, a kérdés, hogy mikor?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495F5B22-6864-FCC6-698A-70D781EE9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6A9F8-C896-51C9-9CF8-D093BD11DFBB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249C5E16-6AF0-0489-26A5-10D14BAE04E8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1690B872-D64C-DE70-0AEC-C92FCE5AEBD8}"/>
              </a:ext>
            </a:extLst>
          </p:cNvPr>
          <p:cNvSpPr txBox="1"/>
          <p:nvPr/>
        </p:nvSpPr>
        <p:spPr>
          <a:xfrm>
            <a:off x="866274" y="5741535"/>
            <a:ext cx="1044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mindig igaz volt, mi változott?</a:t>
            </a:r>
          </a:p>
          <a:p>
            <a:pPr algn="ctr"/>
            <a:r>
              <a:rPr lang="hu-HU" sz="2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t-BR" sz="2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probléma nem az energia, hanem a rendszer</a:t>
            </a:r>
            <a:r>
              <a:rPr lang="hu-HU" sz="2400" b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794B124-6181-0A77-A9CA-1AE2F0D32B63}"/>
              </a:ext>
            </a:extLst>
          </p:cNvPr>
          <p:cNvSpPr txBox="1"/>
          <p:nvPr/>
        </p:nvSpPr>
        <p:spPr>
          <a:xfrm>
            <a:off x="5887250" y="1624409"/>
            <a:ext cx="5422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villamos energia nagy mennyiségben, hosszú távon nem tárolható gazdaságosan, ezért a villamos energia termelésének és fogyasztásának minden pillanatban meg kell egyeznie.” – (MAVIR)</a:t>
            </a:r>
          </a:p>
          <a:p>
            <a:endParaRPr lang="hu-HU" sz="2000" b="1" dirty="0">
              <a:solidFill>
                <a:srgbClr val="862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 descr="A képen szöveg, képernyőkép, Diagram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21D6D85-27F8-0CDE-EBD0-DD752CA09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95592"/>
            <a:ext cx="5157334" cy="242061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B67559E-5FB3-49D4-17FD-7A5D62032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45" y="1624409"/>
            <a:ext cx="5124033" cy="41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3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45F7-0C77-E20D-D58E-30A3C8422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6EF975-B622-A5F6-2651-96390D6997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6433" y="399252"/>
            <a:ext cx="9253794" cy="925789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GYORSULÓ ZÖLD ÁTÁLLÁS</a:t>
            </a:r>
            <a:br>
              <a:rPr lang="hu-HU" sz="2800" b="1" dirty="0">
                <a:solidFill>
                  <a:srgbClr val="792530"/>
                </a:solidFill>
                <a:latin typeface="Montserrat Light"/>
              </a:rPr>
            </a:br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ELÖREGEDŐ HÁLÓZAT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9FA02-C332-8938-D8A2-7588F590C4E4}"/>
              </a:ext>
            </a:extLst>
          </p:cNvPr>
          <p:cNvSpPr txBox="1"/>
          <p:nvPr/>
        </p:nvSpPr>
        <p:spPr>
          <a:xfrm>
            <a:off x="874822" y="944409"/>
            <a:ext cx="5922217" cy="221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kumimoji="0" lang="hu-HU" sz="2000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  <a:t>EU-S CÉLKITŰZÉSEK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2030-ra</a:t>
            </a:r>
          </a:p>
          <a:p>
            <a:pPr marL="742950" lvl="6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Aptos" panose="020B0004020202020204" pitchFamily="34" charset="0"/>
                <a:cs typeface="Times New Roman"/>
              </a:rPr>
              <a:t>legalább 42,5% megújuló részarány az energiafelhasználásban </a:t>
            </a:r>
            <a:br>
              <a:rPr lang="hu-H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Aptos" panose="020B0004020202020204" pitchFamily="34" charset="0"/>
                <a:cs typeface="Times New Roman"/>
              </a:rPr>
            </a:br>
            <a:r>
              <a:rPr lang="es-E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Aptos" panose="020B0004020202020204" pitchFamily="34" charset="0"/>
                <a:cs typeface="Times New Roman"/>
              </a:rPr>
              <a:t>(RED III – cél: 45% irányadó érték)</a:t>
            </a:r>
            <a:endParaRPr lang="hu-HU" sz="1600" kern="100" dirty="0">
              <a:solidFill>
                <a:prstClr val="black"/>
              </a:solidFill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Aptos" panose="020B0004020202020204" pitchFamily="34" charset="0"/>
                <a:cs typeface="Times New Roman"/>
              </a:rPr>
              <a:t>2050-re</a:t>
            </a:r>
          </a:p>
          <a:p>
            <a:pPr marL="742950" lvl="6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Aptos" panose="020B0004020202020204" pitchFamily="34" charset="0"/>
                <a:cs typeface="Times New Roman"/>
              </a:rPr>
              <a:t>klímasemlegesség</a:t>
            </a:r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3EA9AD4B-683B-8A70-F630-17EA841EE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BD137C-BB23-2D67-BDCD-23B91DEF0D42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55F0CB40-3A27-55D7-E1E3-E216127896FC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89D910F-CC41-0ECA-C653-9DD3B71FFD19}"/>
              </a:ext>
            </a:extLst>
          </p:cNvPr>
          <p:cNvSpPr txBox="1"/>
          <p:nvPr/>
        </p:nvSpPr>
        <p:spPr>
          <a:xfrm>
            <a:off x="874822" y="3155655"/>
            <a:ext cx="10037017" cy="33746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kumimoji="0" lang="hu-HU" sz="2000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  <a:t>AZ EU NEM TECHNOLÓGIÁT ÍR ELŐ, </a:t>
            </a:r>
            <a:br>
              <a:rPr kumimoji="0" lang="hu-HU" sz="2000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</a:br>
            <a:r>
              <a:rPr kumimoji="0" lang="hu-HU" sz="2000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  <a:t>HANEM KIMENETI ÁLLAPOTOT.</a:t>
            </a:r>
          </a:p>
          <a:p>
            <a:pPr marL="285750" lvl="5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megújulók döntő része 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 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időjárásfüggő és decentralizált</a:t>
            </a:r>
          </a:p>
          <a:p>
            <a:pPr marL="285750" lvl="5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hagyományos szinkron erőművek 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 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fokozatosan kiszorulnak</a:t>
            </a:r>
          </a:p>
          <a:p>
            <a:pPr marL="285750" lvl="5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Következmény:</a:t>
            </a:r>
          </a:p>
          <a:p>
            <a:pPr marL="742950" lvl="6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csökkenő fizikai inercia</a:t>
            </a:r>
          </a:p>
          <a:p>
            <a:pPr marL="742950" lvl="6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gyorsabb frekvencia- és feszültségdinamika</a:t>
            </a:r>
          </a:p>
          <a:p>
            <a:pPr marL="742950" lvl="6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nő az üzemviteli bizonytalanság</a:t>
            </a:r>
          </a:p>
          <a:p>
            <a:pPr marL="285750" lvl="5" indent="-285750" defTabSz="457200">
              <a:lnSpc>
                <a:spcPct val="15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hálózat szerepe megváltozik: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 </a:t>
            </a: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elosztás → aktív rendszerirányítás</a:t>
            </a:r>
            <a:endParaRPr lang="hu-H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1027" name="Picture 3" descr="zöld átállás">
            <a:extLst>
              <a:ext uri="{FF2B5EF4-FFF2-40B4-BE49-F238E27FC236}">
                <a16:creationId xmlns:a16="http://schemas.microsoft.com/office/drawing/2014/main" id="{B60585F5-93E1-F552-342D-AEECF3EF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45" y="1169866"/>
            <a:ext cx="3374643" cy="33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7A66C0E7-FD6D-D0AF-34BB-27DC8363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44" y="4544508"/>
            <a:ext cx="3379749" cy="13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E2EA4-2229-AD57-776C-5214ED14F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DC1B33-AD15-BB1F-747A-F8403FED2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328" y="490300"/>
            <a:ext cx="10535345" cy="132298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A rendszer, amely nem tudta, hogy meg kell újulnia: Kérdések és kételyek a villamosenergia-rendszerekről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8B6BAD6C-A41F-B041-EA0A-4449DABF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E3EEA0-398C-2AEB-C766-3216ACAFA92F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7AE4CEB-3D7C-4AE8-0E44-FF6D35BD5C76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6FDFEDB-2239-CECB-9BE0-834BC2FF9CD3}"/>
              </a:ext>
            </a:extLst>
          </p:cNvPr>
          <p:cNvSpPr txBox="1"/>
          <p:nvPr/>
        </p:nvSpPr>
        <p:spPr>
          <a:xfrm>
            <a:off x="599440" y="5044713"/>
            <a:ext cx="10672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200" b="1" i="1" dirty="0">
                <a:solidFill>
                  <a:srgbClr val="862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 a jövő nem magától értetődő, akkor nekünk kell tartalommal megtöltenünk.”</a:t>
            </a:r>
          </a:p>
          <a:p>
            <a:r>
              <a:rPr lang="hu-HU" sz="1400" dirty="0">
                <a:latin typeface="Montserrat Light" panose="00000400000000000000" pitchFamily="2" charset="-18"/>
                <a:cs typeface="Arial" panose="020B0604020202020204" pitchFamily="34" charset="0"/>
              </a:rPr>
              <a:t>Dr. Vokony István, Dr. Hartman Bálint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5A6FAF2-3ABA-8680-C8B5-D23A89444EBD}"/>
              </a:ext>
            </a:extLst>
          </p:cNvPr>
          <p:cNvSpPr txBox="1"/>
          <p:nvPr/>
        </p:nvSpPr>
        <p:spPr>
          <a:xfrm>
            <a:off x="599440" y="1813287"/>
            <a:ext cx="5922217" cy="30237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villamosenergia-rendszer fizikai működése megváltozott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 megújulók térnyerése új stabilitási és üzemviteli kérdéseket hozott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Sok „bevett” szabály már nem magától értetődő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Szükség volt egy közös gondolkodási keretre </a:t>
            </a:r>
          </a:p>
          <a:p>
            <a:pPr marL="742950" lvl="6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Oktatás, ipar és rendszerüzemeltetés között</a:t>
            </a: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hu-HU" sz="1600" kern="100" dirty="0">
              <a:solidFill>
                <a:prstClr val="black"/>
              </a:solidFill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285750" lvl="5" indent="-285750" defTabSz="457200">
              <a:lnSpc>
                <a:spcPct val="120000"/>
              </a:lnSpc>
              <a:buClr>
                <a:srgbClr val="99003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hu-HU" sz="16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Ez a könyv nem válaszokat ad, hanem jó kérdéseket tesz fel</a:t>
            </a:r>
            <a:endParaRPr lang="hu-H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46B4057-2A1E-7514-16E7-CCBFDDFE5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37" y="1305749"/>
            <a:ext cx="4285633" cy="36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5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46D77-58DB-2DCF-F517-FCAC6A38B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0830D91-85F6-AE9A-8AAA-2C0014F9BCEB}"/>
              </a:ext>
            </a:extLst>
          </p:cNvPr>
          <p:cNvSpPr txBox="1"/>
          <p:nvPr/>
        </p:nvSpPr>
        <p:spPr>
          <a:xfrm>
            <a:off x="773084" y="616759"/>
            <a:ext cx="1043247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2800" b="1" dirty="0">
                <a:solidFill>
                  <a:srgbClr val="741618"/>
                </a:solidFill>
                <a:latin typeface="Montserrat Light"/>
                <a:cs typeface="Arial"/>
              </a:rPr>
              <a:t>AZ ÚJ PROBLÉMÁKRA ÚJ MEGOLDÁS SZÜKSÉGES, AMELYEK A GYAKORLATBAN IS MŰKÖDNEK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1032F92-A90B-BE63-7567-BE01F5490898}"/>
              </a:ext>
            </a:extLst>
          </p:cNvPr>
          <p:cNvSpPr txBox="1"/>
          <p:nvPr/>
        </p:nvSpPr>
        <p:spPr>
          <a:xfrm>
            <a:off x="6675481" y="2622352"/>
            <a:ext cx="493703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b="1" dirty="0">
                <a:latin typeface="Montserrat Light"/>
                <a:ea typeface="Noto Sans"/>
                <a:cs typeface="Arial"/>
              </a:rPr>
              <a:t>Flexibilitás mint rendszereszköz</a:t>
            </a:r>
          </a:p>
          <a:p>
            <a:r>
              <a:rPr lang="hu-HU" sz="1400" dirty="0">
                <a:latin typeface="Montserrat Light"/>
                <a:ea typeface="Noto Sans"/>
                <a:cs typeface="Arial"/>
              </a:rPr>
              <a:t>nem kiegészítő, hanem beruházást kiváltó megoldás</a:t>
            </a:r>
          </a:p>
          <a:p>
            <a:endParaRPr lang="hu-HU" sz="1400" dirty="0"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latin typeface="Montserrat Light"/>
                <a:ea typeface="Noto Sans"/>
                <a:cs typeface="Arial"/>
              </a:rPr>
              <a:t>Adatalapú hálózati döntéstámogatás</a:t>
            </a:r>
          </a:p>
          <a:p>
            <a:r>
              <a:rPr lang="hu-HU" sz="1400" dirty="0">
                <a:latin typeface="Montserrat Light"/>
                <a:ea typeface="Noto Sans"/>
                <a:cs typeface="Arial"/>
              </a:rPr>
              <a:t>mérés → elemzés → beavatkozás</a:t>
            </a:r>
          </a:p>
          <a:p>
            <a:endParaRPr lang="hu-HU" sz="1400" b="1" dirty="0"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latin typeface="Montserrat Light"/>
                <a:ea typeface="Noto Sans"/>
                <a:cs typeface="Arial"/>
              </a:rPr>
              <a:t>Új stabilitási metrikák és módszerek</a:t>
            </a:r>
          </a:p>
          <a:p>
            <a:r>
              <a:rPr lang="hu-HU" sz="1400" dirty="0" err="1">
                <a:latin typeface="Montserrat Light"/>
                <a:ea typeface="Noto Sans"/>
                <a:cs typeface="Arial"/>
              </a:rPr>
              <a:t>inverteres</a:t>
            </a:r>
            <a:r>
              <a:rPr lang="hu-HU" sz="1400" dirty="0">
                <a:latin typeface="Montserrat Light"/>
                <a:ea typeface="Noto Sans"/>
                <a:cs typeface="Arial"/>
              </a:rPr>
              <a:t> rendszerekhez illesztve</a:t>
            </a:r>
          </a:p>
          <a:p>
            <a:endParaRPr lang="hu-HU" sz="1400" b="1" dirty="0"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latin typeface="Montserrat Light"/>
                <a:ea typeface="Noto Sans"/>
                <a:cs typeface="Arial"/>
              </a:rPr>
              <a:t>Piac és hálózat összekapcsolása</a:t>
            </a:r>
          </a:p>
          <a:p>
            <a:r>
              <a:rPr lang="hu-HU" sz="1400" dirty="0">
                <a:latin typeface="Montserrat Light"/>
                <a:ea typeface="Noto Sans"/>
                <a:cs typeface="Arial"/>
              </a:rPr>
              <a:t>flexibilitási piacok, lokális optimalizáció</a:t>
            </a:r>
          </a:p>
          <a:p>
            <a:endParaRPr lang="hu-HU" sz="1400" b="1" dirty="0"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latin typeface="Montserrat Light"/>
                <a:ea typeface="Noto Sans"/>
                <a:cs typeface="Arial"/>
              </a:rPr>
              <a:t>Oktatás + kutatás + ipar együtt</a:t>
            </a:r>
          </a:p>
          <a:p>
            <a:r>
              <a:rPr lang="hu-HU" sz="1400" dirty="0">
                <a:latin typeface="Montserrat Light"/>
                <a:ea typeface="Noto Sans"/>
                <a:cs typeface="Arial"/>
              </a:rPr>
              <a:t>kompetenciaépítés, nem csak eszköztelepítés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3CDD209-0B11-C190-4BAC-87D60E561381}"/>
              </a:ext>
            </a:extLst>
          </p:cNvPr>
          <p:cNvSpPr txBox="1"/>
          <p:nvPr/>
        </p:nvSpPr>
        <p:spPr>
          <a:xfrm>
            <a:off x="1037733" y="2616736"/>
            <a:ext cx="5058268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b="1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Időjárásfüggő, decentralizált termelés </a:t>
            </a:r>
          </a:p>
          <a:p>
            <a:r>
              <a:rPr lang="hu-HU" sz="1400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térben és időben elosztott rendszer</a:t>
            </a:r>
          </a:p>
          <a:p>
            <a:endParaRPr lang="hu-HU" sz="1400" dirty="0">
              <a:solidFill>
                <a:srgbClr val="000000"/>
              </a:solidFill>
              <a:latin typeface="Montserrat SemiBold"/>
              <a:ea typeface="Noto Sans"/>
              <a:cs typeface="Arial"/>
            </a:endParaRPr>
          </a:p>
          <a:p>
            <a:r>
              <a:rPr lang="hu-HU" b="1" dirty="0" err="1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Inverter</a:t>
            </a:r>
            <a:r>
              <a:rPr lang="hu-HU" b="1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-domináns hálózatok </a:t>
            </a:r>
          </a:p>
          <a:p>
            <a:r>
              <a:rPr lang="hu-HU" sz="1400" dirty="0">
                <a:latin typeface="Montserrat Light" panose="00000400000000000000" pitchFamily="2" charset="-18"/>
              </a:rPr>
              <a:t>csökkenő fizikai inercia, új stabilitási kockázatok</a:t>
            </a:r>
          </a:p>
          <a:p>
            <a:endParaRPr lang="hu-HU" sz="1400" b="1" dirty="0">
              <a:solidFill>
                <a:srgbClr val="0C0405"/>
              </a:solidFill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Hálózati szűk keresztmetszetek</a:t>
            </a:r>
          </a:p>
          <a:p>
            <a:r>
              <a:rPr lang="hu-HU" sz="1400" dirty="0">
                <a:latin typeface="Montserrat Light" panose="00000400000000000000" pitchFamily="2" charset="-18"/>
              </a:rPr>
              <a:t>csatlakozási stopok, lokális túlterhelések</a:t>
            </a:r>
          </a:p>
          <a:p>
            <a:endParaRPr lang="hu-HU" sz="1400" b="1" dirty="0">
              <a:solidFill>
                <a:srgbClr val="0C0405"/>
              </a:solidFill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Növekvő bizonytalanság az üzemvitelben</a:t>
            </a:r>
          </a:p>
          <a:p>
            <a:r>
              <a:rPr lang="hu-HU" sz="1400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gyorsabb dinamikák, kisebb hibahatárok</a:t>
            </a:r>
          </a:p>
          <a:p>
            <a:endParaRPr lang="hu-HU" sz="1400" b="1" dirty="0">
              <a:solidFill>
                <a:srgbClr val="0C0405"/>
              </a:solidFill>
              <a:latin typeface="Montserrat Light"/>
              <a:ea typeface="Noto Sans"/>
              <a:cs typeface="Arial"/>
            </a:endParaRPr>
          </a:p>
          <a:p>
            <a:r>
              <a:rPr lang="hu-HU" b="1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Szabályozás és technológia viszonya</a:t>
            </a:r>
          </a:p>
          <a:p>
            <a:r>
              <a:rPr lang="hu-HU" sz="1400" dirty="0">
                <a:solidFill>
                  <a:srgbClr val="0C0405"/>
                </a:solidFill>
                <a:latin typeface="Montserrat Light"/>
                <a:ea typeface="Noto Sans"/>
                <a:cs typeface="Arial"/>
              </a:rPr>
              <a:t>piac, és a fizikai hálózat nem egy tempóban fejlődik</a:t>
            </a:r>
          </a:p>
        </p:txBody>
      </p:sp>
      <p:sp>
        <p:nvSpPr>
          <p:cNvPr id="11" name="Szövegdoboz 3">
            <a:extLst>
              <a:ext uri="{FF2B5EF4-FFF2-40B4-BE49-F238E27FC236}">
                <a16:creationId xmlns:a16="http://schemas.microsoft.com/office/drawing/2014/main" id="{C75CCC26-4588-750D-F6DE-139E1BAE5E16}"/>
              </a:ext>
            </a:extLst>
          </p:cNvPr>
          <p:cNvSpPr txBox="1"/>
          <p:nvPr/>
        </p:nvSpPr>
        <p:spPr>
          <a:xfrm>
            <a:off x="503084" y="1927557"/>
            <a:ext cx="505826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2000" b="1" dirty="0">
                <a:solidFill>
                  <a:srgbClr val="862633"/>
                </a:solidFill>
                <a:latin typeface="Montserrat SemiBold"/>
                <a:cs typeface="Arial"/>
              </a:rPr>
              <a:t>ÚJ KIHÍVÁSOK</a:t>
            </a:r>
            <a:endParaRPr lang="hu-HU" sz="2000" dirty="0">
              <a:solidFill>
                <a:srgbClr val="000000"/>
              </a:solidFill>
              <a:latin typeface="Montserrat SemiBold"/>
              <a:cs typeface="Arial"/>
            </a:endParaRPr>
          </a:p>
        </p:txBody>
      </p:sp>
      <p:sp>
        <p:nvSpPr>
          <p:cNvPr id="12" name="Szövegdoboz 3">
            <a:extLst>
              <a:ext uri="{FF2B5EF4-FFF2-40B4-BE49-F238E27FC236}">
                <a16:creationId xmlns:a16="http://schemas.microsoft.com/office/drawing/2014/main" id="{08C8FE79-B69F-ECC8-BA2A-026547B6C494}"/>
              </a:ext>
            </a:extLst>
          </p:cNvPr>
          <p:cNvSpPr txBox="1"/>
          <p:nvPr/>
        </p:nvSpPr>
        <p:spPr>
          <a:xfrm>
            <a:off x="6217227" y="1950366"/>
            <a:ext cx="53952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2000" b="1" dirty="0">
                <a:solidFill>
                  <a:srgbClr val="862633"/>
                </a:solidFill>
                <a:latin typeface="Montserrat SemiBold"/>
                <a:cs typeface="Arial"/>
              </a:rPr>
              <a:t>ÚJ MEGOLDÁSOK</a:t>
            </a:r>
            <a:endParaRPr lang="hu-HU" sz="2000" dirty="0">
              <a:solidFill>
                <a:srgbClr val="000000"/>
              </a:solidFill>
              <a:latin typeface="Montserrat SemiBold"/>
              <a:cs typeface="Arial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5CD86E21-D684-61E3-F72F-23B436AA2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E147C816-3722-5D1F-0423-F51BC17EAB46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671DE827-65B9-0BF1-007C-AF3978F97700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pic>
        <p:nvPicPr>
          <p:cNvPr id="8" name="Ábra 7" descr="Napelemek egyszínű kitöltéssel">
            <a:extLst>
              <a:ext uri="{FF2B5EF4-FFF2-40B4-BE49-F238E27FC236}">
                <a16:creationId xmlns:a16="http://schemas.microsoft.com/office/drawing/2014/main" id="{E7587FDD-89C7-3C4B-9AFF-A463C84AF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465" y="3355455"/>
            <a:ext cx="540000" cy="540000"/>
          </a:xfrm>
          <a:prstGeom prst="rect">
            <a:avLst/>
          </a:prstGeom>
        </p:spPr>
      </p:pic>
      <p:pic>
        <p:nvPicPr>
          <p:cNvPr id="13" name="Ábra 12" descr="Részben látható nap egyszínű kitöltéssel">
            <a:extLst>
              <a:ext uri="{FF2B5EF4-FFF2-40B4-BE49-F238E27FC236}">
                <a16:creationId xmlns:a16="http://schemas.microsoft.com/office/drawing/2014/main" id="{1995FF22-81C2-288D-5C72-C5B0EB012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084" y="2616736"/>
            <a:ext cx="540000" cy="540000"/>
          </a:xfrm>
          <a:prstGeom prst="rect">
            <a:avLst/>
          </a:prstGeom>
        </p:spPr>
      </p:pic>
      <p:pic>
        <p:nvPicPr>
          <p:cNvPr id="18" name="Ábra 17" descr="Férfi Electrician egyszínű kitöltéssel">
            <a:extLst>
              <a:ext uri="{FF2B5EF4-FFF2-40B4-BE49-F238E27FC236}">
                <a16:creationId xmlns:a16="http://schemas.microsoft.com/office/drawing/2014/main" id="{9F3443A5-8353-38E6-37C3-F09589CF8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816" y="4021974"/>
            <a:ext cx="540000" cy="540000"/>
          </a:xfrm>
          <a:prstGeom prst="rect">
            <a:avLst/>
          </a:prstGeom>
        </p:spPr>
      </p:pic>
      <p:pic>
        <p:nvPicPr>
          <p:cNvPr id="22" name="Ábra 21" descr="Kereslet és kínálat egyszínű kitöltéssel">
            <a:extLst>
              <a:ext uri="{FF2B5EF4-FFF2-40B4-BE49-F238E27FC236}">
                <a16:creationId xmlns:a16="http://schemas.microsoft.com/office/drawing/2014/main" id="{4510370A-ECD0-9D49-784E-7DC1E8A45C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03084" y="5456561"/>
            <a:ext cx="540000" cy="540000"/>
          </a:xfrm>
          <a:prstGeom prst="rect">
            <a:avLst/>
          </a:prstGeom>
        </p:spPr>
      </p:pic>
      <p:pic>
        <p:nvPicPr>
          <p:cNvPr id="24" name="Ábra 23" descr="Tárgyaló egyszínű kitöltéssel">
            <a:extLst>
              <a:ext uri="{FF2B5EF4-FFF2-40B4-BE49-F238E27FC236}">
                <a16:creationId xmlns:a16="http://schemas.microsoft.com/office/drawing/2014/main" id="{49FD0DF1-B19A-3423-C2B6-B6875F79A8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0560" y="4790042"/>
            <a:ext cx="540000" cy="540000"/>
          </a:xfrm>
          <a:prstGeom prst="rect">
            <a:avLst/>
          </a:prstGeom>
        </p:spPr>
      </p:pic>
      <p:pic>
        <p:nvPicPr>
          <p:cNvPr id="26" name="Ábra 25" descr="Adatbázis egyszínű kitöltéssel">
            <a:extLst>
              <a:ext uri="{FF2B5EF4-FFF2-40B4-BE49-F238E27FC236}">
                <a16:creationId xmlns:a16="http://schemas.microsoft.com/office/drawing/2014/main" id="{F73D27A7-D2F9-1D50-3028-63EB5E314E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1560" y="3342730"/>
            <a:ext cx="540000" cy="540000"/>
          </a:xfrm>
          <a:prstGeom prst="rect">
            <a:avLst/>
          </a:prstGeom>
        </p:spPr>
      </p:pic>
      <p:pic>
        <p:nvPicPr>
          <p:cNvPr id="28" name="Ábra 27" descr="Pontdiagram egyszínű kitöltéssel">
            <a:extLst>
              <a:ext uri="{FF2B5EF4-FFF2-40B4-BE49-F238E27FC236}">
                <a16:creationId xmlns:a16="http://schemas.microsoft.com/office/drawing/2014/main" id="{906DCB76-E17D-85CC-B909-D67C6A0A15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40560" y="2616736"/>
            <a:ext cx="540000" cy="540000"/>
          </a:xfrm>
          <a:prstGeom prst="rect">
            <a:avLst/>
          </a:prstGeom>
        </p:spPr>
      </p:pic>
      <p:pic>
        <p:nvPicPr>
          <p:cNvPr id="30" name="Ábra 29" descr="Sávnyilak egyszínű kitöltéssel">
            <a:extLst>
              <a:ext uri="{FF2B5EF4-FFF2-40B4-BE49-F238E27FC236}">
                <a16:creationId xmlns:a16="http://schemas.microsoft.com/office/drawing/2014/main" id="{7B716469-EF0E-4EE4-00B5-1473B9420B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8924" y="4740002"/>
            <a:ext cx="540000" cy="540000"/>
          </a:xfrm>
          <a:prstGeom prst="rect">
            <a:avLst/>
          </a:prstGeom>
        </p:spPr>
      </p:pic>
      <p:pic>
        <p:nvPicPr>
          <p:cNvPr id="32" name="Ábra 31" descr="Pajzs egyszínű kitöltéssel">
            <a:extLst>
              <a:ext uri="{FF2B5EF4-FFF2-40B4-BE49-F238E27FC236}">
                <a16:creationId xmlns:a16="http://schemas.microsoft.com/office/drawing/2014/main" id="{947D4EB2-6AFC-A9BD-49E1-C61E7AF4AB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46221" y="4064048"/>
            <a:ext cx="540000" cy="540000"/>
          </a:xfrm>
          <a:prstGeom prst="rect">
            <a:avLst/>
          </a:prstGeom>
        </p:spPr>
      </p:pic>
      <p:pic>
        <p:nvPicPr>
          <p:cNvPr id="34" name="Ábra 33" descr="Magisztersapka egyszínű kitöltéssel">
            <a:extLst>
              <a:ext uri="{FF2B5EF4-FFF2-40B4-BE49-F238E27FC236}">
                <a16:creationId xmlns:a16="http://schemas.microsoft.com/office/drawing/2014/main" id="{A300CCAB-0D6C-53E8-D575-43320D6399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146221" y="5456561"/>
            <a:ext cx="540000" cy="540000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A4FFF520-0BAB-1D33-ACAE-6E6DA6F2F19A}"/>
              </a:ext>
            </a:extLst>
          </p:cNvPr>
          <p:cNvSpPr/>
          <p:nvPr/>
        </p:nvSpPr>
        <p:spPr>
          <a:xfrm>
            <a:off x="5989320" y="5330042"/>
            <a:ext cx="5164947" cy="889948"/>
          </a:xfrm>
          <a:prstGeom prst="roundRect">
            <a:avLst/>
          </a:prstGeom>
          <a:noFill/>
          <a:ln w="38100">
            <a:solidFill>
              <a:srgbClr val="8E2B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8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D4FF4-94DA-E977-F001-6BBF10AD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46B2AF-BA54-D541-E1B4-FFC3B57DE3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8045" y="490300"/>
            <a:ext cx="88773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IPAR ÉS EGYETEM EGYÜTTMŰKÖDÉSE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5AD0D-616B-3D3B-8103-37F06985305A}"/>
              </a:ext>
            </a:extLst>
          </p:cNvPr>
          <p:cNvSpPr txBox="1"/>
          <p:nvPr/>
        </p:nvSpPr>
        <p:spPr>
          <a:xfrm>
            <a:off x="874823" y="1356299"/>
            <a:ext cx="5912057" cy="54244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5" defTabSz="457200">
              <a:lnSpc>
                <a:spcPct val="120000"/>
              </a:lnSpc>
              <a:defRPr/>
            </a:pPr>
            <a:r>
              <a:rPr kumimoji="0" lang="hu-HU" b="1" i="0" u="none" strike="noStrike" kern="1200" cap="none" spc="0" normalizeH="0" baseline="0" noProof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  <a:t>BME VIK Villamos Energetika Tanszék</a:t>
            </a:r>
            <a:endParaRPr lang="en-US" sz="1400" kern="100" dirty="0">
              <a:solidFill>
                <a:prstClr val="black"/>
              </a:solidFill>
              <a:latin typeface="Montserrat"/>
              <a:ea typeface="Calibri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az oktatást a zöld átállás valós problémáira építi</a:t>
            </a:r>
          </a:p>
          <a:p>
            <a:pPr marL="0" lvl="5" defTabSz="457200">
              <a:lnSpc>
                <a:spcPct val="120000"/>
              </a:lnSpc>
              <a:defRPr/>
            </a:pPr>
            <a:endParaRPr lang="hu-HU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Nem elszigetelt egyetemi tudás</a:t>
            </a:r>
            <a:endParaRPr lang="en-US" sz="1400" kern="100" dirty="0">
              <a:solidFill>
                <a:prstClr val="black"/>
              </a:solidFill>
              <a:latin typeface="Montserrat"/>
              <a:ea typeface="Calibri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ipari együttműködésekben </a:t>
            </a:r>
            <a:r>
              <a:rPr lang="hu-HU" sz="1400" kern="100" dirty="0" err="1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validált</a:t>
            </a: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 tartalom</a:t>
            </a:r>
          </a:p>
          <a:p>
            <a:pPr marL="0" lvl="5" defTabSz="457200">
              <a:lnSpc>
                <a:spcPct val="120000"/>
              </a:lnSpc>
              <a:defRPr/>
            </a:pPr>
            <a:endParaRPr lang="hu-HU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Szoros kapcsolat az iparral</a:t>
            </a:r>
            <a:endParaRPr lang="en-US" sz="1400" kern="100" dirty="0">
              <a:solidFill>
                <a:prstClr val="black"/>
              </a:solidFill>
              <a:latin typeface="Montserrat"/>
              <a:ea typeface="Calibri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Vállalati együttműködések oktatásban, utánpótlásban</a:t>
            </a: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Stratégiai együttműködések hazai és nemzetközi kutatásban</a:t>
            </a:r>
          </a:p>
          <a:p>
            <a:pPr marL="0" lvl="5" defTabSz="457200">
              <a:lnSpc>
                <a:spcPct val="120000"/>
              </a:lnSpc>
              <a:defRPr/>
            </a:pPr>
            <a:endParaRPr lang="hu-HU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Gyakorlatorientált képzés</a:t>
            </a: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valós hálózati problémák, esettanulmányok ipari projektekhez, kapcsolódó témák</a:t>
            </a:r>
          </a:p>
          <a:p>
            <a:pPr marL="0" lvl="5" defTabSz="457200">
              <a:lnSpc>
                <a:spcPct val="120000"/>
              </a:lnSpc>
              <a:defRPr/>
            </a:pPr>
            <a:endParaRPr lang="hu-HU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b="1" noProof="1">
                <a:solidFill>
                  <a:srgbClr val="990033"/>
                </a:solidFill>
                <a:latin typeface="Montserrat"/>
                <a:ea typeface="Calibri"/>
                <a:cs typeface="Calibri"/>
              </a:rPr>
              <a:t>Utánpótlás-nevelés és tudásátadás</a:t>
            </a:r>
            <a:endParaRPr lang="en-US" sz="1400" kern="100" dirty="0">
              <a:solidFill>
                <a:prstClr val="black"/>
              </a:solidFill>
              <a:latin typeface="Montserrat"/>
              <a:ea typeface="Calibri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r>
              <a:rPr lang="hu-HU" sz="1400" kern="100" dirty="0">
                <a:solidFill>
                  <a:prstClr val="black"/>
                </a:solidFill>
                <a:latin typeface="Montserrat"/>
                <a:ea typeface="Aptos" panose="020B0004020202020204" pitchFamily="34" charset="0"/>
                <a:cs typeface="Times New Roman"/>
              </a:rPr>
              <a:t>gyakornoki programok, közös témavezetések, iparban azonnal alkalmazható kompetenciák</a:t>
            </a:r>
          </a:p>
          <a:p>
            <a:pPr marL="0" lvl="5" defTabSz="457200">
              <a:lnSpc>
                <a:spcPct val="120000"/>
              </a:lnSpc>
              <a:defRPr/>
            </a:pPr>
            <a:endParaRPr lang="hu-H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  <a:p>
            <a:pPr marL="0" lvl="5" defTabSz="457200">
              <a:lnSpc>
                <a:spcPct val="120000"/>
              </a:lnSpc>
              <a:defRPr/>
            </a:pPr>
            <a:endParaRPr lang="en-HU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936DAA66-2240-AF61-841E-F77A0E3D6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FE17C-C1BB-95FB-8ECD-E70946EBAEFD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B9E85D2-8F04-35BE-9A65-01A5117DAFBE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1E1C68BA-8669-9E20-4953-9319107FB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b="9697"/>
          <a:stretch>
            <a:fillRect/>
          </a:stretch>
        </p:blipFill>
        <p:spPr bwMode="auto">
          <a:xfrm>
            <a:off x="6786880" y="1356298"/>
            <a:ext cx="4530297" cy="24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441A0BD1-1845-1BE0-E6EB-FCB969E31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2"/>
          <a:stretch>
            <a:fillRect/>
          </a:stretch>
        </p:blipFill>
        <p:spPr bwMode="auto">
          <a:xfrm>
            <a:off x="6788377" y="3757570"/>
            <a:ext cx="4528800" cy="22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86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B02F5-7F70-6104-43EB-AEDB86C27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F8A733-0425-32F7-BDC3-0AD8AA27EE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0300"/>
            <a:ext cx="12192000" cy="51838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hu-HU" sz="2800" b="1" dirty="0">
                <a:solidFill>
                  <a:srgbClr val="792530"/>
                </a:solidFill>
                <a:latin typeface="Montserrat Light"/>
              </a:rPr>
              <a:t>ÉVTIZEDES TAPASZTALAT EU-s PROJEKTEKBEN</a:t>
            </a:r>
            <a:endParaRPr lang="en-US" dirty="0"/>
          </a:p>
        </p:txBody>
      </p:sp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681CF346-6BE2-C0D1-4EBF-D13B35BF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467" y="5972411"/>
            <a:ext cx="2144306" cy="1072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A3AC8B-CC30-26A7-A256-A1434DFA865A}"/>
              </a:ext>
            </a:extLst>
          </p:cNvPr>
          <p:cNvSpPr txBox="1"/>
          <p:nvPr/>
        </p:nvSpPr>
        <p:spPr>
          <a:xfrm>
            <a:off x="101832" y="82893"/>
            <a:ext cx="2566138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Megújuló villamosenergia-rendszerek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4BB7492-0A63-0857-4C71-814BB9E69A1D}"/>
              </a:ext>
            </a:extLst>
          </p:cNvPr>
          <p:cNvSpPr txBox="1"/>
          <p:nvPr/>
        </p:nvSpPr>
        <p:spPr>
          <a:xfrm>
            <a:off x="8679054" y="82892"/>
            <a:ext cx="3416303" cy="2462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hu-HU" sz="1000" dirty="0">
                <a:solidFill>
                  <a:schemeClr val="bg1">
                    <a:lumMod val="65000"/>
                  </a:schemeClr>
                </a:solidFill>
                <a:latin typeface="Montserrat Light"/>
                <a:cs typeface="Arial"/>
              </a:rPr>
              <a:t>DR. VOKONY ISTVÁN  I    2026.02.04.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Montserrat Light"/>
              <a:ea typeface="Calibri"/>
              <a:cs typeface="Arial"/>
            </a:endParaRPr>
          </a:p>
        </p:txBody>
      </p:sp>
      <p:pic>
        <p:nvPicPr>
          <p:cNvPr id="3" name="Ábra 2" descr="Kereslet és kínálat egyszínű kitöltéssel">
            <a:extLst>
              <a:ext uri="{FF2B5EF4-FFF2-40B4-BE49-F238E27FC236}">
                <a16:creationId xmlns:a16="http://schemas.microsoft.com/office/drawing/2014/main" id="{5ED4AB4E-14A1-240F-C74B-9BBA42AB4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4804" y="1042068"/>
            <a:ext cx="723360" cy="7233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8BC68B-EBA0-B59D-F37D-E0FBC1D75439}"/>
              </a:ext>
            </a:extLst>
          </p:cNvPr>
          <p:cNvCxnSpPr>
            <a:cxnSpLocks/>
          </p:cNvCxnSpPr>
          <p:nvPr/>
        </p:nvCxnSpPr>
        <p:spPr>
          <a:xfrm>
            <a:off x="2714481" y="2765166"/>
            <a:ext cx="0" cy="2172216"/>
          </a:xfrm>
          <a:prstGeom prst="line">
            <a:avLst/>
          </a:prstGeom>
          <a:ln w="57150">
            <a:solidFill>
              <a:srgbClr val="003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39">
            <a:extLst>
              <a:ext uri="{FF2B5EF4-FFF2-40B4-BE49-F238E27FC236}">
                <a16:creationId xmlns:a16="http://schemas.microsoft.com/office/drawing/2014/main" id="{B4694269-CCF8-114F-1E5E-FE7E53997976}"/>
              </a:ext>
            </a:extLst>
          </p:cNvPr>
          <p:cNvSpPr/>
          <p:nvPr/>
        </p:nvSpPr>
        <p:spPr>
          <a:xfrm>
            <a:off x="1886000" y="4616831"/>
            <a:ext cx="1691640" cy="1608966"/>
          </a:xfrm>
          <a:prstGeom prst="roundRect">
            <a:avLst>
              <a:gd name="adj" fmla="val 8527"/>
            </a:avLst>
          </a:prstGeom>
          <a:solidFill>
            <a:srgbClr val="00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>
              <a:spcAft>
                <a:spcPts val="600"/>
              </a:spcAft>
            </a:pPr>
            <a:r>
              <a:rPr lang="en-US" sz="1200" b="1" cap="all" noProof="1"/>
              <a:t>FLEXI</a:t>
            </a:r>
            <a:r>
              <a:rPr lang="hu-HU" sz="1200" b="1" cap="all" noProof="1"/>
              <a:t>-</a:t>
            </a:r>
            <a:r>
              <a:rPr lang="en-US" sz="1200" b="1" cap="all" noProof="1"/>
              <a:t>TRANSTORE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Rugalmas energiahálózat fejlesztése új üzleti modellek támogatásával..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Költségvetés: </a:t>
            </a:r>
            <a:r>
              <a:rPr lang="hu-HU" sz="900" noProof="1">
                <a:solidFill>
                  <a:prstClr val="white"/>
                </a:solidFill>
              </a:rPr>
              <a:t>17</a:t>
            </a:r>
            <a:r>
              <a:rPr lang="en-US" sz="900" noProof="1">
                <a:solidFill>
                  <a:prstClr val="white"/>
                </a:solidFill>
              </a:rPr>
              <a:t> M EUR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TRL4-5 → 6-7</a:t>
            </a:r>
            <a:endParaRPr lang="en-US" sz="1000" noProof="1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C4DD48-13C2-5496-477F-00D4CD1BB5D5}"/>
              </a:ext>
            </a:extLst>
          </p:cNvPr>
          <p:cNvSpPr txBox="1">
            <a:spLocks/>
          </p:cNvSpPr>
          <p:nvPr/>
        </p:nvSpPr>
        <p:spPr>
          <a:xfrm>
            <a:off x="1305888" y="1077881"/>
            <a:ext cx="10515600" cy="7390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F526544-4899-8975-CCD4-52CFB04C825F}"/>
              </a:ext>
            </a:extLst>
          </p:cNvPr>
          <p:cNvSpPr>
            <a:spLocks/>
          </p:cNvSpPr>
          <p:nvPr/>
        </p:nvSpPr>
        <p:spPr bwMode="auto">
          <a:xfrm>
            <a:off x="1886000" y="1765429"/>
            <a:ext cx="1691640" cy="999737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0 w 929"/>
              <a:gd name="T11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0" y="0"/>
                </a:lnTo>
                <a:close/>
              </a:path>
            </a:pathLst>
          </a:custGeom>
          <a:solidFill>
            <a:srgbClr val="003F5C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2017</a:t>
            </a:r>
            <a:endParaRPr lang="en-US" sz="3200" b="1" noProof="1">
              <a:solidFill>
                <a:schemeClr val="bg1"/>
              </a:solidFill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3DD5692-B8EB-2F0B-567F-2BE58CA9B933}"/>
              </a:ext>
            </a:extLst>
          </p:cNvPr>
          <p:cNvSpPr>
            <a:spLocks/>
          </p:cNvSpPr>
          <p:nvPr/>
        </p:nvSpPr>
        <p:spPr bwMode="auto">
          <a:xfrm>
            <a:off x="3231669" y="1765429"/>
            <a:ext cx="1691640" cy="999737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rgbClr val="2F4B7C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2019</a:t>
            </a:r>
            <a:endParaRPr lang="en-US" sz="3200" b="1" noProof="1">
              <a:solidFill>
                <a:schemeClr val="bg1"/>
              </a:solidFill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82C1108C-F089-CD53-9411-1F884AAFB0CF}"/>
              </a:ext>
            </a:extLst>
          </p:cNvPr>
          <p:cNvSpPr>
            <a:spLocks/>
          </p:cNvSpPr>
          <p:nvPr/>
        </p:nvSpPr>
        <p:spPr bwMode="auto">
          <a:xfrm>
            <a:off x="4577338" y="1765429"/>
            <a:ext cx="1691640" cy="999737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rgbClr val="6699CC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/>
              <a:t>2019</a:t>
            </a:r>
            <a:endParaRPr lang="en-US" sz="3200" b="1" noProof="1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FA057C8-0A1A-7D25-49AA-9839996F66F4}"/>
              </a:ext>
            </a:extLst>
          </p:cNvPr>
          <p:cNvSpPr>
            <a:spLocks/>
          </p:cNvSpPr>
          <p:nvPr/>
        </p:nvSpPr>
        <p:spPr bwMode="auto">
          <a:xfrm>
            <a:off x="5923007" y="1765429"/>
            <a:ext cx="1691640" cy="999737"/>
          </a:xfrm>
          <a:custGeom>
            <a:avLst/>
            <a:gdLst>
              <a:gd name="T0" fmla="*/ 0 w 930"/>
              <a:gd name="T1" fmla="*/ 0 h 365"/>
              <a:gd name="T2" fmla="*/ 747 w 930"/>
              <a:gd name="T3" fmla="*/ 0 h 365"/>
              <a:gd name="T4" fmla="*/ 930 w 930"/>
              <a:gd name="T5" fmla="*/ 182 h 365"/>
              <a:gd name="T6" fmla="*/ 747 w 930"/>
              <a:gd name="T7" fmla="*/ 365 h 365"/>
              <a:gd name="T8" fmla="*/ 0 w 930"/>
              <a:gd name="T9" fmla="*/ 365 h 365"/>
              <a:gd name="T10" fmla="*/ 182 w 930"/>
              <a:gd name="T11" fmla="*/ 182 h 365"/>
              <a:gd name="T12" fmla="*/ 0 w 930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0" h="365">
                <a:moveTo>
                  <a:pt x="0" y="0"/>
                </a:moveTo>
                <a:lnTo>
                  <a:pt x="747" y="0"/>
                </a:lnTo>
                <a:lnTo>
                  <a:pt x="930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rgbClr val="88C07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2020</a:t>
            </a:r>
            <a:endParaRPr lang="en-US" sz="3200" b="1" noProof="1">
              <a:solidFill>
                <a:schemeClr val="bg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69B4316-4011-315C-0FE1-8D08564B94D9}"/>
              </a:ext>
            </a:extLst>
          </p:cNvPr>
          <p:cNvSpPr>
            <a:spLocks/>
          </p:cNvSpPr>
          <p:nvPr/>
        </p:nvSpPr>
        <p:spPr bwMode="auto">
          <a:xfrm>
            <a:off x="7268676" y="1765429"/>
            <a:ext cx="1691640" cy="999737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rgbClr val="FFA6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/>
              <a:t>2024</a:t>
            </a:r>
            <a:endParaRPr lang="en-US" sz="3200" b="1" noProof="1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B0A9825-DCE2-F0DB-0CD9-20F3C2BDC762}"/>
              </a:ext>
            </a:extLst>
          </p:cNvPr>
          <p:cNvSpPr>
            <a:spLocks/>
          </p:cNvSpPr>
          <p:nvPr/>
        </p:nvSpPr>
        <p:spPr bwMode="auto">
          <a:xfrm>
            <a:off x="8614345" y="1765429"/>
            <a:ext cx="1691640" cy="999737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rgbClr val="D9A16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2025</a:t>
            </a:r>
            <a:endParaRPr lang="en-US" sz="3200" b="1" noProof="1">
              <a:solidFill>
                <a:schemeClr val="bg1"/>
              </a:solidFill>
            </a:endParaRPr>
          </a:p>
        </p:txBody>
      </p:sp>
      <p:cxnSp>
        <p:nvCxnSpPr>
          <p:cNvPr id="27" name="Straight Connector 78">
            <a:extLst>
              <a:ext uri="{FF2B5EF4-FFF2-40B4-BE49-F238E27FC236}">
                <a16:creationId xmlns:a16="http://schemas.microsoft.com/office/drawing/2014/main" id="{E2AE15F4-D62D-CC4A-F810-E8DAE665ABA4}"/>
              </a:ext>
            </a:extLst>
          </p:cNvPr>
          <p:cNvCxnSpPr>
            <a:cxnSpLocks/>
          </p:cNvCxnSpPr>
          <p:nvPr/>
        </p:nvCxnSpPr>
        <p:spPr>
          <a:xfrm>
            <a:off x="9706595" y="2772540"/>
            <a:ext cx="0" cy="1851666"/>
          </a:xfrm>
          <a:prstGeom prst="line">
            <a:avLst/>
          </a:prstGeom>
          <a:ln w="57150">
            <a:solidFill>
              <a:srgbClr val="D9A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7">
            <a:extLst>
              <a:ext uri="{FF2B5EF4-FFF2-40B4-BE49-F238E27FC236}">
                <a16:creationId xmlns:a16="http://schemas.microsoft.com/office/drawing/2014/main" id="{3418694B-FFC1-0144-652B-9D3F551DF58B}"/>
              </a:ext>
            </a:extLst>
          </p:cNvPr>
          <p:cNvSpPr>
            <a:spLocks/>
          </p:cNvSpPr>
          <p:nvPr/>
        </p:nvSpPr>
        <p:spPr bwMode="auto">
          <a:xfrm>
            <a:off x="9960013" y="1765429"/>
            <a:ext cx="1691640" cy="999737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182 w 929"/>
              <a:gd name="T11" fmla="*/ 182 h 365"/>
              <a:gd name="T12" fmla="*/ 0 w 929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rgbClr val="8D99AE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2026</a:t>
            </a:r>
            <a:endParaRPr lang="en-US" sz="3200" b="1" noProof="1">
              <a:solidFill>
                <a:schemeClr val="bg1"/>
              </a:solidFill>
            </a:endParaRPr>
          </a:p>
        </p:txBody>
      </p:sp>
      <p:sp>
        <p:nvSpPr>
          <p:cNvPr id="18" name="Rectangle: Rounded Corners 40">
            <a:extLst>
              <a:ext uri="{FF2B5EF4-FFF2-40B4-BE49-F238E27FC236}">
                <a16:creationId xmlns:a16="http://schemas.microsoft.com/office/drawing/2014/main" id="{EDA8052A-8B4F-6E0B-BCB1-6115D101EF69}"/>
              </a:ext>
            </a:extLst>
          </p:cNvPr>
          <p:cNvSpPr/>
          <p:nvPr/>
        </p:nvSpPr>
        <p:spPr>
          <a:xfrm>
            <a:off x="3170762" y="2922647"/>
            <a:ext cx="1752547" cy="1608966"/>
          </a:xfrm>
          <a:prstGeom prst="roundRect">
            <a:avLst>
              <a:gd name="adj" fmla="val 8527"/>
            </a:avLst>
          </a:prstGeom>
          <a:solidFill>
            <a:srgbClr val="2F4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en-US" b="1" cap="all" noProof="1">
                <a:solidFill>
                  <a:prstClr val="white"/>
                </a:solidFill>
              </a:rPr>
              <a:t>INTERRFACE   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prstClr val="white"/>
                </a:solidFill>
              </a:rPr>
              <a:t>Digitális megoldások a TSO-DSO közötti együttműködéshez, blockchain és big data alapú rendszerek</a:t>
            </a:r>
            <a:r>
              <a:rPr lang="en-US" sz="900" noProof="1">
                <a:solidFill>
                  <a:prstClr val="white"/>
                </a:solidFill>
              </a:rPr>
              <a:t>.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Költségvetés:</a:t>
            </a:r>
            <a:r>
              <a:rPr lang="hu-HU" sz="900" noProof="1">
                <a:solidFill>
                  <a:prstClr val="white"/>
                </a:solidFill>
              </a:rPr>
              <a:t>16,8</a:t>
            </a:r>
            <a:r>
              <a:rPr lang="en-US" sz="900" noProof="1">
                <a:solidFill>
                  <a:prstClr val="white"/>
                </a:solidFill>
              </a:rPr>
              <a:t> M EUR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TRL: 4-5 → 7-8</a:t>
            </a: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C4ABFB17-B07F-1DDE-2975-DFCE6623D65E}"/>
              </a:ext>
            </a:extLst>
          </p:cNvPr>
          <p:cNvSpPr/>
          <p:nvPr/>
        </p:nvSpPr>
        <p:spPr>
          <a:xfrm>
            <a:off x="4516431" y="4616832"/>
            <a:ext cx="1752547" cy="1608966"/>
          </a:xfrm>
          <a:prstGeom prst="roundRect">
            <a:avLst>
              <a:gd name="adj" fmla="val 8527"/>
            </a:avLst>
          </a:prstGeom>
          <a:solidFill>
            <a:srgbClr val="66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en-US" b="1" cap="all" noProof="1">
                <a:solidFill>
                  <a:schemeClr val="tx1"/>
                </a:solidFill>
              </a:rPr>
              <a:t>FARCROSS  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schemeClr val="tx1"/>
                </a:solidFill>
              </a:rPr>
              <a:t>Határokon átnyúló átvitelkapacitás növelése fejlett technológiákkal.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schemeClr val="tx1"/>
                </a:solidFill>
              </a:rPr>
              <a:t>Költségvetés:</a:t>
            </a:r>
            <a:r>
              <a:rPr lang="hu-HU" sz="900" noProof="1">
                <a:solidFill>
                  <a:schemeClr val="tx1"/>
                </a:solidFill>
              </a:rPr>
              <a:t> 10</a:t>
            </a:r>
            <a:r>
              <a:rPr lang="en-US" sz="900" noProof="1">
                <a:solidFill>
                  <a:schemeClr val="tx1"/>
                </a:solidFill>
              </a:rPr>
              <a:t> M EUR</a:t>
            </a:r>
            <a:endParaRPr lang="hu-HU" sz="900" noProof="1">
              <a:solidFill>
                <a:schemeClr val="tx1"/>
              </a:solidFill>
            </a:endParaRP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schemeClr val="tx1"/>
                </a:solidFill>
              </a:rPr>
              <a:t>TRL: 5-6 → 7-9</a:t>
            </a:r>
          </a:p>
        </p:txBody>
      </p:sp>
      <p:sp>
        <p:nvSpPr>
          <p:cNvPr id="20" name="Rectangle: Rounded Corners 72">
            <a:extLst>
              <a:ext uri="{FF2B5EF4-FFF2-40B4-BE49-F238E27FC236}">
                <a16:creationId xmlns:a16="http://schemas.microsoft.com/office/drawing/2014/main" id="{9B0CEF94-8047-16EF-1AE5-B6FC7F9F5F72}"/>
              </a:ext>
            </a:extLst>
          </p:cNvPr>
          <p:cNvSpPr/>
          <p:nvPr/>
        </p:nvSpPr>
        <p:spPr>
          <a:xfrm>
            <a:off x="5862100" y="2922647"/>
            <a:ext cx="1752547" cy="1608966"/>
          </a:xfrm>
          <a:prstGeom prst="roundRect">
            <a:avLst>
              <a:gd name="adj" fmla="val 8527"/>
            </a:avLst>
          </a:prstGeom>
          <a:solidFill>
            <a:srgbClr val="88C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en-US" b="1" cap="all" noProof="1">
                <a:solidFill>
                  <a:schemeClr val="bg1"/>
                </a:solidFill>
              </a:rPr>
              <a:t>ONENET </a:t>
            </a:r>
          </a:p>
          <a:p>
            <a:pPr marL="171450" lvl="0" indent="-1714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schemeClr val="bg1"/>
                </a:solidFill>
              </a:rPr>
              <a:t>Fogyasztóközpontú hálózati működés új piaci struktúrákkal és platformokkal.</a:t>
            </a:r>
          </a:p>
          <a:p>
            <a:pPr marL="171450" lvl="0" indent="-1714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schemeClr val="bg1"/>
                </a:solidFill>
              </a:rPr>
              <a:t>Költségvetés:</a:t>
            </a:r>
            <a:r>
              <a:rPr lang="hu-HU" sz="900" noProof="1">
                <a:solidFill>
                  <a:schemeClr val="bg1"/>
                </a:solidFill>
              </a:rPr>
              <a:t> 22</a:t>
            </a:r>
            <a:r>
              <a:rPr lang="en-US" sz="900" noProof="1">
                <a:solidFill>
                  <a:schemeClr val="bg1"/>
                </a:solidFill>
              </a:rPr>
              <a:t> M EUR</a:t>
            </a:r>
            <a:endParaRPr lang="hu-HU" sz="900" noProof="1">
              <a:solidFill>
                <a:schemeClr val="bg1"/>
              </a:solidFill>
            </a:endParaRPr>
          </a:p>
          <a:p>
            <a:pPr marL="171450" lvl="0" indent="-1714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schemeClr val="bg1"/>
                </a:solidFill>
              </a:rPr>
              <a:t>TRL: 4-5 → 8</a:t>
            </a:r>
          </a:p>
        </p:txBody>
      </p:sp>
      <p:sp>
        <p:nvSpPr>
          <p:cNvPr id="21" name="Rectangle: Rounded Corners 73">
            <a:extLst>
              <a:ext uri="{FF2B5EF4-FFF2-40B4-BE49-F238E27FC236}">
                <a16:creationId xmlns:a16="http://schemas.microsoft.com/office/drawing/2014/main" id="{1AFFAB14-118F-C61D-C8F4-832FC74EF6FF}"/>
              </a:ext>
            </a:extLst>
          </p:cNvPr>
          <p:cNvSpPr/>
          <p:nvPr/>
        </p:nvSpPr>
        <p:spPr>
          <a:xfrm>
            <a:off x="7207769" y="4616832"/>
            <a:ext cx="1752547" cy="1608966"/>
          </a:xfrm>
          <a:prstGeom prst="roundRect">
            <a:avLst>
              <a:gd name="adj" fmla="val 8527"/>
            </a:avLst>
          </a:prstGeom>
          <a:solidFill>
            <a:srgbClr val="FF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en-US" b="1" cap="all" noProof="1">
                <a:solidFill>
                  <a:schemeClr val="tx1"/>
                </a:solidFill>
              </a:rPr>
              <a:t>TwinEU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schemeClr val="tx1"/>
                </a:solidFill>
              </a:rPr>
              <a:t>Digitális iker technológia fejlesztése az európai energia infrastruktúrák számára.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schemeClr val="tx1"/>
                </a:solidFill>
              </a:rPr>
              <a:t>Költségvetés:</a:t>
            </a:r>
            <a:r>
              <a:rPr lang="hu-HU" sz="900" noProof="1">
                <a:solidFill>
                  <a:schemeClr val="tx1"/>
                </a:solidFill>
              </a:rPr>
              <a:t> </a:t>
            </a:r>
            <a:r>
              <a:rPr lang="en-US" sz="900" noProof="1">
                <a:solidFill>
                  <a:schemeClr val="tx1"/>
                </a:solidFill>
              </a:rPr>
              <a:t>20 M EUR</a:t>
            </a:r>
            <a:endParaRPr lang="hu-HU" sz="900" noProof="1">
              <a:solidFill>
                <a:schemeClr val="tx1"/>
              </a:solidFill>
            </a:endParaRP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schemeClr val="tx1"/>
                </a:solidFill>
              </a:rPr>
              <a:t>TRL: 4-6 → 6-7</a:t>
            </a:r>
          </a:p>
        </p:txBody>
      </p:sp>
      <p:sp>
        <p:nvSpPr>
          <p:cNvPr id="22" name="Rectangle: Rounded Corners 74">
            <a:extLst>
              <a:ext uri="{FF2B5EF4-FFF2-40B4-BE49-F238E27FC236}">
                <a16:creationId xmlns:a16="http://schemas.microsoft.com/office/drawing/2014/main" id="{4EAA68A2-627D-B20D-7E88-368CB3B8F45D}"/>
              </a:ext>
            </a:extLst>
          </p:cNvPr>
          <p:cNvSpPr/>
          <p:nvPr/>
        </p:nvSpPr>
        <p:spPr>
          <a:xfrm>
            <a:off x="8553438" y="2922647"/>
            <a:ext cx="1752547" cy="1608966"/>
          </a:xfrm>
          <a:prstGeom prst="roundRect">
            <a:avLst>
              <a:gd name="adj" fmla="val 8527"/>
            </a:avLst>
          </a:prstGeom>
          <a:solidFill>
            <a:srgbClr val="D9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en-US" b="1" cap="all" noProof="1">
                <a:solidFill>
                  <a:prstClr val="white"/>
                </a:solidFill>
              </a:rPr>
              <a:t>CABLEGNOSIS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Környezetbarát kábelanyagok fejlesztése, diagnosztikai eszközök és kábelrendszerek validálása.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Költségvetés: 5 M EUR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TRL: 2-4 → 4-6</a:t>
            </a:r>
          </a:p>
        </p:txBody>
      </p:sp>
      <p:sp>
        <p:nvSpPr>
          <p:cNvPr id="23" name="Rectangle: Rounded Corners 75">
            <a:extLst>
              <a:ext uri="{FF2B5EF4-FFF2-40B4-BE49-F238E27FC236}">
                <a16:creationId xmlns:a16="http://schemas.microsoft.com/office/drawing/2014/main" id="{253DCC6D-DBF8-D6F9-FA24-BDABD5F74166}"/>
              </a:ext>
            </a:extLst>
          </p:cNvPr>
          <p:cNvSpPr/>
          <p:nvPr/>
        </p:nvSpPr>
        <p:spPr>
          <a:xfrm>
            <a:off x="9168378" y="4616831"/>
            <a:ext cx="1752547" cy="1608966"/>
          </a:xfrm>
          <a:prstGeom prst="roundRect">
            <a:avLst>
              <a:gd name="adj" fmla="val 8527"/>
            </a:avLst>
          </a:prstGeom>
          <a:solidFill>
            <a:srgbClr val="D9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en-US" b="1" cap="all" noProof="1">
                <a:solidFill>
                  <a:schemeClr val="bg1"/>
                </a:solidFill>
              </a:rPr>
              <a:t>HYNET </a:t>
            </a:r>
          </a:p>
          <a:p>
            <a:pPr marL="171450" lvl="0" indent="-1714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schemeClr val="bg1"/>
                </a:solidFill>
              </a:rPr>
              <a:t>AC/DC hibrid hálózatok interoperabilitásának és szabványosításának fejlesztése.</a:t>
            </a:r>
          </a:p>
          <a:p>
            <a:pPr marL="171450" lvl="0" indent="-1714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noProof="1">
                <a:solidFill>
                  <a:schemeClr val="bg1"/>
                </a:solidFill>
              </a:rPr>
              <a:t>Költségvetés</a:t>
            </a:r>
            <a:r>
              <a:rPr lang="en-US" sz="900" noProof="1">
                <a:solidFill>
                  <a:schemeClr val="bg1"/>
                </a:solidFill>
              </a:rPr>
              <a:t>:</a:t>
            </a:r>
            <a:r>
              <a:rPr lang="hu-HU" sz="900" noProof="1">
                <a:solidFill>
                  <a:schemeClr val="bg1"/>
                </a:solidFill>
              </a:rPr>
              <a:t> 6</a:t>
            </a:r>
            <a:r>
              <a:rPr lang="en-US" sz="900" noProof="1">
                <a:solidFill>
                  <a:schemeClr val="bg1"/>
                </a:solidFill>
              </a:rPr>
              <a:t> M EUR</a:t>
            </a:r>
            <a:endParaRPr lang="hu-HU" sz="900" noProof="1">
              <a:solidFill>
                <a:schemeClr val="bg1"/>
              </a:solidFill>
            </a:endParaRPr>
          </a:p>
          <a:p>
            <a:pPr marL="171450" lvl="0" indent="-1714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noProof="1">
                <a:solidFill>
                  <a:schemeClr val="bg1"/>
                </a:solidFill>
              </a:rPr>
              <a:t>TRL:</a:t>
            </a:r>
            <a:r>
              <a:rPr lang="en-US" sz="900" noProof="1">
                <a:solidFill>
                  <a:schemeClr val="bg1"/>
                </a:solidFill>
              </a:rPr>
              <a:t> 3 → 4-5</a:t>
            </a:r>
          </a:p>
        </p:txBody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5330265D-9109-E4DC-DF8C-74941607B130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047036" y="2765166"/>
            <a:ext cx="0" cy="157481"/>
          </a:xfrm>
          <a:prstGeom prst="line">
            <a:avLst/>
          </a:prstGeom>
          <a:ln w="57150">
            <a:solidFill>
              <a:srgbClr val="2F4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76">
            <a:extLst>
              <a:ext uri="{FF2B5EF4-FFF2-40B4-BE49-F238E27FC236}">
                <a16:creationId xmlns:a16="http://schemas.microsoft.com/office/drawing/2014/main" id="{E0C49754-CBF3-E5AF-530A-2513765F1E99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392705" y="2765166"/>
            <a:ext cx="0" cy="1851666"/>
          </a:xfrm>
          <a:prstGeom prst="line">
            <a:avLst/>
          </a:prstGeom>
          <a:ln w="57150">
            <a:solidFill>
              <a:srgbClr val="66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77">
            <a:extLst>
              <a:ext uri="{FF2B5EF4-FFF2-40B4-BE49-F238E27FC236}">
                <a16:creationId xmlns:a16="http://schemas.microsoft.com/office/drawing/2014/main" id="{50D1A763-8E7B-E2CB-5CB9-2E329E8EE58D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084043" y="2765166"/>
            <a:ext cx="0" cy="1851666"/>
          </a:xfrm>
          <a:prstGeom prst="line">
            <a:avLst/>
          </a:prstGeom>
          <a:ln w="57150">
            <a:solidFill>
              <a:srgbClr val="FF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79">
            <a:extLst>
              <a:ext uri="{FF2B5EF4-FFF2-40B4-BE49-F238E27FC236}">
                <a16:creationId xmlns:a16="http://schemas.microsoft.com/office/drawing/2014/main" id="{FE160A58-52CD-4C1C-18E3-C58ADA50C28C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6738374" y="2765166"/>
            <a:ext cx="0" cy="157481"/>
          </a:xfrm>
          <a:prstGeom prst="line">
            <a:avLst/>
          </a:prstGeom>
          <a:ln w="57150">
            <a:solidFill>
              <a:srgbClr val="88C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0">
            <a:extLst>
              <a:ext uri="{FF2B5EF4-FFF2-40B4-BE49-F238E27FC236}">
                <a16:creationId xmlns:a16="http://schemas.microsoft.com/office/drawing/2014/main" id="{6D7F5E75-0F98-4EBC-7087-85AA19D3B87A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9429712" y="2765166"/>
            <a:ext cx="0" cy="157481"/>
          </a:xfrm>
          <a:prstGeom prst="line">
            <a:avLst/>
          </a:prstGeom>
          <a:ln w="57150">
            <a:solidFill>
              <a:srgbClr val="D9A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121">
            <a:extLst>
              <a:ext uri="{FF2B5EF4-FFF2-40B4-BE49-F238E27FC236}">
                <a16:creationId xmlns:a16="http://schemas.microsoft.com/office/drawing/2014/main" id="{174C4239-0C75-38E2-8107-7008D874E71A}"/>
              </a:ext>
            </a:extLst>
          </p:cNvPr>
          <p:cNvSpPr/>
          <p:nvPr/>
        </p:nvSpPr>
        <p:spPr>
          <a:xfrm>
            <a:off x="2469141" y="1124075"/>
            <a:ext cx="483669" cy="493554"/>
          </a:xfrm>
          <a:custGeom>
            <a:avLst/>
            <a:gdLst>
              <a:gd name="connsiteX0" fmla="*/ 378524 w 483669"/>
              <a:gd name="connsiteY0" fmla="*/ 269243 h 493554"/>
              <a:gd name="connsiteX1" fmla="*/ 483669 w 483669"/>
              <a:gd name="connsiteY1" fmla="*/ 269243 h 493554"/>
              <a:gd name="connsiteX2" fmla="*/ 483669 w 483669"/>
              <a:gd name="connsiteY2" fmla="*/ 409438 h 493554"/>
              <a:gd name="connsiteX3" fmla="*/ 378524 w 483669"/>
              <a:gd name="connsiteY3" fmla="*/ 409438 h 493554"/>
              <a:gd name="connsiteX4" fmla="*/ 231320 w 483669"/>
              <a:gd name="connsiteY4" fmla="*/ 143068 h 493554"/>
              <a:gd name="connsiteX5" fmla="*/ 336465 w 483669"/>
              <a:gd name="connsiteY5" fmla="*/ 143068 h 493554"/>
              <a:gd name="connsiteX6" fmla="*/ 336465 w 483669"/>
              <a:gd name="connsiteY6" fmla="*/ 409438 h 493554"/>
              <a:gd name="connsiteX7" fmla="*/ 231320 w 483669"/>
              <a:gd name="connsiteY7" fmla="*/ 409438 h 493554"/>
              <a:gd name="connsiteX8" fmla="*/ 84116 w 483669"/>
              <a:gd name="connsiteY8" fmla="*/ 2874 h 493554"/>
              <a:gd name="connsiteX9" fmla="*/ 189261 w 483669"/>
              <a:gd name="connsiteY9" fmla="*/ 2874 h 493554"/>
              <a:gd name="connsiteX10" fmla="*/ 189261 w 483669"/>
              <a:gd name="connsiteY10" fmla="*/ 409436 h 493554"/>
              <a:gd name="connsiteX11" fmla="*/ 84116 w 483669"/>
              <a:gd name="connsiteY11" fmla="*/ 409436 h 493554"/>
              <a:gd name="connsiteX12" fmla="*/ 0 w 483669"/>
              <a:gd name="connsiteY12" fmla="*/ 2874 h 493554"/>
              <a:gd name="connsiteX13" fmla="*/ 42058 w 483669"/>
              <a:gd name="connsiteY13" fmla="*/ 2874 h 493554"/>
              <a:gd name="connsiteX14" fmla="*/ 42058 w 483669"/>
              <a:gd name="connsiteY14" fmla="*/ 451496 h 493554"/>
              <a:gd name="connsiteX15" fmla="*/ 483669 w 483669"/>
              <a:gd name="connsiteY15" fmla="*/ 451496 h 493554"/>
              <a:gd name="connsiteX16" fmla="*/ 483669 w 483669"/>
              <a:gd name="connsiteY16" fmla="*/ 493554 h 493554"/>
              <a:gd name="connsiteX17" fmla="*/ 0 w 483669"/>
              <a:gd name="connsiteY17" fmla="*/ 493554 h 493554"/>
              <a:gd name="connsiteX18" fmla="*/ 269242 w 483669"/>
              <a:gd name="connsiteY18" fmla="*/ 0 h 493554"/>
              <a:gd name="connsiteX19" fmla="*/ 438386 w 483669"/>
              <a:gd name="connsiteY19" fmla="*/ 169144 h 493554"/>
              <a:gd name="connsiteX20" fmla="*/ 476659 w 483669"/>
              <a:gd name="connsiteY20" fmla="*/ 130871 h 493554"/>
              <a:gd name="connsiteX21" fmla="*/ 476659 w 483669"/>
              <a:gd name="connsiteY21" fmla="*/ 227184 h 493554"/>
              <a:gd name="connsiteX22" fmla="*/ 380346 w 483669"/>
              <a:gd name="connsiteY22" fmla="*/ 227184 h 493554"/>
              <a:gd name="connsiteX23" fmla="*/ 418619 w 483669"/>
              <a:gd name="connsiteY23" fmla="*/ 188911 h 493554"/>
              <a:gd name="connsiteX24" fmla="*/ 249475 w 483669"/>
              <a:gd name="connsiteY24" fmla="*/ 19767 h 49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3669" h="493554">
                <a:moveTo>
                  <a:pt x="378524" y="269243"/>
                </a:moveTo>
                <a:lnTo>
                  <a:pt x="483669" y="269243"/>
                </a:lnTo>
                <a:lnTo>
                  <a:pt x="483669" y="409438"/>
                </a:lnTo>
                <a:lnTo>
                  <a:pt x="378524" y="409438"/>
                </a:lnTo>
                <a:close/>
                <a:moveTo>
                  <a:pt x="231320" y="143068"/>
                </a:moveTo>
                <a:lnTo>
                  <a:pt x="336465" y="143068"/>
                </a:lnTo>
                <a:lnTo>
                  <a:pt x="336465" y="409438"/>
                </a:lnTo>
                <a:lnTo>
                  <a:pt x="231320" y="409438"/>
                </a:lnTo>
                <a:close/>
                <a:moveTo>
                  <a:pt x="84116" y="2874"/>
                </a:moveTo>
                <a:lnTo>
                  <a:pt x="189261" y="2874"/>
                </a:lnTo>
                <a:lnTo>
                  <a:pt x="189261" y="409436"/>
                </a:lnTo>
                <a:lnTo>
                  <a:pt x="84116" y="409436"/>
                </a:lnTo>
                <a:close/>
                <a:moveTo>
                  <a:pt x="0" y="2874"/>
                </a:moveTo>
                <a:lnTo>
                  <a:pt x="42058" y="2874"/>
                </a:lnTo>
                <a:lnTo>
                  <a:pt x="42058" y="451496"/>
                </a:lnTo>
                <a:lnTo>
                  <a:pt x="483669" y="451496"/>
                </a:lnTo>
                <a:lnTo>
                  <a:pt x="483669" y="493554"/>
                </a:lnTo>
                <a:lnTo>
                  <a:pt x="0" y="493554"/>
                </a:lnTo>
                <a:close/>
                <a:moveTo>
                  <a:pt x="269242" y="0"/>
                </a:moveTo>
                <a:lnTo>
                  <a:pt x="438386" y="169144"/>
                </a:lnTo>
                <a:lnTo>
                  <a:pt x="476659" y="130871"/>
                </a:lnTo>
                <a:lnTo>
                  <a:pt x="476659" y="227184"/>
                </a:lnTo>
                <a:lnTo>
                  <a:pt x="380346" y="227184"/>
                </a:lnTo>
                <a:lnTo>
                  <a:pt x="418619" y="188911"/>
                </a:lnTo>
                <a:lnTo>
                  <a:pt x="249475" y="19767"/>
                </a:lnTo>
                <a:close/>
              </a:path>
            </a:pathLst>
          </a:custGeom>
          <a:solidFill>
            <a:srgbClr val="003F5C"/>
          </a:solidFill>
          <a:ln w="6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117">
            <a:extLst>
              <a:ext uri="{FF2B5EF4-FFF2-40B4-BE49-F238E27FC236}">
                <a16:creationId xmlns:a16="http://schemas.microsoft.com/office/drawing/2014/main" id="{CF73890B-CCF9-AEB7-1850-3A2AEF0B2A53}"/>
              </a:ext>
            </a:extLst>
          </p:cNvPr>
          <p:cNvSpPr/>
          <p:nvPr/>
        </p:nvSpPr>
        <p:spPr>
          <a:xfrm>
            <a:off x="7901692" y="1077881"/>
            <a:ext cx="364504" cy="588815"/>
          </a:xfrm>
          <a:custGeom>
            <a:avLst/>
            <a:gdLst>
              <a:gd name="connsiteX0" fmla="*/ 136689 w 364504"/>
              <a:gd name="connsiteY0" fmla="*/ 546757 h 588815"/>
              <a:gd name="connsiteX1" fmla="*/ 227815 w 364504"/>
              <a:gd name="connsiteY1" fmla="*/ 546757 h 588815"/>
              <a:gd name="connsiteX2" fmla="*/ 182252 w 364504"/>
              <a:gd name="connsiteY2" fmla="*/ 588815 h 588815"/>
              <a:gd name="connsiteX3" fmla="*/ 136689 w 364504"/>
              <a:gd name="connsiteY3" fmla="*/ 546757 h 588815"/>
              <a:gd name="connsiteX4" fmla="*/ 112155 w 364504"/>
              <a:gd name="connsiteY4" fmla="*/ 476660 h 588815"/>
              <a:gd name="connsiteX5" fmla="*/ 252349 w 364504"/>
              <a:gd name="connsiteY5" fmla="*/ 476660 h 588815"/>
              <a:gd name="connsiteX6" fmla="*/ 273378 w 364504"/>
              <a:gd name="connsiteY6" fmla="*/ 497689 h 588815"/>
              <a:gd name="connsiteX7" fmla="*/ 252349 w 364504"/>
              <a:gd name="connsiteY7" fmla="*/ 518718 h 588815"/>
              <a:gd name="connsiteX8" fmla="*/ 112155 w 364504"/>
              <a:gd name="connsiteY8" fmla="*/ 518718 h 588815"/>
              <a:gd name="connsiteX9" fmla="*/ 91126 w 364504"/>
              <a:gd name="connsiteY9" fmla="*/ 497689 h 588815"/>
              <a:gd name="connsiteX10" fmla="*/ 112155 w 364504"/>
              <a:gd name="connsiteY10" fmla="*/ 476660 h 588815"/>
              <a:gd name="connsiteX11" fmla="*/ 112155 w 364504"/>
              <a:gd name="connsiteY11" fmla="*/ 406563 h 588815"/>
              <a:gd name="connsiteX12" fmla="*/ 252349 w 364504"/>
              <a:gd name="connsiteY12" fmla="*/ 406563 h 588815"/>
              <a:gd name="connsiteX13" fmla="*/ 273378 w 364504"/>
              <a:gd name="connsiteY13" fmla="*/ 427592 h 588815"/>
              <a:gd name="connsiteX14" fmla="*/ 252349 w 364504"/>
              <a:gd name="connsiteY14" fmla="*/ 448621 h 588815"/>
              <a:gd name="connsiteX15" fmla="*/ 112155 w 364504"/>
              <a:gd name="connsiteY15" fmla="*/ 448621 h 588815"/>
              <a:gd name="connsiteX16" fmla="*/ 91126 w 364504"/>
              <a:gd name="connsiteY16" fmla="*/ 427592 h 588815"/>
              <a:gd name="connsiteX17" fmla="*/ 112155 w 364504"/>
              <a:gd name="connsiteY17" fmla="*/ 406563 h 588815"/>
              <a:gd name="connsiteX18" fmla="*/ 182953 w 364504"/>
              <a:gd name="connsiteY18" fmla="*/ 41357 h 588815"/>
              <a:gd name="connsiteX19" fmla="*/ 42759 w 364504"/>
              <a:gd name="connsiteY19" fmla="*/ 180150 h 588815"/>
              <a:gd name="connsiteX20" fmla="*/ 42759 w 364504"/>
              <a:gd name="connsiteY20" fmla="*/ 185758 h 588815"/>
              <a:gd name="connsiteX21" fmla="*/ 52573 w 364504"/>
              <a:gd name="connsiteY21" fmla="*/ 234826 h 588815"/>
              <a:gd name="connsiteX22" fmla="*/ 76406 w 364504"/>
              <a:gd name="connsiteY22" fmla="*/ 273379 h 588815"/>
              <a:gd name="connsiteX23" fmla="*/ 117062 w 364504"/>
              <a:gd name="connsiteY23" fmla="*/ 336467 h 588815"/>
              <a:gd name="connsiteX24" fmla="*/ 182252 w 364504"/>
              <a:gd name="connsiteY24" fmla="*/ 336467 h 588815"/>
              <a:gd name="connsiteX25" fmla="*/ 248143 w 364504"/>
              <a:gd name="connsiteY25" fmla="*/ 336467 h 588815"/>
              <a:gd name="connsiteX26" fmla="*/ 288800 w 364504"/>
              <a:gd name="connsiteY26" fmla="*/ 273379 h 588815"/>
              <a:gd name="connsiteX27" fmla="*/ 312633 w 364504"/>
              <a:gd name="connsiteY27" fmla="*/ 234826 h 588815"/>
              <a:gd name="connsiteX28" fmla="*/ 322446 w 364504"/>
              <a:gd name="connsiteY28" fmla="*/ 185758 h 588815"/>
              <a:gd name="connsiteX29" fmla="*/ 323147 w 364504"/>
              <a:gd name="connsiteY29" fmla="*/ 185758 h 588815"/>
              <a:gd name="connsiteX30" fmla="*/ 323147 w 364504"/>
              <a:gd name="connsiteY30" fmla="*/ 180150 h 588815"/>
              <a:gd name="connsiteX31" fmla="*/ 182953 w 364504"/>
              <a:gd name="connsiteY31" fmla="*/ 41357 h 588815"/>
              <a:gd name="connsiteX32" fmla="*/ 182252 w 364504"/>
              <a:gd name="connsiteY32" fmla="*/ 0 h 588815"/>
              <a:gd name="connsiteX33" fmla="*/ 364504 w 364504"/>
              <a:gd name="connsiteY33" fmla="*/ 180150 h 588815"/>
              <a:gd name="connsiteX34" fmla="*/ 364504 w 364504"/>
              <a:gd name="connsiteY34" fmla="*/ 186459 h 588815"/>
              <a:gd name="connsiteX35" fmla="*/ 351887 w 364504"/>
              <a:gd name="connsiteY35" fmla="*/ 249546 h 588815"/>
              <a:gd name="connsiteX36" fmla="*/ 320343 w 364504"/>
              <a:gd name="connsiteY36" fmla="*/ 301418 h 588815"/>
              <a:gd name="connsiteX37" fmla="*/ 277584 w 364504"/>
              <a:gd name="connsiteY37" fmla="*/ 370814 h 588815"/>
              <a:gd name="connsiteX38" fmla="*/ 264967 w 364504"/>
              <a:gd name="connsiteY38" fmla="*/ 378525 h 588815"/>
              <a:gd name="connsiteX39" fmla="*/ 99538 w 364504"/>
              <a:gd name="connsiteY39" fmla="*/ 378525 h 588815"/>
              <a:gd name="connsiteX40" fmla="*/ 86920 w 364504"/>
              <a:gd name="connsiteY40" fmla="*/ 370814 h 588815"/>
              <a:gd name="connsiteX41" fmla="*/ 44161 w 364504"/>
              <a:gd name="connsiteY41" fmla="*/ 301418 h 588815"/>
              <a:gd name="connsiteX42" fmla="*/ 12617 w 364504"/>
              <a:gd name="connsiteY42" fmla="*/ 249546 h 588815"/>
              <a:gd name="connsiteX43" fmla="*/ 0 w 364504"/>
              <a:gd name="connsiteY43" fmla="*/ 186459 h 588815"/>
              <a:gd name="connsiteX44" fmla="*/ 0 w 364504"/>
              <a:gd name="connsiteY44" fmla="*/ 180150 h 588815"/>
              <a:gd name="connsiteX45" fmla="*/ 182252 w 364504"/>
              <a:gd name="connsiteY45" fmla="*/ 0 h 58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64504" h="588815">
                <a:moveTo>
                  <a:pt x="136689" y="546757"/>
                </a:moveTo>
                <a:lnTo>
                  <a:pt x="227815" y="546757"/>
                </a:lnTo>
                <a:cubicBezTo>
                  <a:pt x="225712" y="570590"/>
                  <a:pt x="206085" y="588815"/>
                  <a:pt x="182252" y="588815"/>
                </a:cubicBezTo>
                <a:cubicBezTo>
                  <a:pt x="158419" y="588815"/>
                  <a:pt x="138792" y="570590"/>
                  <a:pt x="136689" y="546757"/>
                </a:cubicBezTo>
                <a:close/>
                <a:moveTo>
                  <a:pt x="112155" y="476660"/>
                </a:moveTo>
                <a:lnTo>
                  <a:pt x="252349" y="476660"/>
                </a:lnTo>
                <a:cubicBezTo>
                  <a:pt x="264266" y="476660"/>
                  <a:pt x="273378" y="485773"/>
                  <a:pt x="273378" y="497689"/>
                </a:cubicBezTo>
                <a:cubicBezTo>
                  <a:pt x="273378" y="509606"/>
                  <a:pt x="264266" y="518718"/>
                  <a:pt x="252349" y="518718"/>
                </a:cubicBezTo>
                <a:lnTo>
                  <a:pt x="112155" y="518718"/>
                </a:lnTo>
                <a:cubicBezTo>
                  <a:pt x="100239" y="518718"/>
                  <a:pt x="91126" y="509606"/>
                  <a:pt x="91126" y="497689"/>
                </a:cubicBezTo>
                <a:cubicBezTo>
                  <a:pt x="91126" y="485773"/>
                  <a:pt x="100239" y="476660"/>
                  <a:pt x="112155" y="476660"/>
                </a:cubicBezTo>
                <a:close/>
                <a:moveTo>
                  <a:pt x="112155" y="406563"/>
                </a:moveTo>
                <a:lnTo>
                  <a:pt x="252349" y="406563"/>
                </a:lnTo>
                <a:cubicBezTo>
                  <a:pt x="264266" y="406563"/>
                  <a:pt x="273378" y="415676"/>
                  <a:pt x="273378" y="427592"/>
                </a:cubicBezTo>
                <a:cubicBezTo>
                  <a:pt x="273378" y="439509"/>
                  <a:pt x="264266" y="448621"/>
                  <a:pt x="252349" y="448621"/>
                </a:cubicBezTo>
                <a:lnTo>
                  <a:pt x="112155" y="448621"/>
                </a:lnTo>
                <a:cubicBezTo>
                  <a:pt x="100239" y="448621"/>
                  <a:pt x="91126" y="439509"/>
                  <a:pt x="91126" y="427592"/>
                </a:cubicBezTo>
                <a:cubicBezTo>
                  <a:pt x="91126" y="415676"/>
                  <a:pt x="100239" y="406563"/>
                  <a:pt x="112155" y="406563"/>
                </a:cubicBezTo>
                <a:close/>
                <a:moveTo>
                  <a:pt x="182953" y="41357"/>
                </a:moveTo>
                <a:cubicBezTo>
                  <a:pt x="106547" y="42058"/>
                  <a:pt x="44161" y="103744"/>
                  <a:pt x="42759" y="180150"/>
                </a:cubicBezTo>
                <a:lnTo>
                  <a:pt x="42759" y="185758"/>
                </a:lnTo>
                <a:cubicBezTo>
                  <a:pt x="43460" y="202581"/>
                  <a:pt x="46264" y="219405"/>
                  <a:pt x="52573" y="234826"/>
                </a:cubicBezTo>
                <a:cubicBezTo>
                  <a:pt x="58180" y="248845"/>
                  <a:pt x="66592" y="262164"/>
                  <a:pt x="76406" y="273379"/>
                </a:cubicBezTo>
                <a:cubicBezTo>
                  <a:pt x="91827" y="293006"/>
                  <a:pt x="105846" y="314035"/>
                  <a:pt x="117062" y="336467"/>
                </a:cubicBezTo>
                <a:lnTo>
                  <a:pt x="182252" y="336467"/>
                </a:lnTo>
                <a:lnTo>
                  <a:pt x="248143" y="336467"/>
                </a:lnTo>
                <a:cubicBezTo>
                  <a:pt x="258658" y="314035"/>
                  <a:pt x="272677" y="293006"/>
                  <a:pt x="288800" y="273379"/>
                </a:cubicBezTo>
                <a:cubicBezTo>
                  <a:pt x="299314" y="262164"/>
                  <a:pt x="307025" y="248845"/>
                  <a:pt x="312633" y="234826"/>
                </a:cubicBezTo>
                <a:cubicBezTo>
                  <a:pt x="318240" y="219405"/>
                  <a:pt x="321745" y="202581"/>
                  <a:pt x="322446" y="185758"/>
                </a:cubicBezTo>
                <a:lnTo>
                  <a:pt x="323147" y="185758"/>
                </a:lnTo>
                <a:lnTo>
                  <a:pt x="323147" y="180150"/>
                </a:lnTo>
                <a:cubicBezTo>
                  <a:pt x="321745" y="103043"/>
                  <a:pt x="259359" y="42058"/>
                  <a:pt x="182953" y="41357"/>
                </a:cubicBezTo>
                <a:close/>
                <a:moveTo>
                  <a:pt x="182252" y="0"/>
                </a:moveTo>
                <a:cubicBezTo>
                  <a:pt x="281790" y="701"/>
                  <a:pt x="362401" y="80612"/>
                  <a:pt x="364504" y="180150"/>
                </a:cubicBezTo>
                <a:lnTo>
                  <a:pt x="364504" y="186459"/>
                </a:lnTo>
                <a:cubicBezTo>
                  <a:pt x="363803" y="208189"/>
                  <a:pt x="359598" y="229218"/>
                  <a:pt x="351887" y="249546"/>
                </a:cubicBezTo>
                <a:cubicBezTo>
                  <a:pt x="344877" y="268472"/>
                  <a:pt x="333662" y="285997"/>
                  <a:pt x="320343" y="301418"/>
                </a:cubicBezTo>
                <a:cubicBezTo>
                  <a:pt x="303520" y="319643"/>
                  <a:pt x="285295" y="355393"/>
                  <a:pt x="277584" y="370814"/>
                </a:cubicBezTo>
                <a:cubicBezTo>
                  <a:pt x="275481" y="375721"/>
                  <a:pt x="270574" y="378525"/>
                  <a:pt x="264967" y="378525"/>
                </a:cubicBezTo>
                <a:lnTo>
                  <a:pt x="99538" y="378525"/>
                </a:lnTo>
                <a:cubicBezTo>
                  <a:pt x="93930" y="378525"/>
                  <a:pt x="89023" y="375721"/>
                  <a:pt x="86920" y="370814"/>
                </a:cubicBezTo>
                <a:cubicBezTo>
                  <a:pt x="79210" y="355393"/>
                  <a:pt x="60984" y="319643"/>
                  <a:pt x="44161" y="301418"/>
                </a:cubicBezTo>
                <a:cubicBezTo>
                  <a:pt x="30843" y="285997"/>
                  <a:pt x="20328" y="268472"/>
                  <a:pt x="12617" y="249546"/>
                </a:cubicBezTo>
                <a:cubicBezTo>
                  <a:pt x="4907" y="229218"/>
                  <a:pt x="701" y="208189"/>
                  <a:pt x="0" y="186459"/>
                </a:cubicBezTo>
                <a:lnTo>
                  <a:pt x="0" y="180150"/>
                </a:lnTo>
                <a:cubicBezTo>
                  <a:pt x="2103" y="80612"/>
                  <a:pt x="82714" y="701"/>
                  <a:pt x="182252" y="0"/>
                </a:cubicBezTo>
                <a:close/>
              </a:path>
            </a:pathLst>
          </a:custGeom>
          <a:solidFill>
            <a:srgbClr val="FFA600"/>
          </a:solidFill>
          <a:ln w="6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120">
            <a:extLst>
              <a:ext uri="{FF2B5EF4-FFF2-40B4-BE49-F238E27FC236}">
                <a16:creationId xmlns:a16="http://schemas.microsoft.com/office/drawing/2014/main" id="{D7F36A0C-BE7E-15F4-F27D-62D7A1ECE6EF}"/>
              </a:ext>
            </a:extLst>
          </p:cNvPr>
          <p:cNvSpPr/>
          <p:nvPr/>
        </p:nvSpPr>
        <p:spPr>
          <a:xfrm>
            <a:off x="3706764" y="1094000"/>
            <a:ext cx="554645" cy="555346"/>
          </a:xfrm>
          <a:custGeom>
            <a:avLst/>
            <a:gdLst>
              <a:gd name="connsiteX0" fmla="*/ 155618 w 554645"/>
              <a:gd name="connsiteY0" fmla="*/ 104447 h 555346"/>
              <a:gd name="connsiteX1" fmla="*/ 169637 w 554645"/>
              <a:gd name="connsiteY1" fmla="*/ 114260 h 555346"/>
              <a:gd name="connsiteX2" fmla="*/ 198377 w 554645"/>
              <a:gd name="connsiteY2" fmla="*/ 268475 h 555346"/>
              <a:gd name="connsiteX3" fmla="*/ 240435 w 554645"/>
              <a:gd name="connsiteY3" fmla="*/ 157019 h 555346"/>
              <a:gd name="connsiteX4" fmla="*/ 248847 w 554645"/>
              <a:gd name="connsiteY4" fmla="*/ 149309 h 555346"/>
              <a:gd name="connsiteX5" fmla="*/ 264268 w 554645"/>
              <a:gd name="connsiteY5" fmla="*/ 157720 h 555346"/>
              <a:gd name="connsiteX6" fmla="*/ 286699 w 554645"/>
              <a:gd name="connsiteY6" fmla="*/ 235529 h 555346"/>
              <a:gd name="connsiteX7" fmla="*/ 313336 w 554645"/>
              <a:gd name="connsiteY7" fmla="*/ 206789 h 555346"/>
              <a:gd name="connsiteX8" fmla="*/ 322449 w 554645"/>
              <a:gd name="connsiteY8" fmla="*/ 201181 h 555346"/>
              <a:gd name="connsiteX9" fmla="*/ 362404 w 554645"/>
              <a:gd name="connsiteY9" fmla="*/ 201181 h 555346"/>
              <a:gd name="connsiteX10" fmla="*/ 363105 w 554645"/>
              <a:gd name="connsiteY10" fmla="*/ 201181 h 555346"/>
              <a:gd name="connsiteX11" fmla="*/ 363105 w 554645"/>
              <a:gd name="connsiteY11" fmla="*/ 229220 h 555346"/>
              <a:gd name="connsiteX12" fmla="*/ 328757 w 554645"/>
              <a:gd name="connsiteY12" fmla="*/ 229220 h 555346"/>
              <a:gd name="connsiteX13" fmla="*/ 290905 w 554645"/>
              <a:gd name="connsiteY13" fmla="*/ 268475 h 555346"/>
              <a:gd name="connsiteX14" fmla="*/ 285297 w 554645"/>
              <a:gd name="connsiteY14" fmla="*/ 271979 h 555346"/>
              <a:gd name="connsiteX15" fmla="*/ 269876 w 554645"/>
              <a:gd name="connsiteY15" fmla="*/ 263568 h 555346"/>
              <a:gd name="connsiteX16" fmla="*/ 251651 w 554645"/>
              <a:gd name="connsiteY16" fmla="*/ 200480 h 555346"/>
              <a:gd name="connsiteX17" fmla="*/ 206789 w 554645"/>
              <a:gd name="connsiteY17" fmla="*/ 318243 h 555346"/>
              <a:gd name="connsiteX18" fmla="*/ 194872 w 554645"/>
              <a:gd name="connsiteY18" fmla="*/ 325954 h 555346"/>
              <a:gd name="connsiteX19" fmla="*/ 193470 w 554645"/>
              <a:gd name="connsiteY19" fmla="*/ 325954 h 555346"/>
              <a:gd name="connsiteX20" fmla="*/ 182255 w 554645"/>
              <a:gd name="connsiteY20" fmla="*/ 316141 h 555346"/>
              <a:gd name="connsiteX21" fmla="*/ 154216 w 554645"/>
              <a:gd name="connsiteY21" fmla="*/ 165431 h 555346"/>
              <a:gd name="connsiteX22" fmla="*/ 136692 w 554645"/>
              <a:gd name="connsiteY22" fmla="*/ 218706 h 555346"/>
              <a:gd name="connsiteX23" fmla="*/ 124775 w 554645"/>
              <a:gd name="connsiteY23" fmla="*/ 229220 h 555346"/>
              <a:gd name="connsiteX24" fmla="*/ 60987 w 554645"/>
              <a:gd name="connsiteY24" fmla="*/ 229220 h 555346"/>
              <a:gd name="connsiteX25" fmla="*/ 60987 w 554645"/>
              <a:gd name="connsiteY25" fmla="*/ 201181 h 555346"/>
              <a:gd name="connsiteX26" fmla="*/ 115663 w 554645"/>
              <a:gd name="connsiteY26" fmla="*/ 201181 h 555346"/>
              <a:gd name="connsiteX27" fmla="*/ 145804 w 554645"/>
              <a:gd name="connsiteY27" fmla="*/ 112858 h 555346"/>
              <a:gd name="connsiteX28" fmla="*/ 155618 w 554645"/>
              <a:gd name="connsiteY28" fmla="*/ 104447 h 555346"/>
              <a:gd name="connsiteX29" fmla="*/ 211696 w 554645"/>
              <a:gd name="connsiteY29" fmla="*/ 43463 h 555346"/>
              <a:gd name="connsiteX30" fmla="*/ 43463 w 554645"/>
              <a:gd name="connsiteY30" fmla="*/ 211696 h 555346"/>
              <a:gd name="connsiteX31" fmla="*/ 211696 w 554645"/>
              <a:gd name="connsiteY31" fmla="*/ 379929 h 555346"/>
              <a:gd name="connsiteX32" fmla="*/ 379929 w 554645"/>
              <a:gd name="connsiteY32" fmla="*/ 211696 h 555346"/>
              <a:gd name="connsiteX33" fmla="*/ 211696 w 554645"/>
              <a:gd name="connsiteY33" fmla="*/ 43463 h 555346"/>
              <a:gd name="connsiteX34" fmla="*/ 211696 w 554645"/>
              <a:gd name="connsiteY34" fmla="*/ 3 h 555346"/>
              <a:gd name="connsiteX35" fmla="*/ 421987 w 554645"/>
              <a:gd name="connsiteY35" fmla="*/ 212397 h 555346"/>
              <a:gd name="connsiteX36" fmla="*/ 378527 w 554645"/>
              <a:gd name="connsiteY36" fmla="*/ 339973 h 555346"/>
              <a:gd name="connsiteX37" fmla="*/ 410070 w 554645"/>
              <a:gd name="connsiteY37" fmla="*/ 370816 h 555346"/>
              <a:gd name="connsiteX38" fmla="*/ 453530 w 554645"/>
              <a:gd name="connsiteY38" fmla="*/ 384134 h 555346"/>
              <a:gd name="connsiteX39" fmla="*/ 540451 w 554645"/>
              <a:gd name="connsiteY39" fmla="*/ 471756 h 555346"/>
              <a:gd name="connsiteX40" fmla="*/ 540451 w 554645"/>
              <a:gd name="connsiteY40" fmla="*/ 541152 h 555346"/>
              <a:gd name="connsiteX41" fmla="*/ 471055 w 554645"/>
              <a:gd name="connsiteY41" fmla="*/ 541152 h 555346"/>
              <a:gd name="connsiteX42" fmla="*/ 383433 w 554645"/>
              <a:gd name="connsiteY42" fmla="*/ 453530 h 555346"/>
              <a:gd name="connsiteX43" fmla="*/ 370115 w 554645"/>
              <a:gd name="connsiteY43" fmla="*/ 409369 h 555346"/>
              <a:gd name="connsiteX44" fmla="*/ 339272 w 554645"/>
              <a:gd name="connsiteY44" fmla="*/ 378527 h 555346"/>
              <a:gd name="connsiteX45" fmla="*/ 210294 w 554645"/>
              <a:gd name="connsiteY45" fmla="*/ 421987 h 555346"/>
              <a:gd name="connsiteX46" fmla="*/ 3 w 554645"/>
              <a:gd name="connsiteY46" fmla="*/ 210294 h 555346"/>
              <a:gd name="connsiteX47" fmla="*/ 211696 w 554645"/>
              <a:gd name="connsiteY47" fmla="*/ 3 h 55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4645" h="555346">
                <a:moveTo>
                  <a:pt x="155618" y="104447"/>
                </a:moveTo>
                <a:cubicBezTo>
                  <a:pt x="161927" y="103045"/>
                  <a:pt x="168235" y="107250"/>
                  <a:pt x="169637" y="114260"/>
                </a:cubicBezTo>
                <a:lnTo>
                  <a:pt x="198377" y="268475"/>
                </a:lnTo>
                <a:lnTo>
                  <a:pt x="240435" y="157019"/>
                </a:lnTo>
                <a:cubicBezTo>
                  <a:pt x="241837" y="152814"/>
                  <a:pt x="245342" y="150711"/>
                  <a:pt x="248847" y="149309"/>
                </a:cubicBezTo>
                <a:cubicBezTo>
                  <a:pt x="255156" y="147206"/>
                  <a:pt x="262165" y="151412"/>
                  <a:pt x="264268" y="157720"/>
                </a:cubicBezTo>
                <a:lnTo>
                  <a:pt x="286699" y="235529"/>
                </a:lnTo>
                <a:lnTo>
                  <a:pt x="313336" y="206789"/>
                </a:lnTo>
                <a:cubicBezTo>
                  <a:pt x="315439" y="203985"/>
                  <a:pt x="318944" y="201882"/>
                  <a:pt x="322449" y="201181"/>
                </a:cubicBezTo>
                <a:lnTo>
                  <a:pt x="362404" y="201181"/>
                </a:lnTo>
                <a:lnTo>
                  <a:pt x="363105" y="201181"/>
                </a:lnTo>
                <a:lnTo>
                  <a:pt x="363105" y="229220"/>
                </a:lnTo>
                <a:lnTo>
                  <a:pt x="328757" y="229220"/>
                </a:lnTo>
                <a:lnTo>
                  <a:pt x="290905" y="268475"/>
                </a:lnTo>
                <a:cubicBezTo>
                  <a:pt x="289503" y="269876"/>
                  <a:pt x="287400" y="271278"/>
                  <a:pt x="285297" y="271979"/>
                </a:cubicBezTo>
                <a:cubicBezTo>
                  <a:pt x="278288" y="274082"/>
                  <a:pt x="271979" y="269876"/>
                  <a:pt x="269876" y="263568"/>
                </a:cubicBezTo>
                <a:lnTo>
                  <a:pt x="251651" y="200480"/>
                </a:lnTo>
                <a:lnTo>
                  <a:pt x="206789" y="318243"/>
                </a:lnTo>
                <a:cubicBezTo>
                  <a:pt x="204686" y="323150"/>
                  <a:pt x="199779" y="325954"/>
                  <a:pt x="194872" y="325954"/>
                </a:cubicBezTo>
                <a:lnTo>
                  <a:pt x="193470" y="325954"/>
                </a:lnTo>
                <a:cubicBezTo>
                  <a:pt x="187863" y="325954"/>
                  <a:pt x="182956" y="321748"/>
                  <a:pt x="182255" y="316141"/>
                </a:cubicBezTo>
                <a:lnTo>
                  <a:pt x="154216" y="165431"/>
                </a:lnTo>
                <a:lnTo>
                  <a:pt x="136692" y="218706"/>
                </a:lnTo>
                <a:cubicBezTo>
                  <a:pt x="135290" y="224313"/>
                  <a:pt x="130383" y="228519"/>
                  <a:pt x="124775" y="229220"/>
                </a:cubicBezTo>
                <a:lnTo>
                  <a:pt x="60987" y="229220"/>
                </a:lnTo>
                <a:lnTo>
                  <a:pt x="60987" y="201181"/>
                </a:lnTo>
                <a:lnTo>
                  <a:pt x="115663" y="201181"/>
                </a:lnTo>
                <a:lnTo>
                  <a:pt x="145804" y="112858"/>
                </a:lnTo>
                <a:cubicBezTo>
                  <a:pt x="147907" y="108652"/>
                  <a:pt x="151412" y="105148"/>
                  <a:pt x="155618" y="104447"/>
                </a:cubicBezTo>
                <a:close/>
                <a:moveTo>
                  <a:pt x="211696" y="43463"/>
                </a:moveTo>
                <a:cubicBezTo>
                  <a:pt x="118467" y="43463"/>
                  <a:pt x="43463" y="118467"/>
                  <a:pt x="43463" y="211696"/>
                </a:cubicBezTo>
                <a:cubicBezTo>
                  <a:pt x="43463" y="304925"/>
                  <a:pt x="118467" y="379929"/>
                  <a:pt x="211696" y="379929"/>
                </a:cubicBezTo>
                <a:cubicBezTo>
                  <a:pt x="304224" y="379929"/>
                  <a:pt x="379929" y="304224"/>
                  <a:pt x="379929" y="211696"/>
                </a:cubicBezTo>
                <a:cubicBezTo>
                  <a:pt x="379929" y="118467"/>
                  <a:pt x="304925" y="43463"/>
                  <a:pt x="211696" y="43463"/>
                </a:cubicBezTo>
                <a:close/>
                <a:moveTo>
                  <a:pt x="211696" y="3"/>
                </a:moveTo>
                <a:cubicBezTo>
                  <a:pt x="328057" y="704"/>
                  <a:pt x="422688" y="95335"/>
                  <a:pt x="421987" y="212397"/>
                </a:cubicBezTo>
                <a:cubicBezTo>
                  <a:pt x="421987" y="258661"/>
                  <a:pt x="406565" y="303523"/>
                  <a:pt x="378527" y="339973"/>
                </a:cubicBezTo>
                <a:lnTo>
                  <a:pt x="410070" y="370816"/>
                </a:lnTo>
                <a:cubicBezTo>
                  <a:pt x="425492" y="367311"/>
                  <a:pt x="442315" y="372919"/>
                  <a:pt x="453530" y="384134"/>
                </a:cubicBezTo>
                <a:lnTo>
                  <a:pt x="540451" y="471756"/>
                </a:lnTo>
                <a:cubicBezTo>
                  <a:pt x="559377" y="490682"/>
                  <a:pt x="559377" y="522225"/>
                  <a:pt x="540451" y="541152"/>
                </a:cubicBezTo>
                <a:cubicBezTo>
                  <a:pt x="521524" y="560078"/>
                  <a:pt x="489981" y="560078"/>
                  <a:pt x="471055" y="541152"/>
                </a:cubicBezTo>
                <a:lnTo>
                  <a:pt x="383433" y="453530"/>
                </a:lnTo>
                <a:cubicBezTo>
                  <a:pt x="372218" y="441614"/>
                  <a:pt x="367311" y="425492"/>
                  <a:pt x="370115" y="409369"/>
                </a:cubicBezTo>
                <a:lnTo>
                  <a:pt x="339272" y="378527"/>
                </a:lnTo>
                <a:cubicBezTo>
                  <a:pt x="302121" y="406565"/>
                  <a:pt x="256558" y="421987"/>
                  <a:pt x="210294" y="421987"/>
                </a:cubicBezTo>
                <a:cubicBezTo>
                  <a:pt x="93933" y="421286"/>
                  <a:pt x="-698" y="326655"/>
                  <a:pt x="3" y="210294"/>
                </a:cubicBezTo>
                <a:cubicBezTo>
                  <a:pt x="704" y="93933"/>
                  <a:pt x="95335" y="-698"/>
                  <a:pt x="211696" y="3"/>
                </a:cubicBezTo>
                <a:close/>
              </a:path>
            </a:pathLst>
          </a:custGeom>
          <a:solidFill>
            <a:srgbClr val="2F4B7C"/>
          </a:solidFill>
          <a:ln w="6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Freeform: Shape 119">
            <a:extLst>
              <a:ext uri="{FF2B5EF4-FFF2-40B4-BE49-F238E27FC236}">
                <a16:creationId xmlns:a16="http://schemas.microsoft.com/office/drawing/2014/main" id="{8F7607B5-0A17-8D91-2194-61F473C52990}"/>
              </a:ext>
            </a:extLst>
          </p:cNvPr>
          <p:cNvSpPr/>
          <p:nvPr/>
        </p:nvSpPr>
        <p:spPr>
          <a:xfrm>
            <a:off x="5164187" y="1095405"/>
            <a:ext cx="457033" cy="553065"/>
          </a:xfrm>
          <a:custGeom>
            <a:avLst/>
            <a:gdLst>
              <a:gd name="connsiteX0" fmla="*/ 149307 w 457033"/>
              <a:gd name="connsiteY0" fmla="*/ 351887 h 553065"/>
              <a:gd name="connsiteX1" fmla="*/ 96734 w 457033"/>
              <a:gd name="connsiteY1" fmla="*/ 404460 h 553065"/>
              <a:gd name="connsiteX2" fmla="*/ 149307 w 457033"/>
              <a:gd name="connsiteY2" fmla="*/ 457032 h 553065"/>
              <a:gd name="connsiteX3" fmla="*/ 201879 w 457033"/>
              <a:gd name="connsiteY3" fmla="*/ 404460 h 553065"/>
              <a:gd name="connsiteX4" fmla="*/ 149307 w 457033"/>
              <a:gd name="connsiteY4" fmla="*/ 351887 h 553065"/>
              <a:gd name="connsiteX5" fmla="*/ 131782 w 457033"/>
              <a:gd name="connsiteY5" fmla="*/ 255153 h 553065"/>
              <a:gd name="connsiteX6" fmla="*/ 166831 w 457033"/>
              <a:gd name="connsiteY6" fmla="*/ 255153 h 553065"/>
              <a:gd name="connsiteX7" fmla="*/ 182252 w 457033"/>
              <a:gd name="connsiteY7" fmla="*/ 285996 h 553065"/>
              <a:gd name="connsiteX8" fmla="*/ 209590 w 457033"/>
              <a:gd name="connsiteY8" fmla="*/ 297211 h 553065"/>
              <a:gd name="connsiteX9" fmla="*/ 242536 w 457033"/>
              <a:gd name="connsiteY9" fmla="*/ 285996 h 553065"/>
              <a:gd name="connsiteX10" fmla="*/ 267770 w 457033"/>
              <a:gd name="connsiteY10" fmla="*/ 311231 h 553065"/>
              <a:gd name="connsiteX11" fmla="*/ 256555 w 457033"/>
              <a:gd name="connsiteY11" fmla="*/ 344176 h 553065"/>
              <a:gd name="connsiteX12" fmla="*/ 267770 w 457033"/>
              <a:gd name="connsiteY12" fmla="*/ 371514 h 553065"/>
              <a:gd name="connsiteX13" fmla="*/ 298613 w 457033"/>
              <a:gd name="connsiteY13" fmla="*/ 386935 h 553065"/>
              <a:gd name="connsiteX14" fmla="*/ 298613 w 457033"/>
              <a:gd name="connsiteY14" fmla="*/ 421984 h 553065"/>
              <a:gd name="connsiteX15" fmla="*/ 267770 w 457033"/>
              <a:gd name="connsiteY15" fmla="*/ 437405 h 553065"/>
              <a:gd name="connsiteX16" fmla="*/ 256555 w 457033"/>
              <a:gd name="connsiteY16" fmla="*/ 464743 h 553065"/>
              <a:gd name="connsiteX17" fmla="*/ 267070 w 457033"/>
              <a:gd name="connsiteY17" fmla="*/ 496988 h 553065"/>
              <a:gd name="connsiteX18" fmla="*/ 242536 w 457033"/>
              <a:gd name="connsiteY18" fmla="*/ 522222 h 553065"/>
              <a:gd name="connsiteX19" fmla="*/ 209590 w 457033"/>
              <a:gd name="connsiteY19" fmla="*/ 511007 h 553065"/>
              <a:gd name="connsiteX20" fmla="*/ 182252 w 457033"/>
              <a:gd name="connsiteY20" fmla="*/ 522222 h 553065"/>
              <a:gd name="connsiteX21" fmla="*/ 166831 w 457033"/>
              <a:gd name="connsiteY21" fmla="*/ 553065 h 553065"/>
              <a:gd name="connsiteX22" fmla="*/ 131782 w 457033"/>
              <a:gd name="connsiteY22" fmla="*/ 553065 h 553065"/>
              <a:gd name="connsiteX23" fmla="*/ 116361 w 457033"/>
              <a:gd name="connsiteY23" fmla="*/ 522222 h 553065"/>
              <a:gd name="connsiteX24" fmla="*/ 89023 w 457033"/>
              <a:gd name="connsiteY24" fmla="*/ 511007 h 553065"/>
              <a:gd name="connsiteX25" fmla="*/ 56078 w 457033"/>
              <a:gd name="connsiteY25" fmla="*/ 521522 h 553065"/>
              <a:gd name="connsiteX26" fmla="*/ 31544 w 457033"/>
              <a:gd name="connsiteY26" fmla="*/ 496988 h 553065"/>
              <a:gd name="connsiteX27" fmla="*/ 42058 w 457033"/>
              <a:gd name="connsiteY27" fmla="*/ 464042 h 553065"/>
              <a:gd name="connsiteX28" fmla="*/ 30843 w 457033"/>
              <a:gd name="connsiteY28" fmla="*/ 436704 h 553065"/>
              <a:gd name="connsiteX29" fmla="*/ 0 w 457033"/>
              <a:gd name="connsiteY29" fmla="*/ 421283 h 553065"/>
              <a:gd name="connsiteX30" fmla="*/ 0 w 457033"/>
              <a:gd name="connsiteY30" fmla="*/ 386234 h 553065"/>
              <a:gd name="connsiteX31" fmla="*/ 30843 w 457033"/>
              <a:gd name="connsiteY31" fmla="*/ 370813 h 553065"/>
              <a:gd name="connsiteX32" fmla="*/ 42058 w 457033"/>
              <a:gd name="connsiteY32" fmla="*/ 343475 h 553065"/>
              <a:gd name="connsiteX33" fmla="*/ 31544 w 457033"/>
              <a:gd name="connsiteY33" fmla="*/ 310530 h 553065"/>
              <a:gd name="connsiteX34" fmla="*/ 56078 w 457033"/>
              <a:gd name="connsiteY34" fmla="*/ 285996 h 553065"/>
              <a:gd name="connsiteX35" fmla="*/ 89023 w 457033"/>
              <a:gd name="connsiteY35" fmla="*/ 297211 h 553065"/>
              <a:gd name="connsiteX36" fmla="*/ 116361 w 457033"/>
              <a:gd name="connsiteY36" fmla="*/ 285996 h 553065"/>
              <a:gd name="connsiteX37" fmla="*/ 307727 w 457033"/>
              <a:gd name="connsiteY37" fmla="*/ 96734 h 553065"/>
              <a:gd name="connsiteX38" fmla="*/ 255154 w 457033"/>
              <a:gd name="connsiteY38" fmla="*/ 149307 h 553065"/>
              <a:gd name="connsiteX39" fmla="*/ 307727 w 457033"/>
              <a:gd name="connsiteY39" fmla="*/ 201879 h 553065"/>
              <a:gd name="connsiteX40" fmla="*/ 360299 w 457033"/>
              <a:gd name="connsiteY40" fmla="*/ 149307 h 553065"/>
              <a:gd name="connsiteX41" fmla="*/ 307727 w 457033"/>
              <a:gd name="connsiteY41" fmla="*/ 96734 h 553065"/>
              <a:gd name="connsiteX42" fmla="*/ 290202 w 457033"/>
              <a:gd name="connsiteY42" fmla="*/ 0 h 553065"/>
              <a:gd name="connsiteX43" fmla="*/ 325251 w 457033"/>
              <a:gd name="connsiteY43" fmla="*/ 0 h 553065"/>
              <a:gd name="connsiteX44" fmla="*/ 340672 w 457033"/>
              <a:gd name="connsiteY44" fmla="*/ 30843 h 553065"/>
              <a:gd name="connsiteX45" fmla="*/ 368010 w 457033"/>
              <a:gd name="connsiteY45" fmla="*/ 42058 h 553065"/>
              <a:gd name="connsiteX46" fmla="*/ 400956 w 457033"/>
              <a:gd name="connsiteY46" fmla="*/ 30843 h 553065"/>
              <a:gd name="connsiteX47" fmla="*/ 426190 w 457033"/>
              <a:gd name="connsiteY47" fmla="*/ 56078 h 553065"/>
              <a:gd name="connsiteX48" fmla="*/ 414975 w 457033"/>
              <a:gd name="connsiteY48" fmla="*/ 89023 h 553065"/>
              <a:gd name="connsiteX49" fmla="*/ 426190 w 457033"/>
              <a:gd name="connsiteY49" fmla="*/ 116361 h 553065"/>
              <a:gd name="connsiteX50" fmla="*/ 457033 w 457033"/>
              <a:gd name="connsiteY50" fmla="*/ 131782 h 553065"/>
              <a:gd name="connsiteX51" fmla="*/ 457033 w 457033"/>
              <a:gd name="connsiteY51" fmla="*/ 166831 h 553065"/>
              <a:gd name="connsiteX52" fmla="*/ 426190 w 457033"/>
              <a:gd name="connsiteY52" fmla="*/ 182252 h 553065"/>
              <a:gd name="connsiteX53" fmla="*/ 414274 w 457033"/>
              <a:gd name="connsiteY53" fmla="*/ 209590 h 553065"/>
              <a:gd name="connsiteX54" fmla="*/ 425489 w 457033"/>
              <a:gd name="connsiteY54" fmla="*/ 242536 h 553065"/>
              <a:gd name="connsiteX55" fmla="*/ 400255 w 457033"/>
              <a:gd name="connsiteY55" fmla="*/ 267069 h 553065"/>
              <a:gd name="connsiteX56" fmla="*/ 367309 w 457033"/>
              <a:gd name="connsiteY56" fmla="*/ 255854 h 553065"/>
              <a:gd name="connsiteX57" fmla="*/ 339971 w 457033"/>
              <a:gd name="connsiteY57" fmla="*/ 267069 h 553065"/>
              <a:gd name="connsiteX58" fmla="*/ 324550 w 457033"/>
              <a:gd name="connsiteY58" fmla="*/ 297912 h 553065"/>
              <a:gd name="connsiteX59" fmla="*/ 289501 w 457033"/>
              <a:gd name="connsiteY59" fmla="*/ 297912 h 553065"/>
              <a:gd name="connsiteX60" fmla="*/ 274080 w 457033"/>
              <a:gd name="connsiteY60" fmla="*/ 267069 h 553065"/>
              <a:gd name="connsiteX61" fmla="*/ 246742 w 457033"/>
              <a:gd name="connsiteY61" fmla="*/ 255854 h 553065"/>
              <a:gd name="connsiteX62" fmla="*/ 213797 w 457033"/>
              <a:gd name="connsiteY62" fmla="*/ 267069 h 553065"/>
              <a:gd name="connsiteX63" fmla="*/ 189263 w 457033"/>
              <a:gd name="connsiteY63" fmla="*/ 242536 h 553065"/>
              <a:gd name="connsiteX64" fmla="*/ 200478 w 457033"/>
              <a:gd name="connsiteY64" fmla="*/ 209590 h 553065"/>
              <a:gd name="connsiteX65" fmla="*/ 189263 w 457033"/>
              <a:gd name="connsiteY65" fmla="*/ 182252 h 553065"/>
              <a:gd name="connsiteX66" fmla="*/ 158420 w 457033"/>
              <a:gd name="connsiteY66" fmla="*/ 166831 h 553065"/>
              <a:gd name="connsiteX67" fmla="*/ 158420 w 457033"/>
              <a:gd name="connsiteY67" fmla="*/ 131782 h 553065"/>
              <a:gd name="connsiteX68" fmla="*/ 189263 w 457033"/>
              <a:gd name="connsiteY68" fmla="*/ 116361 h 553065"/>
              <a:gd name="connsiteX69" fmla="*/ 200478 w 457033"/>
              <a:gd name="connsiteY69" fmla="*/ 89023 h 553065"/>
              <a:gd name="connsiteX70" fmla="*/ 189263 w 457033"/>
              <a:gd name="connsiteY70" fmla="*/ 56078 h 553065"/>
              <a:gd name="connsiteX71" fmla="*/ 214498 w 457033"/>
              <a:gd name="connsiteY71" fmla="*/ 30843 h 553065"/>
              <a:gd name="connsiteX72" fmla="*/ 247443 w 457033"/>
              <a:gd name="connsiteY72" fmla="*/ 42058 h 553065"/>
              <a:gd name="connsiteX73" fmla="*/ 274781 w 457033"/>
              <a:gd name="connsiteY73" fmla="*/ 30843 h 55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57033" h="553065">
                <a:moveTo>
                  <a:pt x="149307" y="351887"/>
                </a:moveTo>
                <a:cubicBezTo>
                  <a:pt x="120567" y="351887"/>
                  <a:pt x="96734" y="375019"/>
                  <a:pt x="96734" y="404460"/>
                </a:cubicBezTo>
                <a:cubicBezTo>
                  <a:pt x="96734" y="433199"/>
                  <a:pt x="119866" y="457032"/>
                  <a:pt x="149307" y="457032"/>
                </a:cubicBezTo>
                <a:cubicBezTo>
                  <a:pt x="178747" y="457032"/>
                  <a:pt x="201879" y="433199"/>
                  <a:pt x="201879" y="404460"/>
                </a:cubicBezTo>
                <a:cubicBezTo>
                  <a:pt x="201879" y="375720"/>
                  <a:pt x="178747" y="351887"/>
                  <a:pt x="149307" y="351887"/>
                </a:cubicBezTo>
                <a:close/>
                <a:moveTo>
                  <a:pt x="131782" y="255153"/>
                </a:moveTo>
                <a:lnTo>
                  <a:pt x="166831" y="255153"/>
                </a:lnTo>
                <a:lnTo>
                  <a:pt x="182252" y="285996"/>
                </a:lnTo>
                <a:cubicBezTo>
                  <a:pt x="191365" y="288800"/>
                  <a:pt x="201178" y="292304"/>
                  <a:pt x="209590" y="297211"/>
                </a:cubicBezTo>
                <a:lnTo>
                  <a:pt x="242536" y="285996"/>
                </a:lnTo>
                <a:lnTo>
                  <a:pt x="267770" y="311231"/>
                </a:lnTo>
                <a:lnTo>
                  <a:pt x="256555" y="344176"/>
                </a:lnTo>
                <a:cubicBezTo>
                  <a:pt x="261462" y="352588"/>
                  <a:pt x="264967" y="361700"/>
                  <a:pt x="267770" y="371514"/>
                </a:cubicBezTo>
                <a:lnTo>
                  <a:pt x="298613" y="386935"/>
                </a:lnTo>
                <a:lnTo>
                  <a:pt x="298613" y="421984"/>
                </a:lnTo>
                <a:lnTo>
                  <a:pt x="267770" y="437405"/>
                </a:lnTo>
                <a:cubicBezTo>
                  <a:pt x="264967" y="447219"/>
                  <a:pt x="261462" y="456331"/>
                  <a:pt x="256555" y="464743"/>
                </a:cubicBezTo>
                <a:lnTo>
                  <a:pt x="267070" y="496988"/>
                </a:lnTo>
                <a:lnTo>
                  <a:pt x="242536" y="522222"/>
                </a:lnTo>
                <a:lnTo>
                  <a:pt x="209590" y="511007"/>
                </a:lnTo>
                <a:cubicBezTo>
                  <a:pt x="201178" y="515914"/>
                  <a:pt x="192066" y="519419"/>
                  <a:pt x="182252" y="522222"/>
                </a:cubicBezTo>
                <a:lnTo>
                  <a:pt x="166831" y="553065"/>
                </a:lnTo>
                <a:lnTo>
                  <a:pt x="131782" y="553065"/>
                </a:lnTo>
                <a:lnTo>
                  <a:pt x="116361" y="522222"/>
                </a:lnTo>
                <a:cubicBezTo>
                  <a:pt x="106547" y="519419"/>
                  <a:pt x="97435" y="515914"/>
                  <a:pt x="89023" y="511007"/>
                </a:cubicBezTo>
                <a:lnTo>
                  <a:pt x="56078" y="521522"/>
                </a:lnTo>
                <a:lnTo>
                  <a:pt x="31544" y="496988"/>
                </a:lnTo>
                <a:lnTo>
                  <a:pt x="42058" y="464042"/>
                </a:lnTo>
                <a:cubicBezTo>
                  <a:pt x="37151" y="455630"/>
                  <a:pt x="33647" y="446518"/>
                  <a:pt x="30843" y="436704"/>
                </a:cubicBezTo>
                <a:lnTo>
                  <a:pt x="0" y="421283"/>
                </a:lnTo>
                <a:lnTo>
                  <a:pt x="0" y="386234"/>
                </a:lnTo>
                <a:lnTo>
                  <a:pt x="30843" y="370813"/>
                </a:lnTo>
                <a:cubicBezTo>
                  <a:pt x="33647" y="361700"/>
                  <a:pt x="37151" y="351887"/>
                  <a:pt x="42058" y="343475"/>
                </a:cubicBezTo>
                <a:lnTo>
                  <a:pt x="31544" y="310530"/>
                </a:lnTo>
                <a:lnTo>
                  <a:pt x="56078" y="285996"/>
                </a:lnTo>
                <a:lnTo>
                  <a:pt x="89023" y="297211"/>
                </a:lnTo>
                <a:cubicBezTo>
                  <a:pt x="97435" y="292304"/>
                  <a:pt x="106547" y="288800"/>
                  <a:pt x="116361" y="285996"/>
                </a:cubicBezTo>
                <a:close/>
                <a:moveTo>
                  <a:pt x="307727" y="96734"/>
                </a:moveTo>
                <a:cubicBezTo>
                  <a:pt x="278987" y="96734"/>
                  <a:pt x="255154" y="120567"/>
                  <a:pt x="255154" y="149307"/>
                </a:cubicBezTo>
                <a:cubicBezTo>
                  <a:pt x="255154" y="178046"/>
                  <a:pt x="278286" y="201879"/>
                  <a:pt x="307727" y="201879"/>
                </a:cubicBezTo>
                <a:cubicBezTo>
                  <a:pt x="336466" y="201879"/>
                  <a:pt x="360299" y="178046"/>
                  <a:pt x="360299" y="149307"/>
                </a:cubicBezTo>
                <a:cubicBezTo>
                  <a:pt x="360299" y="120567"/>
                  <a:pt x="337167" y="96734"/>
                  <a:pt x="307727" y="96734"/>
                </a:cubicBezTo>
                <a:close/>
                <a:moveTo>
                  <a:pt x="290202" y="0"/>
                </a:moveTo>
                <a:lnTo>
                  <a:pt x="325251" y="0"/>
                </a:lnTo>
                <a:lnTo>
                  <a:pt x="340672" y="30843"/>
                </a:lnTo>
                <a:cubicBezTo>
                  <a:pt x="350486" y="33647"/>
                  <a:pt x="359598" y="37151"/>
                  <a:pt x="368010" y="42058"/>
                </a:cubicBezTo>
                <a:lnTo>
                  <a:pt x="400956" y="30843"/>
                </a:lnTo>
                <a:lnTo>
                  <a:pt x="426190" y="56078"/>
                </a:lnTo>
                <a:lnTo>
                  <a:pt x="414975" y="89023"/>
                </a:lnTo>
                <a:cubicBezTo>
                  <a:pt x="419882" y="97435"/>
                  <a:pt x="423387" y="106547"/>
                  <a:pt x="426190" y="116361"/>
                </a:cubicBezTo>
                <a:lnTo>
                  <a:pt x="457033" y="131782"/>
                </a:lnTo>
                <a:lnTo>
                  <a:pt x="457033" y="166831"/>
                </a:lnTo>
                <a:lnTo>
                  <a:pt x="426190" y="182252"/>
                </a:lnTo>
                <a:cubicBezTo>
                  <a:pt x="423387" y="191365"/>
                  <a:pt x="419181" y="201178"/>
                  <a:pt x="414274" y="209590"/>
                </a:cubicBezTo>
                <a:lnTo>
                  <a:pt x="425489" y="242536"/>
                </a:lnTo>
                <a:lnTo>
                  <a:pt x="400255" y="267069"/>
                </a:lnTo>
                <a:lnTo>
                  <a:pt x="367309" y="255854"/>
                </a:lnTo>
                <a:cubicBezTo>
                  <a:pt x="358897" y="260761"/>
                  <a:pt x="349785" y="264266"/>
                  <a:pt x="339971" y="267069"/>
                </a:cubicBezTo>
                <a:lnTo>
                  <a:pt x="324550" y="297912"/>
                </a:lnTo>
                <a:lnTo>
                  <a:pt x="289501" y="297912"/>
                </a:lnTo>
                <a:lnTo>
                  <a:pt x="274080" y="267069"/>
                </a:lnTo>
                <a:cubicBezTo>
                  <a:pt x="264266" y="264266"/>
                  <a:pt x="255154" y="260761"/>
                  <a:pt x="246742" y="255854"/>
                </a:cubicBezTo>
                <a:lnTo>
                  <a:pt x="213797" y="267069"/>
                </a:lnTo>
                <a:lnTo>
                  <a:pt x="189263" y="242536"/>
                </a:lnTo>
                <a:lnTo>
                  <a:pt x="200478" y="209590"/>
                </a:lnTo>
                <a:cubicBezTo>
                  <a:pt x="195571" y="201178"/>
                  <a:pt x="192067" y="192066"/>
                  <a:pt x="189263" y="182252"/>
                </a:cubicBezTo>
                <a:lnTo>
                  <a:pt x="158420" y="166831"/>
                </a:lnTo>
                <a:lnTo>
                  <a:pt x="158420" y="131782"/>
                </a:lnTo>
                <a:lnTo>
                  <a:pt x="189263" y="116361"/>
                </a:lnTo>
                <a:cubicBezTo>
                  <a:pt x="192067" y="106547"/>
                  <a:pt x="195571" y="97435"/>
                  <a:pt x="200478" y="89023"/>
                </a:cubicBezTo>
                <a:lnTo>
                  <a:pt x="189263" y="56078"/>
                </a:lnTo>
                <a:lnTo>
                  <a:pt x="214498" y="30843"/>
                </a:lnTo>
                <a:lnTo>
                  <a:pt x="247443" y="42058"/>
                </a:lnTo>
                <a:cubicBezTo>
                  <a:pt x="255855" y="37151"/>
                  <a:pt x="264967" y="33647"/>
                  <a:pt x="274781" y="30843"/>
                </a:cubicBezTo>
                <a:close/>
              </a:path>
            </a:pathLst>
          </a:custGeom>
          <a:solidFill>
            <a:srgbClr val="6699CC"/>
          </a:solidFill>
          <a:ln w="6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116">
            <a:extLst>
              <a:ext uri="{FF2B5EF4-FFF2-40B4-BE49-F238E27FC236}">
                <a16:creationId xmlns:a16="http://schemas.microsoft.com/office/drawing/2014/main" id="{6D8D740C-F1A0-D464-D8E7-59EF4B70BF52}"/>
              </a:ext>
            </a:extLst>
          </p:cNvPr>
          <p:cNvSpPr/>
          <p:nvPr/>
        </p:nvSpPr>
        <p:spPr>
          <a:xfrm>
            <a:off x="9152827" y="1095405"/>
            <a:ext cx="553768" cy="553767"/>
          </a:xfrm>
          <a:custGeom>
            <a:avLst/>
            <a:gdLst>
              <a:gd name="connsiteX0" fmla="*/ 266370 w 553768"/>
              <a:gd name="connsiteY0" fmla="*/ 119165 h 553767"/>
              <a:gd name="connsiteX1" fmla="*/ 345579 w 553768"/>
              <a:gd name="connsiteY1" fmla="*/ 138792 h 553767"/>
              <a:gd name="connsiteX2" fmla="*/ 314036 w 553768"/>
              <a:gd name="connsiteY2" fmla="*/ 170336 h 553767"/>
              <a:gd name="connsiteX3" fmla="*/ 266370 w 553768"/>
              <a:gd name="connsiteY3" fmla="*/ 161223 h 553767"/>
              <a:gd name="connsiteX4" fmla="*/ 140194 w 553768"/>
              <a:gd name="connsiteY4" fmla="*/ 287399 h 553767"/>
              <a:gd name="connsiteX5" fmla="*/ 266370 w 553768"/>
              <a:gd name="connsiteY5" fmla="*/ 413573 h 553767"/>
              <a:gd name="connsiteX6" fmla="*/ 392544 w 553768"/>
              <a:gd name="connsiteY6" fmla="*/ 287399 h 553767"/>
              <a:gd name="connsiteX7" fmla="*/ 383432 w 553768"/>
              <a:gd name="connsiteY7" fmla="*/ 239732 h 553767"/>
              <a:gd name="connsiteX8" fmla="*/ 414975 w 553768"/>
              <a:gd name="connsiteY8" fmla="*/ 208188 h 553767"/>
              <a:gd name="connsiteX9" fmla="*/ 434603 w 553768"/>
              <a:gd name="connsiteY9" fmla="*/ 287399 h 553767"/>
              <a:gd name="connsiteX10" fmla="*/ 266370 w 553768"/>
              <a:gd name="connsiteY10" fmla="*/ 455632 h 553767"/>
              <a:gd name="connsiteX11" fmla="*/ 98136 w 553768"/>
              <a:gd name="connsiteY11" fmla="*/ 287399 h 553767"/>
              <a:gd name="connsiteX12" fmla="*/ 266370 w 553768"/>
              <a:gd name="connsiteY12" fmla="*/ 119165 h 553767"/>
              <a:gd name="connsiteX13" fmla="*/ 266369 w 553768"/>
              <a:gd name="connsiteY13" fmla="*/ 21030 h 553767"/>
              <a:gd name="connsiteX14" fmla="*/ 391842 w 553768"/>
              <a:gd name="connsiteY14" fmla="*/ 51873 h 553767"/>
              <a:gd name="connsiteX15" fmla="*/ 386935 w 553768"/>
              <a:gd name="connsiteY15" fmla="*/ 56779 h 553767"/>
              <a:gd name="connsiteX16" fmla="*/ 377122 w 553768"/>
              <a:gd name="connsiteY16" fmla="*/ 66593 h 553767"/>
              <a:gd name="connsiteX17" fmla="*/ 379225 w 553768"/>
              <a:gd name="connsiteY17" fmla="*/ 80612 h 553767"/>
              <a:gd name="connsiteX18" fmla="*/ 380627 w 553768"/>
              <a:gd name="connsiteY18" fmla="*/ 94632 h 553767"/>
              <a:gd name="connsiteX19" fmla="*/ 266369 w 553768"/>
              <a:gd name="connsiteY19" fmla="*/ 63088 h 553767"/>
              <a:gd name="connsiteX20" fmla="*/ 42058 w 553768"/>
              <a:gd name="connsiteY20" fmla="*/ 287399 h 553767"/>
              <a:gd name="connsiteX21" fmla="*/ 266369 w 553768"/>
              <a:gd name="connsiteY21" fmla="*/ 511709 h 553767"/>
              <a:gd name="connsiteX22" fmla="*/ 490679 w 553768"/>
              <a:gd name="connsiteY22" fmla="*/ 287399 h 553767"/>
              <a:gd name="connsiteX23" fmla="*/ 459135 w 553768"/>
              <a:gd name="connsiteY23" fmla="*/ 173140 h 553767"/>
              <a:gd name="connsiteX24" fmla="*/ 473856 w 553768"/>
              <a:gd name="connsiteY24" fmla="*/ 175243 h 553767"/>
              <a:gd name="connsiteX25" fmla="*/ 487174 w 553768"/>
              <a:gd name="connsiteY25" fmla="*/ 176645 h 553767"/>
              <a:gd name="connsiteX26" fmla="*/ 496287 w 553768"/>
              <a:gd name="connsiteY26" fmla="*/ 166832 h 553767"/>
              <a:gd name="connsiteX27" fmla="*/ 501193 w 553768"/>
              <a:gd name="connsiteY27" fmla="*/ 162626 h 553767"/>
              <a:gd name="connsiteX28" fmla="*/ 532737 w 553768"/>
              <a:gd name="connsiteY28" fmla="*/ 287399 h 553767"/>
              <a:gd name="connsiteX29" fmla="*/ 266369 w 553768"/>
              <a:gd name="connsiteY29" fmla="*/ 553767 h 553767"/>
              <a:gd name="connsiteX30" fmla="*/ 0 w 553768"/>
              <a:gd name="connsiteY30" fmla="*/ 287399 h 553767"/>
              <a:gd name="connsiteX31" fmla="*/ 266369 w 553768"/>
              <a:gd name="connsiteY31" fmla="*/ 21030 h 553767"/>
              <a:gd name="connsiteX32" fmla="*/ 483671 w 553768"/>
              <a:gd name="connsiteY32" fmla="*/ 0 h 553767"/>
              <a:gd name="connsiteX33" fmla="*/ 490680 w 553768"/>
              <a:gd name="connsiteY33" fmla="*/ 63087 h 553767"/>
              <a:gd name="connsiteX34" fmla="*/ 553768 w 553768"/>
              <a:gd name="connsiteY34" fmla="*/ 70097 h 553767"/>
              <a:gd name="connsiteX35" fmla="*/ 476661 w 553768"/>
              <a:gd name="connsiteY35" fmla="*/ 147204 h 553767"/>
              <a:gd name="connsiteX36" fmla="*/ 440210 w 553768"/>
              <a:gd name="connsiteY36" fmla="*/ 142998 h 553767"/>
              <a:gd name="connsiteX37" fmla="*/ 328054 w 553768"/>
              <a:gd name="connsiteY37" fmla="*/ 255154 h 553767"/>
              <a:gd name="connsiteX38" fmla="*/ 335765 w 553768"/>
              <a:gd name="connsiteY38" fmla="*/ 287399 h 553767"/>
              <a:gd name="connsiteX39" fmla="*/ 265668 w 553768"/>
              <a:gd name="connsiteY39" fmla="*/ 357496 h 553767"/>
              <a:gd name="connsiteX40" fmla="*/ 195571 w 553768"/>
              <a:gd name="connsiteY40" fmla="*/ 287399 h 553767"/>
              <a:gd name="connsiteX41" fmla="*/ 265668 w 553768"/>
              <a:gd name="connsiteY41" fmla="*/ 217302 h 553767"/>
              <a:gd name="connsiteX42" fmla="*/ 298614 w 553768"/>
              <a:gd name="connsiteY42" fmla="*/ 225713 h 553767"/>
              <a:gd name="connsiteX43" fmla="*/ 410770 w 553768"/>
              <a:gd name="connsiteY43" fmla="*/ 113557 h 553767"/>
              <a:gd name="connsiteX44" fmla="*/ 406564 w 553768"/>
              <a:gd name="connsiteY44" fmla="*/ 77107 h 55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53768" h="553767">
                <a:moveTo>
                  <a:pt x="266370" y="119165"/>
                </a:moveTo>
                <a:cubicBezTo>
                  <a:pt x="295110" y="119165"/>
                  <a:pt x="321746" y="126175"/>
                  <a:pt x="345579" y="138792"/>
                </a:cubicBezTo>
                <a:lnTo>
                  <a:pt x="314036" y="170336"/>
                </a:lnTo>
                <a:cubicBezTo>
                  <a:pt x="299315" y="164728"/>
                  <a:pt x="283193" y="161223"/>
                  <a:pt x="266370" y="161223"/>
                </a:cubicBezTo>
                <a:cubicBezTo>
                  <a:pt x="196973" y="161223"/>
                  <a:pt x="140194" y="218002"/>
                  <a:pt x="140194" y="287399"/>
                </a:cubicBezTo>
                <a:cubicBezTo>
                  <a:pt x="140194" y="356795"/>
                  <a:pt x="196973" y="413573"/>
                  <a:pt x="266370" y="413573"/>
                </a:cubicBezTo>
                <a:cubicBezTo>
                  <a:pt x="335766" y="413573"/>
                  <a:pt x="392544" y="356795"/>
                  <a:pt x="392544" y="287399"/>
                </a:cubicBezTo>
                <a:cubicBezTo>
                  <a:pt x="392544" y="270575"/>
                  <a:pt x="389740" y="254452"/>
                  <a:pt x="383432" y="239732"/>
                </a:cubicBezTo>
                <a:lnTo>
                  <a:pt x="414975" y="208188"/>
                </a:lnTo>
                <a:cubicBezTo>
                  <a:pt x="427593" y="232021"/>
                  <a:pt x="434603" y="258658"/>
                  <a:pt x="434603" y="287399"/>
                </a:cubicBezTo>
                <a:cubicBezTo>
                  <a:pt x="434603" y="379927"/>
                  <a:pt x="358898" y="455632"/>
                  <a:pt x="266370" y="455632"/>
                </a:cubicBezTo>
                <a:cubicBezTo>
                  <a:pt x="173841" y="455632"/>
                  <a:pt x="98136" y="379927"/>
                  <a:pt x="98136" y="287399"/>
                </a:cubicBezTo>
                <a:cubicBezTo>
                  <a:pt x="98136" y="194870"/>
                  <a:pt x="173841" y="119165"/>
                  <a:pt x="266370" y="119165"/>
                </a:cubicBezTo>
                <a:close/>
                <a:moveTo>
                  <a:pt x="266369" y="21030"/>
                </a:moveTo>
                <a:cubicBezTo>
                  <a:pt x="311932" y="21030"/>
                  <a:pt x="353990" y="32246"/>
                  <a:pt x="391842" y="51873"/>
                </a:cubicBezTo>
                <a:lnTo>
                  <a:pt x="386935" y="56779"/>
                </a:lnTo>
                <a:lnTo>
                  <a:pt x="377122" y="66593"/>
                </a:lnTo>
                <a:lnTo>
                  <a:pt x="379225" y="80612"/>
                </a:lnTo>
                <a:lnTo>
                  <a:pt x="380627" y="94632"/>
                </a:lnTo>
                <a:cubicBezTo>
                  <a:pt x="346980" y="74304"/>
                  <a:pt x="307726" y="63088"/>
                  <a:pt x="266369" y="63088"/>
                </a:cubicBezTo>
                <a:cubicBezTo>
                  <a:pt x="142998" y="63088"/>
                  <a:pt x="42058" y="164028"/>
                  <a:pt x="42058" y="287399"/>
                </a:cubicBezTo>
                <a:cubicBezTo>
                  <a:pt x="42058" y="410769"/>
                  <a:pt x="142998" y="511709"/>
                  <a:pt x="266369" y="511709"/>
                </a:cubicBezTo>
                <a:cubicBezTo>
                  <a:pt x="389739" y="511709"/>
                  <a:pt x="490679" y="410769"/>
                  <a:pt x="490679" y="287399"/>
                </a:cubicBezTo>
                <a:cubicBezTo>
                  <a:pt x="490679" y="245340"/>
                  <a:pt x="478762" y="206787"/>
                  <a:pt x="459135" y="173140"/>
                </a:cubicBezTo>
                <a:lnTo>
                  <a:pt x="473856" y="175243"/>
                </a:lnTo>
                <a:lnTo>
                  <a:pt x="487174" y="176645"/>
                </a:lnTo>
                <a:lnTo>
                  <a:pt x="496287" y="166832"/>
                </a:lnTo>
                <a:lnTo>
                  <a:pt x="501193" y="162626"/>
                </a:lnTo>
                <a:cubicBezTo>
                  <a:pt x="521522" y="199777"/>
                  <a:pt x="532737" y="241835"/>
                  <a:pt x="532737" y="287399"/>
                </a:cubicBezTo>
                <a:cubicBezTo>
                  <a:pt x="532737" y="434602"/>
                  <a:pt x="413572" y="553767"/>
                  <a:pt x="266369" y="553767"/>
                </a:cubicBezTo>
                <a:cubicBezTo>
                  <a:pt x="119165" y="553767"/>
                  <a:pt x="0" y="434602"/>
                  <a:pt x="0" y="287399"/>
                </a:cubicBezTo>
                <a:cubicBezTo>
                  <a:pt x="0" y="140195"/>
                  <a:pt x="119165" y="21030"/>
                  <a:pt x="266369" y="21030"/>
                </a:cubicBezTo>
                <a:close/>
                <a:moveTo>
                  <a:pt x="483671" y="0"/>
                </a:moveTo>
                <a:lnTo>
                  <a:pt x="490680" y="63087"/>
                </a:lnTo>
                <a:lnTo>
                  <a:pt x="553768" y="70097"/>
                </a:lnTo>
                <a:lnTo>
                  <a:pt x="476661" y="147204"/>
                </a:lnTo>
                <a:lnTo>
                  <a:pt x="440210" y="142998"/>
                </a:lnTo>
                <a:lnTo>
                  <a:pt x="328054" y="255154"/>
                </a:lnTo>
                <a:cubicBezTo>
                  <a:pt x="332961" y="264968"/>
                  <a:pt x="335765" y="275482"/>
                  <a:pt x="335765" y="287399"/>
                </a:cubicBezTo>
                <a:cubicBezTo>
                  <a:pt x="335765" y="325952"/>
                  <a:pt x="304221" y="357496"/>
                  <a:pt x="265668" y="357496"/>
                </a:cubicBezTo>
                <a:cubicBezTo>
                  <a:pt x="227115" y="357496"/>
                  <a:pt x="195571" y="325952"/>
                  <a:pt x="195571" y="287399"/>
                </a:cubicBezTo>
                <a:cubicBezTo>
                  <a:pt x="195571" y="248845"/>
                  <a:pt x="227115" y="217302"/>
                  <a:pt x="265668" y="217302"/>
                </a:cubicBezTo>
                <a:cubicBezTo>
                  <a:pt x="277584" y="217302"/>
                  <a:pt x="288800" y="220806"/>
                  <a:pt x="298614" y="225713"/>
                </a:cubicBezTo>
                <a:lnTo>
                  <a:pt x="410770" y="113557"/>
                </a:lnTo>
                <a:lnTo>
                  <a:pt x="406564" y="77107"/>
                </a:lnTo>
                <a:close/>
              </a:path>
            </a:pathLst>
          </a:custGeom>
          <a:solidFill>
            <a:srgbClr val="D9A162"/>
          </a:solidFill>
          <a:ln w="6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Összekötő: szögletes 34">
            <a:extLst>
              <a:ext uri="{FF2B5EF4-FFF2-40B4-BE49-F238E27FC236}">
                <a16:creationId xmlns:a16="http://schemas.microsoft.com/office/drawing/2014/main" id="{25F5925C-CBF5-DC32-6327-01F8BC0A1E3D}"/>
              </a:ext>
            </a:extLst>
          </p:cNvPr>
          <p:cNvCxnSpPr>
            <a:stCxn id="6" idx="3"/>
            <a:endCxn id="18" idx="2"/>
          </p:cNvCxnSpPr>
          <p:nvPr/>
        </p:nvCxnSpPr>
        <p:spPr>
          <a:xfrm flipV="1">
            <a:off x="3577640" y="4531613"/>
            <a:ext cx="469396" cy="889701"/>
          </a:xfrm>
          <a:prstGeom prst="bentConnector2">
            <a:avLst/>
          </a:prstGeom>
          <a:ln w="38100">
            <a:solidFill>
              <a:srgbClr val="003F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Összekötő: szögletes 35">
            <a:extLst>
              <a:ext uri="{FF2B5EF4-FFF2-40B4-BE49-F238E27FC236}">
                <a16:creationId xmlns:a16="http://schemas.microsoft.com/office/drawing/2014/main" id="{6F5DB9AE-8C6E-49F6-84D0-B875CDC65A32}"/>
              </a:ext>
            </a:extLst>
          </p:cNvPr>
          <p:cNvCxnSpPr>
            <a:cxnSpLocks/>
            <a:stCxn id="6" idx="3"/>
            <a:endCxn id="19" idx="1"/>
          </p:cNvCxnSpPr>
          <p:nvPr/>
        </p:nvCxnSpPr>
        <p:spPr>
          <a:xfrm>
            <a:off x="3577640" y="5421314"/>
            <a:ext cx="938791" cy="1"/>
          </a:xfrm>
          <a:prstGeom prst="bentConnector3">
            <a:avLst>
              <a:gd name="adj1" fmla="val 50000"/>
            </a:avLst>
          </a:prstGeom>
          <a:ln w="38100">
            <a:solidFill>
              <a:srgbClr val="003F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:a16="http://schemas.microsoft.com/office/drawing/2014/main" id="{D60CDEE5-BF01-8E0C-4853-79DA2EB22F6A}"/>
              </a:ext>
            </a:extLst>
          </p:cNvPr>
          <p:cNvCxnSpPr>
            <a:cxnSpLocks/>
          </p:cNvCxnSpPr>
          <p:nvPr/>
        </p:nvCxnSpPr>
        <p:spPr>
          <a:xfrm>
            <a:off x="4923309" y="3574730"/>
            <a:ext cx="938791" cy="0"/>
          </a:xfrm>
          <a:prstGeom prst="straightConnector1">
            <a:avLst/>
          </a:prstGeom>
          <a:ln w="38100">
            <a:solidFill>
              <a:srgbClr val="2F4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Összekötő: szögletes 39">
            <a:extLst>
              <a:ext uri="{FF2B5EF4-FFF2-40B4-BE49-F238E27FC236}">
                <a16:creationId xmlns:a16="http://schemas.microsoft.com/office/drawing/2014/main" id="{B41D8B2E-EB97-7D79-EA46-CE83135293A3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 flipH="1" flipV="1">
            <a:off x="5862100" y="3727130"/>
            <a:ext cx="406878" cy="1694185"/>
          </a:xfrm>
          <a:prstGeom prst="bentConnector5">
            <a:avLst>
              <a:gd name="adj1" fmla="val -56184"/>
              <a:gd name="adj2" fmla="val 50000"/>
              <a:gd name="adj3" fmla="val 156184"/>
            </a:avLst>
          </a:prstGeom>
          <a:ln w="38100">
            <a:solidFill>
              <a:srgbClr val="66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Összekötő: szögletes 40">
            <a:extLst>
              <a:ext uri="{FF2B5EF4-FFF2-40B4-BE49-F238E27FC236}">
                <a16:creationId xmlns:a16="http://schemas.microsoft.com/office/drawing/2014/main" id="{E7767E5C-92E5-ECEC-0052-8C8E0C0DB1A8}"/>
              </a:ext>
            </a:extLst>
          </p:cNvPr>
          <p:cNvCxnSpPr>
            <a:stCxn id="20" idx="2"/>
            <a:endCxn id="21" idx="1"/>
          </p:cNvCxnSpPr>
          <p:nvPr/>
        </p:nvCxnSpPr>
        <p:spPr>
          <a:xfrm rot="16200000" flipH="1">
            <a:off x="6528220" y="4741766"/>
            <a:ext cx="889702" cy="469395"/>
          </a:xfrm>
          <a:prstGeom prst="bentConnector2">
            <a:avLst/>
          </a:prstGeom>
          <a:ln w="38100">
            <a:solidFill>
              <a:srgbClr val="88C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>
            <a:extLst>
              <a:ext uri="{FF2B5EF4-FFF2-40B4-BE49-F238E27FC236}">
                <a16:creationId xmlns:a16="http://schemas.microsoft.com/office/drawing/2014/main" id="{F9BE1563-A5C3-A1D0-4E27-A95BE4C6E61E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 flipV="1">
            <a:off x="8960316" y="5421314"/>
            <a:ext cx="208062" cy="1"/>
          </a:xfrm>
          <a:prstGeom prst="straightConnector1">
            <a:avLst/>
          </a:prstGeom>
          <a:ln w="38100">
            <a:solidFill>
              <a:srgbClr val="FFA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Ábra 42" descr="Távvezetéktartó oszlop egyszínű kitöltéssel">
            <a:extLst>
              <a:ext uri="{FF2B5EF4-FFF2-40B4-BE49-F238E27FC236}">
                <a16:creationId xmlns:a16="http://schemas.microsoft.com/office/drawing/2014/main" id="{35D28AE5-A67E-6C34-569D-D924ABA21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0179" y="1088962"/>
            <a:ext cx="590400" cy="590400"/>
          </a:xfrm>
          <a:prstGeom prst="rect">
            <a:avLst/>
          </a:prstGeom>
        </p:spPr>
      </p:pic>
      <p:sp>
        <p:nvSpPr>
          <p:cNvPr id="44" name="Freeform 5">
            <a:extLst>
              <a:ext uri="{FF2B5EF4-FFF2-40B4-BE49-F238E27FC236}">
                <a16:creationId xmlns:a16="http://schemas.microsoft.com/office/drawing/2014/main" id="{EC313894-5BFE-07C6-7EAE-A336FD91B152}"/>
              </a:ext>
            </a:extLst>
          </p:cNvPr>
          <p:cNvSpPr>
            <a:spLocks/>
          </p:cNvSpPr>
          <p:nvPr/>
        </p:nvSpPr>
        <p:spPr bwMode="auto">
          <a:xfrm>
            <a:off x="513309" y="1765428"/>
            <a:ext cx="1691640" cy="999737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0 w 929"/>
              <a:gd name="T11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2014</a:t>
            </a:r>
            <a:endParaRPr lang="en-US" sz="3200" b="1" noProof="1">
              <a:solidFill>
                <a:schemeClr val="bg1"/>
              </a:solidFill>
            </a:endParaRPr>
          </a:p>
        </p:txBody>
      </p:sp>
      <p:pic>
        <p:nvPicPr>
          <p:cNvPr id="45" name="Ábra 44" descr="Távvezetéktartó oszlop egyszínű kitöltéssel">
            <a:extLst>
              <a:ext uri="{FF2B5EF4-FFF2-40B4-BE49-F238E27FC236}">
                <a16:creationId xmlns:a16="http://schemas.microsoft.com/office/drawing/2014/main" id="{29255BC8-650B-F8A4-5B9D-C47A65797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915" y="1074571"/>
            <a:ext cx="590400" cy="590400"/>
          </a:xfrm>
          <a:prstGeom prst="rect">
            <a:avLst/>
          </a:prstGeom>
        </p:spPr>
      </p:pic>
      <p:cxnSp>
        <p:nvCxnSpPr>
          <p:cNvPr id="46" name="Straight Connector 3">
            <a:extLst>
              <a:ext uri="{FF2B5EF4-FFF2-40B4-BE49-F238E27FC236}">
                <a16:creationId xmlns:a16="http://schemas.microsoft.com/office/drawing/2014/main" id="{BE614AEB-ABE7-380E-0C54-239A583DF199}"/>
              </a:ext>
            </a:extLst>
          </p:cNvPr>
          <p:cNvCxnSpPr>
            <a:cxnSpLocks/>
          </p:cNvCxnSpPr>
          <p:nvPr/>
        </p:nvCxnSpPr>
        <p:spPr>
          <a:xfrm flipH="1">
            <a:off x="1160115" y="2772540"/>
            <a:ext cx="46188" cy="1643127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39">
            <a:extLst>
              <a:ext uri="{FF2B5EF4-FFF2-40B4-BE49-F238E27FC236}">
                <a16:creationId xmlns:a16="http://schemas.microsoft.com/office/drawing/2014/main" id="{D6670FE9-D093-7A26-91F8-0EF22C98433C}"/>
              </a:ext>
            </a:extLst>
          </p:cNvPr>
          <p:cNvSpPr/>
          <p:nvPr/>
        </p:nvSpPr>
        <p:spPr>
          <a:xfrm>
            <a:off x="457832" y="2936281"/>
            <a:ext cx="1691640" cy="1608966"/>
          </a:xfrm>
          <a:prstGeom prst="roundRect">
            <a:avLst>
              <a:gd name="adj" fmla="val 852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>
              <a:spcAft>
                <a:spcPts val="600"/>
              </a:spcAft>
            </a:pPr>
            <a:r>
              <a:rPr lang="hu-HU" sz="1200" b="1" cap="all" noProof="1"/>
              <a:t>BEST PATHS</a:t>
            </a:r>
            <a:endParaRPr lang="en-US" sz="1200" b="1" cap="all" noProof="1"/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prstClr val="white"/>
                </a:solidFill>
              </a:rPr>
              <a:t>Technológia fejlesztés a kapacitás növelésére</a:t>
            </a:r>
            <a:endParaRPr lang="en-US" sz="900" noProof="1">
              <a:solidFill>
                <a:prstClr val="white"/>
              </a:solidFill>
            </a:endParaRP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Költségvetés: </a:t>
            </a:r>
            <a:r>
              <a:rPr lang="hu-HU" sz="900" noProof="1">
                <a:solidFill>
                  <a:prstClr val="white"/>
                </a:solidFill>
              </a:rPr>
              <a:t>7</a:t>
            </a:r>
            <a:r>
              <a:rPr lang="en-US" sz="900" noProof="1">
                <a:solidFill>
                  <a:prstClr val="white"/>
                </a:solidFill>
              </a:rPr>
              <a:t> M EUR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TRL4-5 → 6-7</a:t>
            </a:r>
            <a:endParaRPr lang="en-US" sz="1000" noProof="1">
              <a:solidFill>
                <a:prstClr val="white"/>
              </a:solidFill>
            </a:endParaRPr>
          </a:p>
        </p:txBody>
      </p:sp>
      <p:sp>
        <p:nvSpPr>
          <p:cNvPr id="11" name="Rectangle: Rounded Corners 39">
            <a:extLst>
              <a:ext uri="{FF2B5EF4-FFF2-40B4-BE49-F238E27FC236}">
                <a16:creationId xmlns:a16="http://schemas.microsoft.com/office/drawing/2014/main" id="{1A494E7C-E99A-9743-8DD2-B8DD73742875}"/>
              </a:ext>
            </a:extLst>
          </p:cNvPr>
          <p:cNvSpPr/>
          <p:nvPr/>
        </p:nvSpPr>
        <p:spPr>
          <a:xfrm>
            <a:off x="10482043" y="2959516"/>
            <a:ext cx="1691640" cy="1608966"/>
          </a:xfrm>
          <a:prstGeom prst="roundRect">
            <a:avLst>
              <a:gd name="adj" fmla="val 8527"/>
            </a:avLst>
          </a:prstGeom>
          <a:solidFill>
            <a:srgbClr val="8D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>
              <a:spcAft>
                <a:spcPts val="600"/>
              </a:spcAft>
            </a:pPr>
            <a:r>
              <a:rPr lang="hu-HU" b="1" cap="all" noProof="1"/>
              <a:t>INNO4GRID</a:t>
            </a:r>
            <a:endParaRPr lang="en-US" sz="1200" b="1" cap="all" noProof="1"/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prstClr val="white"/>
                </a:solidFill>
              </a:rPr>
              <a:t>Megújuló csatlakozás felgyorsítása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hu-HU" sz="900" noProof="1">
                <a:solidFill>
                  <a:prstClr val="white"/>
                </a:solidFill>
              </a:rPr>
              <a:t>Intelligens feszültség szabálíozási megoldások</a:t>
            </a:r>
            <a:endParaRPr lang="en-US" sz="900" noProof="1">
              <a:solidFill>
                <a:prstClr val="white"/>
              </a:solidFill>
            </a:endParaRP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Költségvetés: </a:t>
            </a:r>
            <a:r>
              <a:rPr lang="hu-HU" sz="900" noProof="1">
                <a:solidFill>
                  <a:prstClr val="white"/>
                </a:solidFill>
              </a:rPr>
              <a:t>10</a:t>
            </a:r>
            <a:r>
              <a:rPr lang="en-US" sz="900" noProof="1">
                <a:solidFill>
                  <a:prstClr val="white"/>
                </a:solidFill>
              </a:rPr>
              <a:t> M EUR</a:t>
            </a:r>
          </a:p>
          <a:p>
            <a:pPr marL="171450" lvl="0" indent="-171450"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900" noProof="1">
                <a:solidFill>
                  <a:prstClr val="white"/>
                </a:solidFill>
              </a:rPr>
              <a:t>TRL</a:t>
            </a:r>
            <a:r>
              <a:rPr lang="hu-HU" sz="900" noProof="1">
                <a:solidFill>
                  <a:prstClr val="white"/>
                </a:solidFill>
              </a:rPr>
              <a:t>5</a:t>
            </a:r>
            <a:r>
              <a:rPr lang="en-US" sz="900" noProof="1">
                <a:solidFill>
                  <a:prstClr val="white"/>
                </a:solidFill>
              </a:rPr>
              <a:t>-</a:t>
            </a:r>
            <a:r>
              <a:rPr lang="hu-HU" sz="900" noProof="1">
                <a:solidFill>
                  <a:prstClr val="white"/>
                </a:solidFill>
              </a:rPr>
              <a:t>6</a:t>
            </a:r>
            <a:r>
              <a:rPr lang="en-US" sz="900" noProof="1">
                <a:solidFill>
                  <a:prstClr val="white"/>
                </a:solidFill>
              </a:rPr>
              <a:t> → </a:t>
            </a:r>
            <a:r>
              <a:rPr lang="hu-HU" sz="900" noProof="1">
                <a:solidFill>
                  <a:prstClr val="white"/>
                </a:solidFill>
              </a:rPr>
              <a:t>7</a:t>
            </a:r>
            <a:r>
              <a:rPr lang="en-US" sz="900" noProof="1">
                <a:solidFill>
                  <a:prstClr val="white"/>
                </a:solidFill>
              </a:rPr>
              <a:t>-</a:t>
            </a:r>
            <a:r>
              <a:rPr lang="hu-HU" sz="900" noProof="1">
                <a:solidFill>
                  <a:prstClr val="white"/>
                </a:solidFill>
              </a:rPr>
              <a:t>8</a:t>
            </a:r>
            <a:endParaRPr lang="en-US" sz="1000" noProof="1">
              <a:solidFill>
                <a:prstClr val="white"/>
              </a:solidFill>
            </a:endParaRPr>
          </a:p>
        </p:txBody>
      </p:sp>
      <p:cxnSp>
        <p:nvCxnSpPr>
          <p:cNvPr id="16" name="Straight Connector 77">
            <a:extLst>
              <a:ext uri="{FF2B5EF4-FFF2-40B4-BE49-F238E27FC236}">
                <a16:creationId xmlns:a16="http://schemas.microsoft.com/office/drawing/2014/main" id="{3EA9A6CB-5AD2-404F-B715-36C4345379AD}"/>
              </a:ext>
            </a:extLst>
          </p:cNvPr>
          <p:cNvCxnSpPr>
            <a:cxnSpLocks/>
            <a:stCxn id="17" idx="3"/>
            <a:endCxn id="11" idx="0"/>
          </p:cNvCxnSpPr>
          <p:nvPr/>
        </p:nvCxnSpPr>
        <p:spPr>
          <a:xfrm>
            <a:off x="11320245" y="2765166"/>
            <a:ext cx="7618" cy="194350"/>
          </a:xfrm>
          <a:prstGeom prst="line">
            <a:avLst/>
          </a:prstGeom>
          <a:ln w="57150">
            <a:solidFill>
              <a:srgbClr val="8D9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nyíllal 54">
            <a:extLst>
              <a:ext uri="{FF2B5EF4-FFF2-40B4-BE49-F238E27FC236}">
                <a16:creationId xmlns:a16="http://schemas.microsoft.com/office/drawing/2014/main" id="{2C144787-9B56-CA42-8621-F971DB034C8E}"/>
              </a:ext>
            </a:extLst>
          </p:cNvPr>
          <p:cNvCxnSpPr>
            <a:cxnSpLocks/>
          </p:cNvCxnSpPr>
          <p:nvPr/>
        </p:nvCxnSpPr>
        <p:spPr>
          <a:xfrm flipH="1" flipV="1">
            <a:off x="11318031" y="4568482"/>
            <a:ext cx="9832" cy="1940005"/>
          </a:xfrm>
          <a:prstGeom prst="straightConnector1">
            <a:avLst/>
          </a:prstGeom>
          <a:ln w="38100">
            <a:solidFill>
              <a:srgbClr val="2F4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">
            <a:extLst>
              <a:ext uri="{FF2B5EF4-FFF2-40B4-BE49-F238E27FC236}">
                <a16:creationId xmlns:a16="http://schemas.microsoft.com/office/drawing/2014/main" id="{FEFE287A-A5F7-544B-C7E4-67632294C22C}"/>
              </a:ext>
            </a:extLst>
          </p:cNvPr>
          <p:cNvCxnSpPr>
            <a:cxnSpLocks/>
          </p:cNvCxnSpPr>
          <p:nvPr/>
        </p:nvCxnSpPr>
        <p:spPr>
          <a:xfrm>
            <a:off x="4176874" y="4531612"/>
            <a:ext cx="0" cy="1984385"/>
          </a:xfrm>
          <a:prstGeom prst="line">
            <a:avLst/>
          </a:prstGeom>
          <a:ln w="57150">
            <a:solidFill>
              <a:srgbClr val="2F4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5">
            <a:extLst>
              <a:ext uri="{FF2B5EF4-FFF2-40B4-BE49-F238E27FC236}">
                <a16:creationId xmlns:a16="http://schemas.microsoft.com/office/drawing/2014/main" id="{F7C5FB33-1BD6-999C-6523-5FABC5FD771D}"/>
              </a:ext>
            </a:extLst>
          </p:cNvPr>
          <p:cNvCxnSpPr>
            <a:cxnSpLocks/>
          </p:cNvCxnSpPr>
          <p:nvPr/>
        </p:nvCxnSpPr>
        <p:spPr>
          <a:xfrm>
            <a:off x="4176874" y="6508487"/>
            <a:ext cx="7150989" cy="0"/>
          </a:xfrm>
          <a:prstGeom prst="line">
            <a:avLst/>
          </a:prstGeom>
          <a:ln w="57150">
            <a:solidFill>
              <a:srgbClr val="2F4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">
            <a:extLst>
              <a:ext uri="{FF2B5EF4-FFF2-40B4-BE49-F238E27FC236}">
                <a16:creationId xmlns:a16="http://schemas.microsoft.com/office/drawing/2014/main" id="{BE47AEED-A1E2-1AEA-020C-BC8FB55D7156}"/>
              </a:ext>
            </a:extLst>
          </p:cNvPr>
          <p:cNvCxnSpPr>
            <a:cxnSpLocks/>
          </p:cNvCxnSpPr>
          <p:nvPr/>
        </p:nvCxnSpPr>
        <p:spPr>
          <a:xfrm>
            <a:off x="1214485" y="4530280"/>
            <a:ext cx="0" cy="891034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">
            <a:extLst>
              <a:ext uri="{FF2B5EF4-FFF2-40B4-BE49-F238E27FC236}">
                <a16:creationId xmlns:a16="http://schemas.microsoft.com/office/drawing/2014/main" id="{CEE7D104-91E9-E0A5-490F-32AE48AAF6E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183209" y="5421314"/>
            <a:ext cx="702791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Kép 52">
            <a:extLst>
              <a:ext uri="{FF2B5EF4-FFF2-40B4-BE49-F238E27FC236}">
                <a16:creationId xmlns:a16="http://schemas.microsoft.com/office/drawing/2014/main" id="{EF282EB4-67AA-D4D7-366A-A0452C8FE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165" y="4332799"/>
            <a:ext cx="724001" cy="295316"/>
          </a:xfrm>
          <a:prstGeom prst="rect">
            <a:avLst/>
          </a:prstGeom>
        </p:spPr>
      </p:pic>
      <p:pic>
        <p:nvPicPr>
          <p:cNvPr id="56" name="Kép 55">
            <a:extLst>
              <a:ext uri="{FF2B5EF4-FFF2-40B4-BE49-F238E27FC236}">
                <a16:creationId xmlns:a16="http://schemas.microsoft.com/office/drawing/2014/main" id="{AEEA8475-9817-1E9E-1A87-F0810CBF6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988" y="6042501"/>
            <a:ext cx="787397" cy="509760"/>
          </a:xfrm>
          <a:prstGeom prst="rect">
            <a:avLst/>
          </a:prstGeom>
        </p:spPr>
      </p:pic>
      <p:pic>
        <p:nvPicPr>
          <p:cNvPr id="58" name="Kép 57">
            <a:extLst>
              <a:ext uri="{FF2B5EF4-FFF2-40B4-BE49-F238E27FC236}">
                <a16:creationId xmlns:a16="http://schemas.microsoft.com/office/drawing/2014/main" id="{E87AD593-1124-F392-8ADE-C962712CB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8457" y="4296216"/>
            <a:ext cx="671252" cy="387675"/>
          </a:xfrm>
          <a:prstGeom prst="rect">
            <a:avLst/>
          </a:prstGeom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CA68997F-C100-2DD0-B594-3DBF49F5E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8405" y="6057460"/>
            <a:ext cx="1161239" cy="311101"/>
          </a:xfrm>
          <a:prstGeom prst="rect">
            <a:avLst/>
          </a:prstGeom>
        </p:spPr>
      </p:pic>
      <p:pic>
        <p:nvPicPr>
          <p:cNvPr id="64" name="Kép 63">
            <a:extLst>
              <a:ext uri="{FF2B5EF4-FFF2-40B4-BE49-F238E27FC236}">
                <a16:creationId xmlns:a16="http://schemas.microsoft.com/office/drawing/2014/main" id="{A9DFAAB5-8D54-9255-6BAE-EF1B1BF2AE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573" y="4469379"/>
            <a:ext cx="913555" cy="272661"/>
          </a:xfrm>
          <a:prstGeom prst="rect">
            <a:avLst/>
          </a:prstGeom>
        </p:spPr>
      </p:pic>
      <p:pic>
        <p:nvPicPr>
          <p:cNvPr id="66" name="Kép 65">
            <a:extLst>
              <a:ext uri="{FF2B5EF4-FFF2-40B4-BE49-F238E27FC236}">
                <a16:creationId xmlns:a16="http://schemas.microsoft.com/office/drawing/2014/main" id="{76D63B4D-A086-91A0-0BDA-99378EE4C5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6218" y="6109305"/>
            <a:ext cx="1078127" cy="276739"/>
          </a:xfrm>
          <a:prstGeom prst="rect">
            <a:avLst/>
          </a:prstGeom>
        </p:spPr>
      </p:pic>
      <p:pic>
        <p:nvPicPr>
          <p:cNvPr id="68" name="Kép 67">
            <a:extLst>
              <a:ext uri="{FF2B5EF4-FFF2-40B4-BE49-F238E27FC236}">
                <a16:creationId xmlns:a16="http://schemas.microsoft.com/office/drawing/2014/main" id="{26FA2FB4-CB5D-D69B-C675-01E5A1AA0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1647" y="4207352"/>
            <a:ext cx="776731" cy="282883"/>
          </a:xfrm>
          <a:prstGeom prst="rect">
            <a:avLst/>
          </a:prstGeom>
        </p:spPr>
      </p:pic>
      <p:pic>
        <p:nvPicPr>
          <p:cNvPr id="70" name="Kép 69">
            <a:extLst>
              <a:ext uri="{FF2B5EF4-FFF2-40B4-BE49-F238E27FC236}">
                <a16:creationId xmlns:a16="http://schemas.microsoft.com/office/drawing/2014/main" id="{C000EDC9-828F-E5E4-B7CD-3245417667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0126" y="6103520"/>
            <a:ext cx="912187" cy="316627"/>
          </a:xfrm>
          <a:prstGeom prst="rect">
            <a:avLst/>
          </a:prstGeom>
        </p:spPr>
      </p:pic>
      <p:pic>
        <p:nvPicPr>
          <p:cNvPr id="72" name="Kép 71">
            <a:extLst>
              <a:ext uri="{FF2B5EF4-FFF2-40B4-BE49-F238E27FC236}">
                <a16:creationId xmlns:a16="http://schemas.microsoft.com/office/drawing/2014/main" id="{15B66B69-748B-23C2-AFEC-64D806F76C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81484" y="4310646"/>
            <a:ext cx="561549" cy="3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7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8A35922-B79A-475D-9A15-67CDE3951B27}">
  <we:reference id="WA200005566" version="3.0.0.3" store="en-US" storeType="omex"/>
  <we:alternateReferences>
    <we:reference id="WA200005566" version="3.0.0.3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1E4DA2FCE90244CA06E4B92F9FF0EA5" ma:contentTypeVersion="15" ma:contentTypeDescription="Új dokumentum létrehozása." ma:contentTypeScope="" ma:versionID="7519959f7cf4165e3b66854192e63e2f">
  <xsd:schema xmlns:xsd="http://www.w3.org/2001/XMLSchema" xmlns:xs="http://www.w3.org/2001/XMLSchema" xmlns:p="http://schemas.microsoft.com/office/2006/metadata/properties" xmlns:ns2="0c3f4738-332b-4b23-8ca3-247088a426c4" xmlns:ns3="475c2ec6-af6d-4e94-a44a-2b5ab0b9ede9" targetNamespace="http://schemas.microsoft.com/office/2006/metadata/properties" ma:root="true" ma:fieldsID="cb813db38162bc1d5cf20c0e627579d7" ns2:_="" ns3:_="">
    <xsd:import namespace="0c3f4738-332b-4b23-8ca3-247088a426c4"/>
    <xsd:import namespace="475c2ec6-af6d-4e94-a44a-2b5ab0b9ed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f4738-332b-4b23-8ca3-247088a42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épcímkék" ma:readOnly="false" ma:fieldId="{5cf76f15-5ced-4ddc-b409-7134ff3c332f}" ma:taxonomyMulti="true" ma:sspId="01d0beb6-f273-48e7-85d4-dac867ddce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c2ec6-af6d-4e94-a44a-2b5ab0b9ede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f567f92-f1e2-4967-a7c4-86b541fa975d}" ma:internalName="TaxCatchAll" ma:showField="CatchAllData" ma:web="475c2ec6-af6d-4e94-a44a-2b5ab0b9ed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5c2ec6-af6d-4e94-a44a-2b5ab0b9ede9" xsi:nil="true"/>
    <lcf76f155ced4ddcb4097134ff3c332f xmlns="0c3f4738-332b-4b23-8ca3-247088a426c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91C0F7-EA1F-486E-AFEF-69C6B869CEDE}">
  <ds:schemaRefs>
    <ds:schemaRef ds:uri="0c3f4738-332b-4b23-8ca3-247088a426c4"/>
    <ds:schemaRef ds:uri="475c2ec6-af6d-4e94-a44a-2b5ab0b9ed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B441609-DFF3-4F61-AFAB-1C5B6C9AC87D}">
  <ds:schemaRefs>
    <ds:schemaRef ds:uri="http://schemas.microsoft.com/office/infopath/2007/PartnerControls"/>
    <ds:schemaRef ds:uri="http://schemas.microsoft.com/office/2006/documentManagement/types"/>
    <ds:schemaRef ds:uri="0c3f4738-332b-4b23-8ca3-247088a426c4"/>
    <ds:schemaRef ds:uri="475c2ec6-af6d-4e94-a44a-2b5ab0b9ede9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6C9EDF0-3EA2-49A3-A21E-3A32839F54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1194</Words>
  <Application>Microsoft Office PowerPoint</Application>
  <PresentationFormat>Szélesvásznú</PresentationFormat>
  <Paragraphs>244</Paragraphs>
  <Slides>14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2" baseType="lpstr">
      <vt:lpstr>Montserrat</vt:lpstr>
      <vt:lpstr>Montserrat SemiBold</vt:lpstr>
      <vt:lpstr>Calibri</vt:lpstr>
      <vt:lpstr>Arial</vt:lpstr>
      <vt:lpstr>Noto Sans</vt:lpstr>
      <vt:lpstr>Montserrat Light</vt:lpstr>
      <vt:lpstr>Calibri Light</vt:lpstr>
      <vt:lpstr>Office Theme</vt:lpstr>
      <vt:lpstr>PowerPoint-bemutató</vt:lpstr>
      <vt:lpstr>PowerPoint-bemutató</vt:lpstr>
      <vt:lpstr>Mindenkit máshogy lehet megszólítani…</vt:lpstr>
      <vt:lpstr>Energia van, a kérdés, hogy mikor?</vt:lpstr>
      <vt:lpstr>GYORSULÓ ZÖLD ÁTÁLLÁS ELÖREGEDŐ HÁLÓZAT </vt:lpstr>
      <vt:lpstr>A rendszer, amely nem tudta, hogy meg kell újulnia: Kérdések és kételyek a villamosenergia-rendszerekről</vt:lpstr>
      <vt:lpstr>PowerPoint-bemutató</vt:lpstr>
      <vt:lpstr>IPAR ÉS EGYETEM EGYÜTTMŰKÖDÉSE</vt:lpstr>
      <vt:lpstr>ÉVTIZEDES TAPASZTALAT EU-s PROJEKTEKBEN</vt:lpstr>
      <vt:lpstr>TWINEU – EURÓPAI DIGITÁLIS IKER AZ ENERGIARENDSZERHEZ</vt:lpstr>
      <vt:lpstr>RENDSZERSTABILITÁS AZ INVERTER-DOMINÁNS KORSZAKBAN</vt:lpstr>
      <vt:lpstr>FLEX.ON – HÁLÓZATI RUGALMASSÁG PIACI ALAPON</vt:lpstr>
      <vt:lpstr>ZÁRÓ GONDOLATOK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Pintér László Áron</dc:creator>
  <cp:lastModifiedBy>István Dr. Vokony</cp:lastModifiedBy>
  <cp:revision>28</cp:revision>
  <dcterms:created xsi:type="dcterms:W3CDTF">2025-02-26T11:31:34Z</dcterms:created>
  <dcterms:modified xsi:type="dcterms:W3CDTF">2026-02-03T20:49:36Z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0x01010071E4DA2FCE90244CA06E4B92F9FF0EA5</vt:lpwstr>
  </property>
  <property fmtid="{D5CDD505-2E9C-101B-9397-08002B2CF9AE}" pid="3" name="MediaServiceImageTags">
    <vt:lpwstr/>
  </property>
</Properties>
</file>