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0368" y="926591"/>
            <a:ext cx="5769609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44" y="-28447"/>
            <a:ext cx="9810568" cy="1707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5556" y="1962911"/>
            <a:ext cx="4993005" cy="3370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jpg"/><Relationship Id="rId8" Type="http://schemas.openxmlformats.org/officeDocument/2006/relationships/image" Target="../media/image6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jpg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Relationship Id="rId4" Type="http://schemas.openxmlformats.org/officeDocument/2006/relationships/image" Target="../media/image88.jpg"/><Relationship Id="rId5" Type="http://schemas.openxmlformats.org/officeDocument/2006/relationships/image" Target="../media/image89.jp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Relationship Id="rId3" Type="http://schemas.openxmlformats.org/officeDocument/2006/relationships/image" Target="../media/image96.jpg"/><Relationship Id="rId4" Type="http://schemas.openxmlformats.org/officeDocument/2006/relationships/image" Target="../media/image97.jpg"/><Relationship Id="rId5" Type="http://schemas.openxmlformats.org/officeDocument/2006/relationships/image" Target="../media/image98.jp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Relationship Id="rId3" Type="http://schemas.openxmlformats.org/officeDocument/2006/relationships/image" Target="../media/image104.png"/><Relationship Id="rId4" Type="http://schemas.openxmlformats.org/officeDocument/2006/relationships/image" Target="../media/image10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0" Type="http://schemas.openxmlformats.org/officeDocument/2006/relationships/image" Target="../media/image11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jpg"/><Relationship Id="rId5" Type="http://schemas.openxmlformats.org/officeDocument/2006/relationships/image" Target="../media/image109.png"/><Relationship Id="rId6" Type="http://schemas.openxmlformats.org/officeDocument/2006/relationships/image" Target="../media/image110.jpg"/><Relationship Id="rId7" Type="http://schemas.openxmlformats.org/officeDocument/2006/relationships/image" Target="../media/image111.jp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jpg"/><Relationship Id="rId13" Type="http://schemas.openxmlformats.org/officeDocument/2006/relationships/image" Target="../media/image117.jpg"/><Relationship Id="rId14" Type="http://schemas.openxmlformats.org/officeDocument/2006/relationships/image" Target="../media/image11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8" Type="http://schemas.openxmlformats.org/officeDocument/2006/relationships/image" Target="../media/image135.png"/><Relationship Id="rId19" Type="http://schemas.openxmlformats.org/officeDocument/2006/relationships/image" Target="../media/image136.png"/><Relationship Id="rId20" Type="http://schemas.openxmlformats.org/officeDocument/2006/relationships/image" Target="../media/image137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Relationship Id="rId23" Type="http://schemas.openxmlformats.org/officeDocument/2006/relationships/image" Target="../media/image140.png"/><Relationship Id="rId24" Type="http://schemas.openxmlformats.org/officeDocument/2006/relationships/image" Target="../media/image141.png"/><Relationship Id="rId25" Type="http://schemas.openxmlformats.org/officeDocument/2006/relationships/image" Target="../media/image142.png"/><Relationship Id="rId26" Type="http://schemas.openxmlformats.org/officeDocument/2006/relationships/image" Target="../media/image143.png"/><Relationship Id="rId27" Type="http://schemas.openxmlformats.org/officeDocument/2006/relationships/image" Target="../media/image144.png"/><Relationship Id="rId28" Type="http://schemas.openxmlformats.org/officeDocument/2006/relationships/image" Target="../media/image145.png"/><Relationship Id="rId29" Type="http://schemas.openxmlformats.org/officeDocument/2006/relationships/image" Target="../media/image14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jp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jpg"/><Relationship Id="rId7" Type="http://schemas.openxmlformats.org/officeDocument/2006/relationships/image" Target="../media/image15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jpg"/><Relationship Id="rId7" Type="http://schemas.openxmlformats.org/officeDocument/2006/relationships/image" Target="../media/image165.png"/><Relationship Id="rId8" Type="http://schemas.openxmlformats.org/officeDocument/2006/relationships/image" Target="../media/image166.jp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Relationship Id="rId12" Type="http://schemas.openxmlformats.org/officeDocument/2006/relationships/image" Target="../media/image170.jpg"/><Relationship Id="rId13" Type="http://schemas.openxmlformats.org/officeDocument/2006/relationships/image" Target="../media/image171.jpg"/><Relationship Id="rId14" Type="http://schemas.openxmlformats.org/officeDocument/2006/relationships/image" Target="../media/image172.png"/><Relationship Id="rId15" Type="http://schemas.openxmlformats.org/officeDocument/2006/relationships/image" Target="../media/image173.jpg"/><Relationship Id="rId16" Type="http://schemas.openxmlformats.org/officeDocument/2006/relationships/image" Target="../media/image174.jpg"/><Relationship Id="rId17" Type="http://schemas.openxmlformats.org/officeDocument/2006/relationships/image" Target="../media/image175.jpg"/><Relationship Id="rId18" Type="http://schemas.openxmlformats.org/officeDocument/2006/relationships/image" Target="../media/image176.png"/><Relationship Id="rId19" Type="http://schemas.openxmlformats.org/officeDocument/2006/relationships/image" Target="../media/image177.jpg"/><Relationship Id="rId20" Type="http://schemas.openxmlformats.org/officeDocument/2006/relationships/image" Target="../media/image178.png"/><Relationship Id="rId21" Type="http://schemas.openxmlformats.org/officeDocument/2006/relationships/image" Target="../media/image179.jpg"/><Relationship Id="rId22" Type="http://schemas.openxmlformats.org/officeDocument/2006/relationships/image" Target="../media/image180.jpg"/><Relationship Id="rId23" Type="http://schemas.openxmlformats.org/officeDocument/2006/relationships/image" Target="../media/image181.jpg"/><Relationship Id="rId24" Type="http://schemas.openxmlformats.org/officeDocument/2006/relationships/image" Target="../media/image182.jpg"/><Relationship Id="rId25" Type="http://schemas.openxmlformats.org/officeDocument/2006/relationships/image" Target="../media/image183.png"/><Relationship Id="rId26" Type="http://schemas.openxmlformats.org/officeDocument/2006/relationships/image" Target="../media/image184.jpg"/><Relationship Id="rId27" Type="http://schemas.openxmlformats.org/officeDocument/2006/relationships/image" Target="../media/image185.jpg"/><Relationship Id="rId28" Type="http://schemas.openxmlformats.org/officeDocument/2006/relationships/image" Target="../media/image186.png"/><Relationship Id="rId29" Type="http://schemas.openxmlformats.org/officeDocument/2006/relationships/image" Target="../media/image187.png"/><Relationship Id="rId30" Type="http://schemas.openxmlformats.org/officeDocument/2006/relationships/image" Target="../media/image188.png"/><Relationship Id="rId31" Type="http://schemas.openxmlformats.org/officeDocument/2006/relationships/image" Target="../media/image189.png"/><Relationship Id="rId32" Type="http://schemas.openxmlformats.org/officeDocument/2006/relationships/image" Target="../media/image190.jpg"/><Relationship Id="rId33" Type="http://schemas.openxmlformats.org/officeDocument/2006/relationships/image" Target="../media/image191.jpg"/><Relationship Id="rId34" Type="http://schemas.openxmlformats.org/officeDocument/2006/relationships/image" Target="../media/image192.png"/><Relationship Id="rId35" Type="http://schemas.openxmlformats.org/officeDocument/2006/relationships/image" Target="../media/image193.jpg"/><Relationship Id="rId36" Type="http://schemas.openxmlformats.org/officeDocument/2006/relationships/image" Target="../media/image194.jpg"/><Relationship Id="rId37" Type="http://schemas.openxmlformats.org/officeDocument/2006/relationships/image" Target="../media/image195.jpg"/><Relationship Id="rId38" Type="http://schemas.openxmlformats.org/officeDocument/2006/relationships/image" Target="../media/image196.png"/><Relationship Id="rId39" Type="http://schemas.openxmlformats.org/officeDocument/2006/relationships/image" Target="../media/image197.jpg"/><Relationship Id="rId40" Type="http://schemas.openxmlformats.org/officeDocument/2006/relationships/image" Target="../media/image198.jpg"/><Relationship Id="rId41" Type="http://schemas.openxmlformats.org/officeDocument/2006/relationships/image" Target="../media/image199.jpg"/><Relationship Id="rId42" Type="http://schemas.openxmlformats.org/officeDocument/2006/relationships/image" Target="../media/image200.png"/><Relationship Id="rId43" Type="http://schemas.openxmlformats.org/officeDocument/2006/relationships/image" Target="../media/image201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jpg"/><Relationship Id="rId3" Type="http://schemas.openxmlformats.org/officeDocument/2006/relationships/image" Target="../media/image203.jpg"/><Relationship Id="rId4" Type="http://schemas.openxmlformats.org/officeDocument/2006/relationships/image" Target="../media/image204.jp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image" Target="../media/image20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jpg"/><Relationship Id="rId12" Type="http://schemas.openxmlformats.org/officeDocument/2006/relationships/image" Target="../media/image41.jpg"/><Relationship Id="rId13" Type="http://schemas.openxmlformats.org/officeDocument/2006/relationships/image" Target="../media/image4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1279" y="4108703"/>
            <a:ext cx="5852160" cy="1219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1400" y="1713484"/>
            <a:ext cx="5582285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260">
                <a:solidFill>
                  <a:srgbClr val="262626"/>
                </a:solidFill>
              </a:rPr>
              <a:t>Az</a:t>
            </a:r>
            <a:r>
              <a:rPr dirty="0" sz="5200" spc="-285">
                <a:solidFill>
                  <a:srgbClr val="262626"/>
                </a:solidFill>
              </a:rPr>
              <a:t> </a:t>
            </a:r>
            <a:r>
              <a:rPr dirty="0" sz="5200" spc="-290">
                <a:solidFill>
                  <a:srgbClr val="161616"/>
                </a:solidFill>
              </a:rPr>
              <a:t>energiatároiás</a:t>
            </a:r>
            <a:r>
              <a:rPr dirty="0" sz="5200" spc="-430">
                <a:solidFill>
                  <a:srgbClr val="161616"/>
                </a:solidFill>
              </a:rPr>
              <a:t> </a:t>
            </a:r>
            <a:r>
              <a:rPr dirty="0" sz="5200" spc="-114">
                <a:solidFill>
                  <a:srgbClr val="1D1D1D"/>
                </a:solidFill>
              </a:rPr>
              <a:t>jíivíije</a:t>
            </a:r>
            <a:endParaRPr sz="5200"/>
          </a:p>
        </p:txBody>
      </p:sp>
      <p:sp>
        <p:nvSpPr>
          <p:cNvPr id="5" name="object 5" descr=""/>
          <p:cNvSpPr txBox="1"/>
          <p:nvPr/>
        </p:nvSpPr>
        <p:spPr>
          <a:xfrm>
            <a:off x="1662390" y="3177540"/>
            <a:ext cx="15792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70">
                <a:latin typeface="Arial MT"/>
                <a:cs typeface="Arial MT"/>
              </a:rPr>
              <a:t>Dr.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135">
                <a:latin typeface="Arial MT"/>
                <a:cs typeface="Arial MT"/>
              </a:rPr>
              <a:t>Híúfler</a:t>
            </a:r>
            <a:r>
              <a:rPr dirty="0" sz="2000" spc="45">
                <a:latin typeface="Arial MT"/>
                <a:cs typeface="Arial MT"/>
              </a:rPr>
              <a:t> </a:t>
            </a:r>
            <a:r>
              <a:rPr dirty="0" sz="2000" spc="-145">
                <a:latin typeface="Arial MT"/>
                <a:cs typeface="Arial MT"/>
              </a:rPr>
              <a:t>Lajos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51653" y="5156004"/>
            <a:ext cx="5792470" cy="1026794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  <a:tabLst>
                <a:tab pos="528320" algn="l"/>
                <a:tab pos="974090" algn="l"/>
                <a:tab pos="1402080" algn="l"/>
                <a:tab pos="1837689" algn="l"/>
                <a:tab pos="2279015" algn="l"/>
                <a:tab pos="2708275" algn="l"/>
                <a:tab pos="3138170" algn="l"/>
                <a:tab pos="3584575" algn="l"/>
                <a:tab pos="4312285" algn="l"/>
                <a:tab pos="4742180" algn="l"/>
                <a:tab pos="5154295" algn="l"/>
                <a:tab pos="5600700" algn="l"/>
              </a:tabLst>
            </a:pPr>
            <a:r>
              <a:rPr dirty="0" sz="2700" spc="-484">
                <a:solidFill>
                  <a:srgbClr val="1D1D1D"/>
                </a:solidFill>
                <a:latin typeface="Times New Roman"/>
                <a:cs typeface="Times New Roman"/>
              </a:rPr>
              <a:t>M</a:t>
            </a:r>
            <a:r>
              <a:rPr dirty="0" sz="2700">
                <a:solidFill>
                  <a:srgbClr val="1D1D1D"/>
                </a:solidFill>
                <a:latin typeface="Times New Roman"/>
                <a:cs typeface="Times New Roman"/>
              </a:rPr>
              <a:t>	</a:t>
            </a:r>
            <a:r>
              <a:rPr dirty="0" sz="2700" spc="-580">
                <a:latin typeface="Times New Roman"/>
                <a:cs typeface="Times New Roman"/>
              </a:rPr>
              <a:t>U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50">
                <a:latin typeface="Times New Roman"/>
                <a:cs typeface="Times New Roman"/>
              </a:rPr>
              <a:t>E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520">
                <a:solidFill>
                  <a:srgbClr val="0F0F0F"/>
                </a:solidFill>
                <a:latin typeface="Times New Roman"/>
                <a:cs typeface="Times New Roman"/>
              </a:rPr>
              <a:t>G</a:t>
            </a:r>
            <a:r>
              <a:rPr dirty="0" sz="2700">
                <a:solidFill>
                  <a:srgbClr val="0F0F0F"/>
                </a:solidFill>
                <a:latin typeface="Times New Roman"/>
                <a:cs typeface="Times New Roman"/>
              </a:rPr>
              <a:t>	</a:t>
            </a:r>
            <a:r>
              <a:rPr dirty="0" sz="2700" spc="-425">
                <a:latin typeface="Times New Roman"/>
                <a:cs typeface="Times New Roman"/>
              </a:rPr>
              <a:t>Y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50">
                <a:latin typeface="Times New Roman"/>
                <a:cs typeface="Times New Roman"/>
              </a:rPr>
              <a:t>E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50">
                <a:latin typeface="Times New Roman"/>
                <a:cs typeface="Times New Roman"/>
              </a:rPr>
              <a:t>T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50">
                <a:latin typeface="Times New Roman"/>
                <a:cs typeface="Times New Roman"/>
              </a:rPr>
              <a:t>E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484">
                <a:solidFill>
                  <a:srgbClr val="2A2A2A"/>
                </a:solidFill>
                <a:latin typeface="Times New Roman"/>
                <a:cs typeface="Times New Roman"/>
              </a:rPr>
              <a:t>M</a:t>
            </a:r>
            <a:r>
              <a:rPr dirty="0" sz="2700">
                <a:solidFill>
                  <a:srgbClr val="2A2A2A"/>
                </a:solidFill>
                <a:latin typeface="Times New Roman"/>
                <a:cs typeface="Times New Roman"/>
              </a:rPr>
              <a:t>	</a:t>
            </a:r>
            <a:r>
              <a:rPr dirty="0" sz="2700" spc="-50">
                <a:solidFill>
                  <a:srgbClr val="0F0F0F"/>
                </a:solidFill>
                <a:latin typeface="Times New Roman"/>
                <a:cs typeface="Times New Roman"/>
              </a:rPr>
              <a:t>1</a:t>
            </a:r>
            <a:r>
              <a:rPr dirty="0" sz="2700">
                <a:solidFill>
                  <a:srgbClr val="0F0F0F"/>
                </a:solidFill>
                <a:latin typeface="Times New Roman"/>
                <a:cs typeface="Times New Roman"/>
              </a:rPr>
              <a:t>	</a:t>
            </a:r>
            <a:r>
              <a:rPr dirty="0" sz="2700" spc="-50">
                <a:latin typeface="Times New Roman"/>
                <a:cs typeface="Times New Roman"/>
              </a:rPr>
              <a:t>7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50">
                <a:latin typeface="Times New Roman"/>
                <a:cs typeface="Times New Roman"/>
              </a:rPr>
              <a:t>8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>
                <a:solidFill>
                  <a:srgbClr val="0F0F0F"/>
                </a:solidFill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  <a:p>
            <a:pPr algn="ctr" marL="69850">
              <a:lnSpc>
                <a:spcPct val="100000"/>
              </a:lnSpc>
              <a:spcBef>
                <a:spcPts val="965"/>
              </a:spcBef>
            </a:pPr>
            <a:r>
              <a:rPr dirty="0" sz="1950" spc="-100">
                <a:latin typeface="Arial MT"/>
                <a:cs typeface="Arial MT"/>
              </a:rPr>
              <a:t>Szervetlen</a:t>
            </a:r>
            <a:r>
              <a:rPr dirty="0" sz="1950" spc="-5">
                <a:latin typeface="Arial MT"/>
                <a:cs typeface="Arial MT"/>
              </a:rPr>
              <a:t> </a:t>
            </a:r>
            <a:r>
              <a:rPr dirty="0" sz="1950" spc="-195">
                <a:latin typeface="Arial MT"/>
                <a:cs typeface="Arial MT"/>
              </a:rPr>
              <a:t>és</a:t>
            </a:r>
            <a:r>
              <a:rPr dirty="0" sz="1950" spc="30">
                <a:latin typeface="Arial MT"/>
                <a:cs typeface="Arial MT"/>
              </a:rPr>
              <a:t> </a:t>
            </a:r>
            <a:r>
              <a:rPr dirty="0" sz="1950" spc="-45">
                <a:latin typeface="Arial MT"/>
                <a:cs typeface="Arial MT"/>
              </a:rPr>
              <a:t>Analitikai</a:t>
            </a:r>
            <a:r>
              <a:rPr dirty="0" sz="1950" spc="45">
                <a:latin typeface="Arial MT"/>
                <a:cs typeface="Arial MT"/>
              </a:rPr>
              <a:t> </a:t>
            </a:r>
            <a:r>
              <a:rPr dirty="0" sz="1950" spc="-125">
                <a:latin typeface="Arial MT"/>
                <a:cs typeface="Arial MT"/>
              </a:rPr>
              <a:t>Kémiai</a:t>
            </a:r>
            <a:r>
              <a:rPr dirty="0" sz="1950" spc="-10">
                <a:latin typeface="Arial MT"/>
                <a:cs typeface="Arial MT"/>
              </a:rPr>
              <a:t> </a:t>
            </a:r>
            <a:r>
              <a:rPr dirty="0" sz="1950" spc="-20">
                <a:latin typeface="Arial MT"/>
                <a:cs typeface="Arial MT"/>
              </a:rPr>
              <a:t>Tanszék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727" y="2103120"/>
            <a:ext cx="2097024" cy="25847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3984" y="2084832"/>
            <a:ext cx="2584704" cy="25847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9935" y="2200655"/>
            <a:ext cx="2615183" cy="23774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5567" y="6431279"/>
            <a:ext cx="1633728" cy="1219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97183" y="6601968"/>
            <a:ext cx="1194816" cy="9753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873995" y="4851654"/>
            <a:ext cx="1995805" cy="58166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91160" marR="5080" indent="-379095">
              <a:lnSpc>
                <a:spcPts val="2160"/>
              </a:lnSpc>
              <a:spcBef>
                <a:spcPts val="220"/>
              </a:spcBef>
            </a:pPr>
            <a:r>
              <a:rPr dirty="0" sz="1850" spc="70">
                <a:latin typeface="Arial MT"/>
                <a:cs typeface="Arial MT"/>
              </a:rPr>
              <a:t>réteges</a:t>
            </a:r>
            <a:r>
              <a:rPr dirty="0" sz="1850" spc="3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szerkezet </a:t>
            </a:r>
            <a:r>
              <a:rPr dirty="0" sz="1850">
                <a:latin typeface="Arial MT"/>
                <a:cs typeface="Arial MT"/>
              </a:rPr>
              <a:t>(pl.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LiCoO,)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02274" y="4888229"/>
            <a:ext cx="1425575" cy="8559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12700" marR="5080" indent="-7620">
              <a:lnSpc>
                <a:spcPts val="2160"/>
              </a:lnSpc>
              <a:spcBef>
                <a:spcPts val="220"/>
              </a:spcBef>
            </a:pPr>
            <a:r>
              <a:rPr dirty="0" sz="1850" spc="55">
                <a:latin typeface="Arial MT"/>
                <a:cs typeface="Arial MT"/>
              </a:rPr>
              <a:t>spinell </a:t>
            </a:r>
            <a:r>
              <a:rPr dirty="0" sz="1850" spc="-10">
                <a:latin typeface="Arial MT"/>
                <a:cs typeface="Arial MT"/>
              </a:rPr>
              <a:t>szerkezet</a:t>
            </a:r>
            <a:r>
              <a:rPr dirty="0" sz="1850" spc="50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(pl.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95">
                <a:latin typeface="Arial MT"/>
                <a:cs typeface="Arial MT"/>
              </a:rPr>
              <a:t>LiMn,O</a:t>
            </a:r>
            <a:r>
              <a:rPr dirty="0" sz="1850" spc="390">
                <a:latin typeface="Arial MT"/>
                <a:cs typeface="Arial MT"/>
              </a:rPr>
              <a:t> </a:t>
            </a:r>
            <a:r>
              <a:rPr dirty="0" sz="1850" spc="-140">
                <a:latin typeface="Arial MT"/>
                <a:cs typeface="Arial MT"/>
              </a:rPr>
              <a:t>)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378014" y="4862829"/>
            <a:ext cx="1426845" cy="88265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 marL="12700" marR="5080" indent="-13335">
              <a:lnSpc>
                <a:spcPts val="2160"/>
              </a:lnSpc>
              <a:spcBef>
                <a:spcPts val="420"/>
              </a:spcBef>
            </a:pPr>
            <a:r>
              <a:rPr dirty="0" sz="2050" spc="-10">
                <a:latin typeface="Calibri"/>
                <a:cs typeface="Calibri"/>
              </a:rPr>
              <a:t>olivin </a:t>
            </a:r>
            <a:r>
              <a:rPr dirty="0" sz="1950" spc="90">
                <a:latin typeface="Calibri"/>
                <a:cs typeface="Calibri"/>
              </a:rPr>
              <a:t>szerkezet </a:t>
            </a:r>
            <a:r>
              <a:rPr dirty="0" sz="1900">
                <a:latin typeface="Calibri"/>
                <a:cs typeface="Calibri"/>
              </a:rPr>
              <a:t>(pl.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195">
                <a:latin typeface="Calibri"/>
                <a:cs typeface="Calibri"/>
              </a:rPr>
              <a:t>LiFePO</a:t>
            </a:r>
            <a:r>
              <a:rPr dirty="0" sz="1900" spc="445">
                <a:latin typeface="Calibri"/>
                <a:cs typeface="Calibri"/>
              </a:rPr>
              <a:t> </a:t>
            </a:r>
            <a:r>
              <a:rPr dirty="0" sz="1900" spc="-50">
                <a:latin typeface="Calibri"/>
                <a:cs typeface="Calibri"/>
              </a:rPr>
              <a:t>)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188976"/>
            <a:ext cx="11893296" cy="58521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5567" y="6431279"/>
            <a:ext cx="1633728" cy="12192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7183" y="6589776"/>
            <a:ext cx="1194816" cy="10972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0661904" y="1505711"/>
            <a:ext cx="1530350" cy="597535"/>
            <a:chOff x="10661904" y="1505711"/>
            <a:chExt cx="1530350" cy="597535"/>
          </a:xfrm>
        </p:grpSpPr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7664" y="1505711"/>
              <a:ext cx="1164335" cy="5974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1904" y="1780031"/>
              <a:ext cx="451103" cy="32308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6821" y="-14223"/>
            <a:ext cx="2351405" cy="6019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70"/>
              </a:lnSpc>
              <a:spcBef>
                <a:spcPts val="100"/>
              </a:spcBef>
            </a:pPr>
            <a:r>
              <a:rPr dirty="0" sz="2100" spc="-165">
                <a:solidFill>
                  <a:srgbClr val="2F2F2F"/>
                </a:solidFill>
              </a:rPr>
              <a:t>Prof.</a:t>
            </a:r>
            <a:r>
              <a:rPr dirty="0" sz="2100" spc="-20">
                <a:solidFill>
                  <a:srgbClr val="2F2F2F"/>
                </a:solidFill>
              </a:rPr>
              <a:t> </a:t>
            </a:r>
            <a:r>
              <a:rPr dirty="0" sz="2100" spc="-120">
                <a:solidFill>
                  <a:srgbClr val="363636"/>
                </a:solidFill>
              </a:rPr>
              <a:t>Akira</a:t>
            </a:r>
            <a:r>
              <a:rPr dirty="0" sz="2100" spc="-40">
                <a:solidFill>
                  <a:srgbClr val="363636"/>
                </a:solidFill>
              </a:rPr>
              <a:t> </a:t>
            </a:r>
            <a:r>
              <a:rPr dirty="0" sz="2100" spc="-30">
                <a:solidFill>
                  <a:srgbClr val="262626"/>
                </a:solidFill>
              </a:rPr>
              <a:t>Yoshino:</a:t>
            </a:r>
            <a:endParaRPr sz="2100"/>
          </a:p>
          <a:p>
            <a:pPr marL="16510">
              <a:lnSpc>
                <a:spcPts val="2270"/>
              </a:lnSpc>
            </a:pPr>
            <a:r>
              <a:rPr dirty="0" sz="2100" spc="-90"/>
              <a:t>az</a:t>
            </a:r>
            <a:r>
              <a:rPr dirty="0" sz="2100" spc="-85"/>
              <a:t> </a:t>
            </a:r>
            <a:r>
              <a:rPr dirty="0" sz="2100" spc="-195"/>
              <a:t>elsÖ</a:t>
            </a:r>
            <a:r>
              <a:rPr dirty="0" sz="2100" spc="-110"/>
              <a:t> </a:t>
            </a:r>
            <a:r>
              <a:rPr dirty="0" sz="2100" spc="-130">
                <a:solidFill>
                  <a:srgbClr val="333333"/>
                </a:solidFill>
              </a:rPr>
              <a:t>biztonságos</a:t>
            </a:r>
            <a:r>
              <a:rPr dirty="0" sz="2100" spc="90">
                <a:solidFill>
                  <a:srgbClr val="333333"/>
                </a:solidFill>
              </a:rPr>
              <a:t> </a:t>
            </a:r>
            <a:r>
              <a:rPr dirty="0" sz="2100" spc="-70">
                <a:solidFill>
                  <a:srgbClr val="383838"/>
                </a:solidFill>
              </a:rPr>
              <a:t>akku</a:t>
            </a:r>
            <a:endParaRPr sz="2100"/>
          </a:p>
        </p:txBody>
      </p:sp>
      <p:sp>
        <p:nvSpPr>
          <p:cNvPr id="12" name="object 12" descr=""/>
          <p:cNvSpPr txBox="1"/>
          <p:nvPr/>
        </p:nvSpPr>
        <p:spPr>
          <a:xfrm>
            <a:off x="9910402" y="2087879"/>
            <a:ext cx="22580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6670">
              <a:lnSpc>
                <a:spcPts val="1260"/>
              </a:lnSpc>
              <a:spcBef>
                <a:spcPts val="100"/>
              </a:spcBef>
            </a:pPr>
            <a:r>
              <a:rPr dirty="0" sz="1100" spc="10">
                <a:latin typeface="Calibri"/>
                <a:cs typeface="Calibri"/>
              </a:rPr>
              <a:t>Yoshino,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A.,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et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al.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ts val="1260"/>
              </a:lnSpc>
            </a:pPr>
            <a:r>
              <a:rPr dirty="0" sz="1100" spc="80" i="1">
                <a:latin typeface="Calibri"/>
                <a:cs typeface="Calibri"/>
              </a:rPr>
              <a:t>Japanese</a:t>
            </a:r>
            <a:r>
              <a:rPr dirty="0" sz="1100" spc="35" i="1">
                <a:latin typeface="Calibri"/>
                <a:cs typeface="Calibri"/>
              </a:rPr>
              <a:t> </a:t>
            </a:r>
            <a:r>
              <a:rPr dirty="0" sz="1100" spc="85">
                <a:latin typeface="Calibri"/>
                <a:cs typeface="Calibri"/>
              </a:rPr>
              <a:t>potenf </a:t>
            </a:r>
            <a:r>
              <a:rPr dirty="0" sz="1100">
                <a:latin typeface="Calibri"/>
                <a:cs typeface="Calibri"/>
              </a:rPr>
              <a:t>no.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1989293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(19BS)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5471" y="1164336"/>
            <a:ext cx="4742687" cy="450494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213103" y="1723644"/>
            <a:ext cx="1435735" cy="0"/>
          </a:xfrm>
          <a:custGeom>
            <a:avLst/>
            <a:gdLst/>
            <a:ahLst/>
            <a:cxnLst/>
            <a:rect l="l" t="t" r="r" b="b"/>
            <a:pathLst>
              <a:path w="1435735" h="0">
                <a:moveTo>
                  <a:pt x="0" y="0"/>
                </a:moveTo>
                <a:lnTo>
                  <a:pt x="1435608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912352" y="1723644"/>
            <a:ext cx="2252980" cy="0"/>
          </a:xfrm>
          <a:custGeom>
            <a:avLst/>
            <a:gdLst/>
            <a:ahLst/>
            <a:cxnLst/>
            <a:rect l="l" t="t" r="r" b="b"/>
            <a:pathLst>
              <a:path w="2252979" h="0">
                <a:moveTo>
                  <a:pt x="0" y="0"/>
                </a:moveTo>
                <a:lnTo>
                  <a:pt x="2252472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8688" y="5614415"/>
            <a:ext cx="67055" cy="9144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5535" y="2474976"/>
            <a:ext cx="140208" cy="975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58" y="-28447"/>
            <a:ext cx="8371205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90">
                <a:solidFill>
                  <a:srgbClr val="2F2F2F"/>
                </a:solidFill>
              </a:rPr>
              <a:t>Li-</a:t>
            </a:r>
            <a:r>
              <a:rPr dirty="0" sz="2500" spc="-110">
                <a:solidFill>
                  <a:srgbClr val="2F2F2F"/>
                </a:solidFill>
              </a:rPr>
              <a:t>ion-</a:t>
            </a:r>
            <a:r>
              <a:rPr dirty="0" sz="2500" spc="-130">
                <a:solidFill>
                  <a:srgbClr val="2F2F2F"/>
                </a:solidFill>
              </a:rPr>
              <a:t>akkumulátorok</a:t>
            </a:r>
            <a:r>
              <a:rPr dirty="0" sz="2500" spc="-190">
                <a:solidFill>
                  <a:srgbClr val="2F2F2F"/>
                </a:solidFill>
              </a:rPr>
              <a:t> </a:t>
            </a:r>
            <a:r>
              <a:rPr dirty="0" sz="2500" spc="-145">
                <a:solidFill>
                  <a:srgbClr val="313131"/>
                </a:solidFill>
              </a:rPr>
              <a:t>energiatároló</a:t>
            </a:r>
            <a:r>
              <a:rPr dirty="0" sz="2500" spc="80">
                <a:solidFill>
                  <a:srgbClr val="313131"/>
                </a:solidFill>
              </a:rPr>
              <a:t> </a:t>
            </a:r>
            <a:r>
              <a:rPr dirty="0" sz="2500" spc="-145">
                <a:solidFill>
                  <a:srgbClr val="2B2B2B"/>
                </a:solidFill>
              </a:rPr>
              <a:t>kapacitása</a:t>
            </a:r>
            <a:r>
              <a:rPr dirty="0" sz="2500" spc="135">
                <a:solidFill>
                  <a:srgbClr val="2B2B2B"/>
                </a:solidFill>
              </a:rPr>
              <a:t> </a:t>
            </a:r>
            <a:r>
              <a:rPr dirty="0" sz="2500" spc="-85">
                <a:solidFill>
                  <a:srgbClr val="313131"/>
                </a:solidFill>
              </a:rPr>
              <a:t>a</a:t>
            </a:r>
            <a:r>
              <a:rPr dirty="0" sz="2500" spc="-110">
                <a:solidFill>
                  <a:srgbClr val="313131"/>
                </a:solidFill>
              </a:rPr>
              <a:t> </a:t>
            </a:r>
            <a:r>
              <a:rPr dirty="0" sz="2500" spc="-140">
                <a:solidFill>
                  <a:srgbClr val="313131"/>
                </a:solidFill>
              </a:rPr>
              <a:t>teljes</a:t>
            </a:r>
            <a:r>
              <a:rPr dirty="0" sz="2500" spc="5">
                <a:solidFill>
                  <a:srgbClr val="313131"/>
                </a:solidFill>
              </a:rPr>
              <a:t> </a:t>
            </a:r>
            <a:r>
              <a:rPr dirty="0" sz="2500" spc="-150">
                <a:solidFill>
                  <a:srgbClr val="313131"/>
                </a:solidFill>
              </a:rPr>
              <a:t>élettartamuk</a:t>
            </a:r>
            <a:r>
              <a:rPr dirty="0" sz="2500" spc="130">
                <a:solidFill>
                  <a:srgbClr val="313131"/>
                </a:solidFill>
              </a:rPr>
              <a:t> </a:t>
            </a:r>
            <a:r>
              <a:rPr dirty="0" sz="2500" spc="-10">
                <a:solidFill>
                  <a:srgbClr val="313131"/>
                </a:solidFill>
              </a:rPr>
              <a:t>alatt</a:t>
            </a:r>
            <a:endParaRPr sz="2500"/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016864" y="1083989"/>
          <a:ext cx="5701665" cy="486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120"/>
                <a:gridCol w="299085"/>
                <a:gridCol w="495300"/>
                <a:gridCol w="469900"/>
                <a:gridCol w="478155"/>
                <a:gridCol w="467994"/>
                <a:gridCol w="476250"/>
                <a:gridCol w="473074"/>
                <a:gridCol w="473075"/>
                <a:gridCol w="476250"/>
                <a:gridCol w="450214"/>
                <a:gridCol w="744220"/>
              </a:tblGrid>
              <a:tr h="327025">
                <a:tc>
                  <a:txBody>
                    <a:bodyPr/>
                    <a:lstStyle/>
                    <a:p>
                      <a:pPr algn="r" marR="40005">
                        <a:lnSpc>
                          <a:spcPts val="1290"/>
                        </a:lnSpc>
                      </a:pPr>
                      <a:r>
                        <a:rPr dirty="0" sz="1250" spc="-35">
                          <a:latin typeface="Courier New"/>
                          <a:cs typeface="Courier New"/>
                        </a:rPr>
                        <a:t>100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270"/>
                        </a:lnSpc>
                      </a:pPr>
                      <a:r>
                        <a:rPr dirty="0" sz="1150" spc="-10">
                          <a:latin typeface="Calibri"/>
                          <a:cs typeface="Calibri"/>
                        </a:rPr>
                        <a:t>4.2SV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38150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4.05V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9220"/>
                </a:tc>
              </a:tr>
              <a:tr h="455930"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150" spc="25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150" spc="-10">
                          <a:latin typeface="Calibri"/>
                          <a:cs typeface="Calibri"/>
                        </a:rPr>
                        <a:t>3.84V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22555"/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50" spc="-10">
                          <a:latin typeface="Calibri"/>
                          <a:cs typeface="Calibri"/>
                        </a:rPr>
                        <a:t>3.74V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14300"/>
                </a:tc>
              </a:tr>
              <a:tr h="450850"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dirty="0" sz="1200" spc="-25">
                          <a:latin typeface="Courier New"/>
                          <a:cs typeface="Courier New"/>
                        </a:rPr>
                        <a:t>60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B="0" marT="1168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3.65V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6840"/>
                </a:tc>
              </a:tr>
              <a:tr h="448309"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spc="-25">
                          <a:solidFill>
                            <a:srgbClr val="111111"/>
                          </a:solidFill>
                          <a:latin typeface="Courier New"/>
                          <a:cs typeface="Courier New"/>
                        </a:rPr>
                        <a:t>50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B="0" marT="1104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spc="-10">
                          <a:latin typeface="Courier New"/>
                          <a:cs typeface="Courier New"/>
                        </a:rPr>
                        <a:t>3.5]V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B="0" marT="110489"/>
                </a:tc>
              </a:tr>
              <a:tr h="454659"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250" spc="-25">
                          <a:latin typeface="Courier New"/>
                          <a:cs typeface="Courier New"/>
                        </a:rPr>
                        <a:t>40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B="0" marT="1130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3.38V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9380"/>
                </a:tc>
              </a:tr>
              <a:tr h="443865"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200" spc="-25">
                          <a:latin typeface="Courier New"/>
                          <a:cs typeface="Courier New"/>
                        </a:rPr>
                        <a:t>30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B="0" marT="1092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200" spc="-10">
                          <a:latin typeface="Consolas"/>
                          <a:cs typeface="Consolas"/>
                        </a:rPr>
                        <a:t>3.27V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B="0" marT="109220"/>
                </a:tc>
              </a:tr>
              <a:tr h="459740"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250" spc="-25">
                          <a:latin typeface="Courier New"/>
                          <a:cs typeface="Courier New"/>
                        </a:rPr>
                        <a:t>20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B="0" marT="1098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250" spc="-10">
                          <a:latin typeface="Calibri"/>
                          <a:cs typeface="Calibri"/>
                        </a:rPr>
                        <a:t>3.16V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109855"/>
                </a:tc>
              </a:tr>
              <a:tr h="442595"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10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073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150" spc="-10">
                          <a:latin typeface="Calibri"/>
                          <a:cs typeface="Calibri"/>
                        </a:rPr>
                        <a:t>2.9SV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07314"/>
                </a:tc>
              </a:tr>
              <a:tr h="501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ts val="1340"/>
                        </a:lnSpc>
                      </a:pPr>
                      <a:r>
                        <a:rPr dirty="0" sz="1150" spc="-50">
                          <a:latin typeface="Calibri"/>
                          <a:cs typeface="Calibri"/>
                        </a:rPr>
                        <a:t>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10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20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30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40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50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60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70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80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ts val="1340"/>
                        </a:lnSpc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90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51130"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2.75V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2240">
                        <a:lnSpc>
                          <a:spcPts val="1340"/>
                        </a:lnSpc>
                        <a:spcBef>
                          <a:spcPts val="170"/>
                        </a:spcBef>
                      </a:pPr>
                      <a:r>
                        <a:rPr dirty="0" sz="1150" spc="-25">
                          <a:latin typeface="Calibri"/>
                          <a:cs typeface="Calibri"/>
                        </a:rPr>
                        <a:t>100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14935"/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5309915" y="5967476"/>
            <a:ext cx="9258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bottom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5oC </a:t>
            </a:r>
            <a:r>
              <a:rPr dirty="0" sz="1200" spc="15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808" y="627887"/>
            <a:ext cx="9150096" cy="565708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5567" y="6431279"/>
            <a:ext cx="1633728" cy="12192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7183" y="6601968"/>
            <a:ext cx="1194816" cy="9753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255" y="24638"/>
            <a:ext cx="2053589" cy="368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85">
                <a:solidFill>
                  <a:srgbClr val="2D2D2D"/>
                </a:solidFill>
                <a:latin typeface="Arial MT"/>
                <a:cs typeface="Arial MT"/>
              </a:rPr>
              <a:t>Akkumulátor</a:t>
            </a:r>
            <a:r>
              <a:rPr dirty="0" sz="2250" spc="5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2250" spc="-145">
                <a:solidFill>
                  <a:srgbClr val="2D2D2D"/>
                </a:solidFill>
                <a:latin typeface="Arial MT"/>
                <a:cs typeface="Arial MT"/>
              </a:rPr>
              <a:t>árak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39612" y="671321"/>
            <a:ext cx="372110" cy="448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latin typeface="Consolas"/>
                <a:cs typeface="Consolas"/>
              </a:rPr>
              <a:t>800</a:t>
            </a:r>
            <a:endParaRPr sz="155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550">
              <a:latin typeface="Consolas"/>
              <a:cs typeface="Consolas"/>
            </a:endParaRPr>
          </a:p>
          <a:p>
            <a:pPr marL="31750">
              <a:lnSpc>
                <a:spcPct val="100000"/>
              </a:lnSpc>
            </a:pPr>
            <a:r>
              <a:rPr dirty="0" sz="1550" spc="-25">
                <a:latin typeface="Calibri"/>
                <a:cs typeface="Calibri"/>
              </a:rPr>
              <a:t>700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700" spc="-105">
                <a:latin typeface="Courier New"/>
                <a:cs typeface="Courier New"/>
              </a:rPr>
              <a:t>600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700">
              <a:latin typeface="Courier New"/>
              <a:cs typeface="Courier New"/>
            </a:endParaRPr>
          </a:p>
          <a:p>
            <a:pPr marL="40640">
              <a:lnSpc>
                <a:spcPct val="100000"/>
              </a:lnSpc>
            </a:pPr>
            <a:r>
              <a:rPr dirty="0" sz="1500" spc="-40">
                <a:latin typeface="Calibri"/>
                <a:cs typeface="Calibri"/>
              </a:rPr>
              <a:t>SOO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700" spc="-105">
                <a:latin typeface="Courier New"/>
                <a:cs typeface="Courier New"/>
              </a:rPr>
              <a:t>400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700">
              <a:latin typeface="Courier New"/>
              <a:cs typeface="Courier New"/>
            </a:endParaRPr>
          </a:p>
          <a:p>
            <a:pPr marL="24130">
              <a:lnSpc>
                <a:spcPct val="100000"/>
              </a:lnSpc>
            </a:pPr>
            <a:r>
              <a:rPr dirty="0" sz="1500" spc="-120">
                <a:latin typeface="Calibri"/>
                <a:cs typeface="Calibri"/>
              </a:rPr>
              <a:t>:3OO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5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dirty="0" sz="1550" spc="-25">
                <a:latin typeface="Consolas"/>
                <a:cs typeface="Consolas"/>
              </a:rPr>
              <a:t>200</a:t>
            </a:r>
            <a:endParaRPr sz="155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550">
              <a:latin typeface="Consolas"/>
              <a:cs typeface="Consolas"/>
            </a:endParaRPr>
          </a:p>
          <a:p>
            <a:pPr marL="43815">
              <a:lnSpc>
                <a:spcPct val="100000"/>
              </a:lnSpc>
            </a:pPr>
            <a:r>
              <a:rPr dirty="0" sz="1450" spc="25">
                <a:latin typeface="Calibri"/>
                <a:cs typeface="Calibri"/>
              </a:rPr>
              <a:t>100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24" y="1066800"/>
            <a:ext cx="7979664" cy="418795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7359" y="3803903"/>
            <a:ext cx="2511552" cy="15666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60864" y="1280160"/>
            <a:ext cx="1926335" cy="1463039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450592" y="4570476"/>
            <a:ext cx="655320" cy="0"/>
          </a:xfrm>
          <a:custGeom>
            <a:avLst/>
            <a:gdLst/>
            <a:ahLst/>
            <a:cxnLst/>
            <a:rect l="l" t="t" r="r" b="b"/>
            <a:pathLst>
              <a:path w="655319" h="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15240">
            <a:solidFill>
              <a:srgbClr val="AC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12720" y="2392679"/>
            <a:ext cx="314325" cy="45720"/>
          </a:xfrm>
          <a:custGeom>
            <a:avLst/>
            <a:gdLst/>
            <a:ahLst/>
            <a:cxnLst/>
            <a:rect l="l" t="t" r="r" b="b"/>
            <a:pathLst>
              <a:path w="314325" h="45719">
                <a:moveTo>
                  <a:pt x="307848" y="0"/>
                </a:moveTo>
                <a:lnTo>
                  <a:pt x="6096" y="0"/>
                </a:lnTo>
                <a:lnTo>
                  <a:pt x="6096" y="15240"/>
                </a:lnTo>
                <a:lnTo>
                  <a:pt x="307848" y="15240"/>
                </a:lnTo>
                <a:lnTo>
                  <a:pt x="307848" y="0"/>
                </a:lnTo>
                <a:close/>
              </a:path>
              <a:path w="314325" h="45719">
                <a:moveTo>
                  <a:pt x="313944" y="18288"/>
                </a:moveTo>
                <a:lnTo>
                  <a:pt x="0" y="18288"/>
                </a:lnTo>
                <a:lnTo>
                  <a:pt x="0" y="33528"/>
                </a:lnTo>
                <a:lnTo>
                  <a:pt x="6096" y="33528"/>
                </a:lnTo>
                <a:lnTo>
                  <a:pt x="6096" y="39624"/>
                </a:lnTo>
                <a:lnTo>
                  <a:pt x="6096" y="45720"/>
                </a:lnTo>
                <a:lnTo>
                  <a:pt x="313944" y="45720"/>
                </a:lnTo>
                <a:lnTo>
                  <a:pt x="313944" y="39624"/>
                </a:lnTo>
                <a:lnTo>
                  <a:pt x="313944" y="33528"/>
                </a:lnTo>
                <a:lnTo>
                  <a:pt x="313944" y="30480"/>
                </a:lnTo>
                <a:lnTo>
                  <a:pt x="313944" y="24384"/>
                </a:lnTo>
                <a:lnTo>
                  <a:pt x="313944" y="18288"/>
                </a:lnTo>
                <a:close/>
              </a:path>
            </a:pathLst>
          </a:custGeom>
          <a:solidFill>
            <a:srgbClr val="A3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71727" y="579119"/>
            <a:ext cx="8120380" cy="0"/>
          </a:xfrm>
          <a:custGeom>
            <a:avLst/>
            <a:gdLst/>
            <a:ahLst/>
            <a:cxnLst/>
            <a:rect l="l" t="t" r="r" b="b"/>
            <a:pathLst>
              <a:path w="8120380" h="0">
                <a:moveTo>
                  <a:pt x="0" y="0"/>
                </a:moveTo>
                <a:lnTo>
                  <a:pt x="8119872" y="0"/>
                </a:lnTo>
              </a:path>
            </a:pathLst>
          </a:custGeom>
          <a:ln w="24384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97183" y="6589776"/>
            <a:ext cx="1194816" cy="10972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5567" y="6431279"/>
              <a:ext cx="1658112" cy="37795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65007" y="859536"/>
            <a:ext cx="445007" cy="14020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4102" y="44703"/>
            <a:ext cx="351282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40">
                <a:solidFill>
                  <a:srgbClr val="313131"/>
                </a:solidFill>
                <a:latin typeface="Arial MT"/>
                <a:cs typeface="Arial MT"/>
              </a:rPr>
              <a:t>Elektromos</a:t>
            </a:r>
            <a:r>
              <a:rPr dirty="0" sz="2500" spc="15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autó</a:t>
            </a:r>
            <a:r>
              <a:rPr dirty="0" sz="2500" spc="-145">
                <a:latin typeface="Arial MT"/>
                <a:cs typeface="Arial MT"/>
              </a:rPr>
              <a:t> </a:t>
            </a:r>
            <a:r>
              <a:rPr dirty="0" sz="2500" spc="-95">
                <a:solidFill>
                  <a:srgbClr val="383838"/>
                </a:solidFill>
                <a:latin typeface="Arial MT"/>
                <a:cs typeface="Arial MT"/>
              </a:rPr>
              <a:t>eladások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75125" y="683514"/>
            <a:ext cx="59753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25">
                <a:solidFill>
                  <a:srgbClr val="181818"/>
                </a:solidFill>
                <a:latin typeface="Arial MT"/>
                <a:cs typeface="Arial MT"/>
              </a:rPr>
              <a:t>('000s)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91465" y="1212850"/>
            <a:ext cx="268097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110">
                <a:solidFill>
                  <a:srgbClr val="232323"/>
                </a:solidFill>
                <a:latin typeface="Arial MT"/>
                <a:cs typeface="Arial MT"/>
              </a:rPr>
              <a:t>mBabery</a:t>
            </a:r>
            <a:r>
              <a:rPr dirty="0" sz="1750" spc="-25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dirty="0" sz="1750" spc="-10">
                <a:solidFill>
                  <a:srgbClr val="1A1A1A"/>
                </a:solidFill>
                <a:latin typeface="Arial MT"/>
                <a:cs typeface="Arial MT"/>
              </a:rPr>
              <a:t>Electric</a:t>
            </a:r>
            <a:r>
              <a:rPr dirty="0" sz="1750" spc="45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dirty="0" sz="1750" spc="-20">
                <a:solidFill>
                  <a:srgbClr val="181818"/>
                </a:solidFill>
                <a:latin typeface="Arial MT"/>
                <a:cs typeface="Arial MT"/>
              </a:rPr>
              <a:t>Vehicles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97561" y="1737105"/>
            <a:ext cx="1821814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75">
                <a:solidFill>
                  <a:srgbClr val="111111"/>
                </a:solidFill>
                <a:latin typeface="Arial MT"/>
                <a:cs typeface="Arial MT"/>
              </a:rPr>
              <a:t>mPIug-</a:t>
            </a:r>
            <a:r>
              <a:rPr dirty="0" sz="1750" spc="60">
                <a:solidFill>
                  <a:srgbClr val="111111"/>
                </a:solidFill>
                <a:latin typeface="Arial MT"/>
                <a:cs typeface="Arial MT"/>
              </a:rPr>
              <a:t>In</a:t>
            </a:r>
            <a:r>
              <a:rPr dirty="0" sz="1750" spc="65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750" spc="-10">
                <a:solidFill>
                  <a:srgbClr val="1F1F1F"/>
                </a:solidFill>
                <a:latin typeface="Arial MT"/>
                <a:cs typeface="Arial MT"/>
              </a:rPr>
              <a:t>Hybrids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05526" y="2264409"/>
            <a:ext cx="232981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solidFill>
                  <a:srgbClr val="1F1F1F"/>
                </a:solidFill>
                <a:latin typeface="Arial MT"/>
                <a:cs typeface="Arial MT"/>
              </a:rPr>
              <a:t>EVs</a:t>
            </a:r>
            <a:r>
              <a:rPr dirty="0" sz="1750" spc="-5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2D2D2D"/>
                </a:solidFill>
                <a:latin typeface="Arial MT"/>
                <a:cs typeface="Arial MT"/>
              </a:rPr>
              <a:t>%</a:t>
            </a:r>
            <a:r>
              <a:rPr dirty="0" sz="1750" spc="-8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282828"/>
                </a:solidFill>
                <a:latin typeface="Arial MT"/>
                <a:cs typeface="Arial MT"/>
              </a:rPr>
              <a:t>of</a:t>
            </a:r>
            <a:r>
              <a:rPr dirty="0" sz="1750" spc="-8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1F1F1F"/>
                </a:solidFill>
                <a:latin typeface="Arial MT"/>
                <a:cs typeface="Arial MT"/>
              </a:rPr>
              <a:t>Light</a:t>
            </a:r>
            <a:r>
              <a:rPr dirty="0" sz="1750" spc="-4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750" spc="-25">
                <a:solidFill>
                  <a:srgbClr val="161616"/>
                </a:solidFill>
                <a:latin typeface="Arial MT"/>
                <a:cs typeface="Arial MT"/>
              </a:rPr>
              <a:t>Vehicles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83297" y="4378452"/>
            <a:ext cx="396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solidFill>
                  <a:srgbClr val="808080"/>
                </a:solidFill>
                <a:latin typeface="Arial MT"/>
                <a:cs typeface="Arial MT"/>
              </a:rPr>
              <a:t>0.4°/,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894065" y="4323588"/>
            <a:ext cx="4076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956B67"/>
                </a:solidFill>
                <a:latin typeface="Arial MT"/>
                <a:cs typeface="Arial MT"/>
              </a:rPr>
              <a:t>0,s’/,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04833" y="4268723"/>
            <a:ext cx="394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6E6E6E"/>
                </a:solidFill>
                <a:latin typeface="Arial MT"/>
                <a:cs typeface="Arial MT"/>
              </a:rPr>
              <a:t>0,g’/o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746764" y="4732273"/>
            <a:ext cx="30861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latin typeface="Arial MT"/>
                <a:cs typeface="Arial MT"/>
              </a:rPr>
              <a:t>791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328857" y="3958335"/>
            <a:ext cx="39433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solidFill>
                  <a:srgbClr val="8E545B"/>
                </a:solidFill>
                <a:latin typeface="Arial MT"/>
                <a:cs typeface="Arial MT"/>
              </a:rPr>
              <a:t>2,2%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39356" y="3958335"/>
            <a:ext cx="3416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99676B"/>
                </a:solidFill>
                <a:latin typeface="Arial MT"/>
                <a:cs typeface="Arial MT"/>
              </a:rPr>
              <a:t>*'</a:t>
            </a:r>
            <a:r>
              <a:rPr dirty="0" sz="1300" spc="235">
                <a:solidFill>
                  <a:srgbClr val="99676B"/>
                </a:solidFill>
                <a:latin typeface="Arial MT"/>
                <a:cs typeface="Arial MT"/>
              </a:rPr>
              <a:t> </a:t>
            </a:r>
            <a:r>
              <a:rPr dirty="0" sz="1300" spc="-50">
                <a:solidFill>
                  <a:srgbClr val="B5564F"/>
                </a:solidFill>
                <a:latin typeface="Arial MT"/>
                <a:cs typeface="Arial MT"/>
              </a:rPr>
              <a:t>%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324202" y="4396994"/>
            <a:ext cx="4006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2082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134970" y="4348226"/>
            <a:ext cx="39687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2276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98241" y="3433826"/>
            <a:ext cx="39179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5">
                <a:solidFill>
                  <a:srgbClr val="A36262"/>
                </a:solidFill>
                <a:latin typeface="Arial MT"/>
                <a:cs typeface="Arial MT"/>
              </a:rPr>
              <a:t>4,2°1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667744" y="2440178"/>
            <a:ext cx="35623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solidFill>
                  <a:srgbClr val="95726B"/>
                </a:solidFill>
                <a:latin typeface="Calibri"/>
                <a:cs typeface="Calibri"/>
              </a:rPr>
              <a:t>8,3°/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757093" y="3177794"/>
            <a:ext cx="4006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Calibri"/>
                <a:cs typeface="Calibri"/>
              </a:rPr>
              <a:t>6774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326246" y="1257553"/>
            <a:ext cx="492759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Arial MT"/>
                <a:cs typeface="Arial MT"/>
              </a:rPr>
              <a:t>14182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69159" y="5625083"/>
            <a:ext cx="8718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606060"/>
                </a:solidFill>
                <a:latin typeface="Arial MT"/>
                <a:cs typeface="Arial MT"/>
              </a:rPr>
              <a:t>n</a:t>
            </a:r>
            <a:r>
              <a:rPr dirty="0" sz="1400" spc="-10">
                <a:solidFill>
                  <a:srgbClr val="606060"/>
                </a:solidFill>
                <a:latin typeface="Arial MT"/>
                <a:cs typeface="Arial MT"/>
              </a:rPr>
              <a:t>õvekedés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293881" y="5591302"/>
            <a:ext cx="46990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1984" sz="2100" spc="-37">
                <a:solidFill>
                  <a:srgbClr val="1A1A1A"/>
                </a:solidFill>
                <a:latin typeface="Arial MT"/>
                <a:cs typeface="Arial MT"/>
              </a:rPr>
              <a:t>+</a:t>
            </a:r>
            <a:r>
              <a:rPr dirty="0" sz="1450" spc="-25">
                <a:solidFill>
                  <a:srgbClr val="1A1A1A"/>
                </a:solidFill>
                <a:latin typeface="Arial MT"/>
                <a:cs typeface="Arial MT"/>
              </a:rPr>
              <a:t>4</a:t>
            </a:r>
            <a:r>
              <a:rPr dirty="0" baseline="1984" sz="2100" spc="-37">
                <a:solidFill>
                  <a:srgbClr val="1A1A1A"/>
                </a:solidFill>
                <a:latin typeface="Arial MT"/>
                <a:cs typeface="Arial MT"/>
              </a:rPr>
              <a:t>6%</a:t>
            </a:r>
            <a:endParaRPr baseline="1984" sz="210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803071" y="5600700"/>
            <a:ext cx="3797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60">
                <a:solidFill>
                  <a:srgbClr val="1A1A1A"/>
                </a:solidFill>
                <a:latin typeface="Arial MT"/>
                <a:cs typeface="Arial MT"/>
              </a:rPr>
              <a:t>”</a:t>
            </a:r>
            <a:r>
              <a:rPr dirty="0" baseline="3968" sz="2100" spc="89">
                <a:solidFill>
                  <a:srgbClr val="1A1A1A"/>
                </a:solidFill>
                <a:latin typeface="Arial MT"/>
                <a:cs typeface="Arial MT"/>
              </a:rPr>
              <a:t>9%</a:t>
            </a:r>
            <a:endParaRPr baseline="3968" sz="21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512569" y="5573267"/>
            <a:ext cx="443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solidFill>
                  <a:srgbClr val="1A1A1A"/>
                </a:solidFill>
                <a:latin typeface="Arial MT"/>
                <a:cs typeface="Arial MT"/>
              </a:rPr>
              <a:t>+43%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298953" y="5591555"/>
            <a:ext cx="5340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solidFill>
                  <a:srgbClr val="181818"/>
                </a:solidFill>
                <a:latin typeface="Arial MT"/>
                <a:cs typeface="Arial MT"/>
              </a:rPr>
              <a:t>+109%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60272" y="5293287"/>
            <a:ext cx="7743190" cy="5372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822960" algn="l"/>
                <a:tab pos="1627505" algn="l"/>
                <a:tab pos="2444750" algn="l"/>
                <a:tab pos="3255645" algn="l"/>
                <a:tab pos="4065904" algn="l"/>
                <a:tab pos="4876800" algn="l"/>
                <a:tab pos="5681345" algn="l"/>
                <a:tab pos="6498590" algn="l"/>
                <a:tab pos="7309484" algn="l"/>
              </a:tabLst>
            </a:pPr>
            <a:r>
              <a:rPr dirty="0" sz="1600" spc="-20">
                <a:solidFill>
                  <a:srgbClr val="151515"/>
                </a:solidFill>
                <a:latin typeface="Arial MT"/>
                <a:cs typeface="Arial MT"/>
              </a:rPr>
              <a:t>2014</a:t>
            </a:r>
            <a:r>
              <a:rPr dirty="0" sz="1600">
                <a:solidFill>
                  <a:srgbClr val="151515"/>
                </a:solidFill>
                <a:latin typeface="Arial MT"/>
                <a:cs typeface="Arial MT"/>
              </a:rPr>
              <a:t>	</a:t>
            </a:r>
            <a:r>
              <a:rPr dirty="0" sz="1600" spc="-20">
                <a:solidFill>
                  <a:srgbClr val="161616"/>
                </a:solidFill>
                <a:latin typeface="Arial MT"/>
                <a:cs typeface="Arial MT"/>
              </a:rPr>
              <a:t>2015</a:t>
            </a:r>
            <a:r>
              <a:rPr dirty="0" sz="1600">
                <a:solidFill>
                  <a:srgbClr val="161616"/>
                </a:solidFill>
                <a:latin typeface="Arial MT"/>
                <a:cs typeface="Arial MT"/>
              </a:rPr>
              <a:t>	</a:t>
            </a:r>
            <a:r>
              <a:rPr dirty="0" sz="1600" spc="-20">
                <a:solidFill>
                  <a:srgbClr val="1F1F1F"/>
                </a:solidFill>
                <a:latin typeface="Arial MT"/>
                <a:cs typeface="Arial MT"/>
              </a:rPr>
              <a:t>2016</a:t>
            </a:r>
            <a:r>
              <a:rPr dirty="0" sz="1600">
                <a:solidFill>
                  <a:srgbClr val="1F1F1F"/>
                </a:solidFill>
                <a:latin typeface="Arial MT"/>
                <a:cs typeface="Arial MT"/>
              </a:rPr>
              <a:t>	</a:t>
            </a:r>
            <a:r>
              <a:rPr dirty="0" sz="1600" spc="-20">
                <a:solidFill>
                  <a:srgbClr val="2D2D2D"/>
                </a:solidFill>
                <a:latin typeface="Arial MT"/>
                <a:cs typeface="Arial MT"/>
              </a:rPr>
              <a:t>2017</a:t>
            </a:r>
            <a:r>
              <a:rPr dirty="0" sz="1600">
                <a:solidFill>
                  <a:srgbClr val="2D2D2D"/>
                </a:solidFill>
                <a:latin typeface="Arial MT"/>
                <a:cs typeface="Arial MT"/>
              </a:rPr>
              <a:t>	</a:t>
            </a:r>
            <a:r>
              <a:rPr dirty="0" sz="1600" spc="-20">
                <a:solidFill>
                  <a:srgbClr val="1A1A1A"/>
                </a:solidFill>
                <a:latin typeface="Arial MT"/>
                <a:cs typeface="Arial MT"/>
              </a:rPr>
              <a:t>2018</a:t>
            </a:r>
            <a:r>
              <a:rPr dirty="0" sz="1600">
                <a:solidFill>
                  <a:srgbClr val="1A1A1A"/>
                </a:solidFill>
                <a:latin typeface="Arial MT"/>
                <a:cs typeface="Arial MT"/>
              </a:rPr>
              <a:t>	</a:t>
            </a:r>
            <a:r>
              <a:rPr dirty="0" sz="1600" spc="-20">
                <a:solidFill>
                  <a:srgbClr val="161616"/>
                </a:solidFill>
                <a:latin typeface="Arial MT"/>
                <a:cs typeface="Arial MT"/>
              </a:rPr>
              <a:t>2019</a:t>
            </a:r>
            <a:r>
              <a:rPr dirty="0" sz="1600">
                <a:solidFill>
                  <a:srgbClr val="161616"/>
                </a:solidFill>
                <a:latin typeface="Arial MT"/>
                <a:cs typeface="Arial MT"/>
              </a:rPr>
              <a:t>	</a:t>
            </a:r>
            <a:r>
              <a:rPr dirty="0" sz="1600" spc="-20">
                <a:solidFill>
                  <a:srgbClr val="2D2D2D"/>
                </a:solidFill>
                <a:latin typeface="Arial MT"/>
                <a:cs typeface="Arial MT"/>
              </a:rPr>
              <a:t>2020</a:t>
            </a:r>
            <a:r>
              <a:rPr dirty="0" sz="1600">
                <a:solidFill>
                  <a:srgbClr val="2D2D2D"/>
                </a:solidFill>
                <a:latin typeface="Arial MT"/>
                <a:cs typeface="Arial MT"/>
              </a:rPr>
              <a:t>	</a:t>
            </a:r>
            <a:r>
              <a:rPr dirty="0" sz="1600" spc="-20">
                <a:solidFill>
                  <a:srgbClr val="262626"/>
                </a:solidFill>
                <a:latin typeface="Arial MT"/>
                <a:cs typeface="Arial MT"/>
              </a:rPr>
              <a:t>2021</a:t>
            </a:r>
            <a:r>
              <a:rPr dirty="0" sz="1600">
                <a:solidFill>
                  <a:srgbClr val="262626"/>
                </a:solidFill>
                <a:latin typeface="Arial MT"/>
                <a:cs typeface="Arial MT"/>
              </a:rPr>
              <a:t>	</a:t>
            </a:r>
            <a:r>
              <a:rPr dirty="0" sz="1600" spc="-20">
                <a:solidFill>
                  <a:srgbClr val="1C1C1C"/>
                </a:solidFill>
                <a:latin typeface="Arial MT"/>
                <a:cs typeface="Arial MT"/>
              </a:rPr>
              <a:t>2022</a:t>
            </a:r>
            <a:r>
              <a:rPr dirty="0" sz="1600">
                <a:solidFill>
                  <a:srgbClr val="1C1C1C"/>
                </a:solidFill>
                <a:latin typeface="Arial MT"/>
                <a:cs typeface="Arial MT"/>
              </a:rPr>
              <a:t>	</a:t>
            </a:r>
            <a:r>
              <a:rPr dirty="0" sz="1600" spc="-55">
                <a:solidFill>
                  <a:srgbClr val="282828"/>
                </a:solidFill>
                <a:latin typeface="Arial MT"/>
                <a:cs typeface="Arial MT"/>
              </a:rPr>
              <a:t>2023</a:t>
            </a:r>
            <a:endParaRPr sz="1600">
              <a:latin typeface="Arial MT"/>
              <a:cs typeface="Arial MT"/>
            </a:endParaRPr>
          </a:p>
          <a:p>
            <a:pPr marL="509905">
              <a:lnSpc>
                <a:spcPct val="100000"/>
              </a:lnSpc>
              <a:spcBef>
                <a:spcPts val="200"/>
              </a:spcBef>
              <a:tabLst>
                <a:tab pos="2068830" algn="l"/>
                <a:tab pos="2879725" algn="l"/>
                <a:tab pos="6147435" algn="l"/>
                <a:tab pos="6951980" algn="l"/>
              </a:tabLst>
            </a:pPr>
            <a:r>
              <a:rPr dirty="0" sz="1400" spc="-25">
                <a:solidFill>
                  <a:srgbClr val="262626"/>
                </a:solidFill>
                <a:latin typeface="Arial MT"/>
                <a:cs typeface="Arial MT"/>
              </a:rPr>
              <a:t>70%</a:t>
            </a:r>
            <a:r>
              <a:rPr dirty="0" sz="1400">
                <a:solidFill>
                  <a:srgbClr val="262626"/>
                </a:solidFill>
                <a:latin typeface="Arial MT"/>
                <a:cs typeface="Arial MT"/>
              </a:rPr>
              <a:t>	</a:t>
            </a:r>
            <a:r>
              <a:rPr dirty="0" sz="1400" spc="-20">
                <a:solidFill>
                  <a:srgbClr val="151515"/>
                </a:solidFill>
                <a:latin typeface="Arial MT"/>
                <a:cs typeface="Arial MT"/>
              </a:rPr>
              <a:t>+59%</a:t>
            </a:r>
            <a:r>
              <a:rPr dirty="0" sz="1400">
                <a:solidFill>
                  <a:srgbClr val="151515"/>
                </a:solidFill>
                <a:latin typeface="Arial MT"/>
                <a:cs typeface="Arial MT"/>
              </a:rPr>
              <a:t>	</a:t>
            </a:r>
            <a:r>
              <a:rPr dirty="0" sz="1400" spc="-20">
                <a:solidFill>
                  <a:srgbClr val="2F2F2F"/>
                </a:solidFill>
                <a:latin typeface="Arial MT"/>
                <a:cs typeface="Arial MT"/>
              </a:rPr>
              <a:t>+65%</a:t>
            </a:r>
            <a:r>
              <a:rPr dirty="0" sz="1400">
                <a:solidFill>
                  <a:srgbClr val="2F2F2F"/>
                </a:solidFill>
                <a:latin typeface="Arial MT"/>
                <a:cs typeface="Arial MT"/>
              </a:rPr>
              <a:t>	</a:t>
            </a:r>
            <a:r>
              <a:rPr dirty="0" sz="1400" spc="-20">
                <a:solidFill>
                  <a:srgbClr val="232323"/>
                </a:solidFill>
                <a:latin typeface="Arial MT"/>
                <a:cs typeface="Arial MT"/>
              </a:rPr>
              <a:t>+55%</a:t>
            </a:r>
            <a:r>
              <a:rPr dirty="0" sz="1400">
                <a:solidFill>
                  <a:srgbClr val="232323"/>
                </a:solidFill>
                <a:latin typeface="Arial MT"/>
                <a:cs typeface="Arial MT"/>
              </a:rPr>
              <a:t>	</a:t>
            </a:r>
            <a:r>
              <a:rPr dirty="0" sz="1400" spc="-20">
                <a:solidFill>
                  <a:srgbClr val="151515"/>
                </a:solidFill>
                <a:latin typeface="Arial MT"/>
                <a:cs typeface="Arial MT"/>
              </a:rPr>
              <a:t>+3S&amp;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134339" y="863600"/>
            <a:ext cx="3021330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044575" marR="5080" indent="-1032510">
              <a:lnSpc>
                <a:spcPts val="1010"/>
              </a:lnSpc>
              <a:spcBef>
                <a:spcPts val="190"/>
              </a:spcBef>
            </a:pPr>
            <a:r>
              <a:rPr dirty="0" sz="900" spc="-30">
                <a:solidFill>
                  <a:srgbClr val="2F2F2F"/>
                </a:solidFill>
                <a:latin typeface="Arial MT"/>
                <a:cs typeface="Arial MT"/>
              </a:rPr>
              <a:t>Hajtásláncok</a:t>
            </a:r>
            <a:r>
              <a:rPr dirty="0" sz="900" spc="50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dirty="0" sz="900" spc="-35">
                <a:solidFill>
                  <a:srgbClr val="2B2B2B"/>
                </a:solidFill>
                <a:latin typeface="Arial MT"/>
                <a:cs typeface="Arial MT"/>
              </a:rPr>
              <a:t>megoszlása</a:t>
            </a:r>
            <a:r>
              <a:rPr dirty="0" sz="900" spc="60">
                <a:solidFill>
                  <a:srgbClr val="2B2B2B"/>
                </a:solidFill>
                <a:latin typeface="Arial MT"/>
                <a:cs typeface="Arial MT"/>
              </a:rPr>
              <a:t> </a:t>
            </a:r>
            <a:r>
              <a:rPr dirty="0" sz="900" spc="-65">
                <a:solidFill>
                  <a:srgbClr val="313131"/>
                </a:solidFill>
                <a:latin typeface="Arial MT"/>
                <a:cs typeface="Arial MT"/>
              </a:rPr>
              <a:t>a</a:t>
            </a:r>
            <a:r>
              <a:rPr dirty="0" sz="900" spc="-6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dirty="0" sz="900" spc="-30">
                <a:solidFill>
                  <a:srgbClr val="262626"/>
                </a:solidFill>
                <a:latin typeface="Arial MT"/>
                <a:cs typeface="Arial MT"/>
              </a:rPr>
              <a:t>magyarországi</a:t>
            </a:r>
            <a:r>
              <a:rPr dirty="0" sz="900" spc="45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dirty="0" sz="900" spc="-30">
                <a:solidFill>
                  <a:srgbClr val="2A2A2A"/>
                </a:solidFill>
                <a:latin typeface="Arial MT"/>
                <a:cs typeface="Arial MT"/>
              </a:rPr>
              <a:t>újautó-</a:t>
            </a:r>
            <a:r>
              <a:rPr dirty="0" sz="900" spc="-10">
                <a:solidFill>
                  <a:srgbClr val="2A2A2A"/>
                </a:solidFill>
                <a:latin typeface="Arial MT"/>
                <a:cs typeface="Arial MT"/>
              </a:rPr>
              <a:t>eladásoknál </a:t>
            </a:r>
            <a:r>
              <a:rPr dirty="0" sz="900" spc="-40">
                <a:solidFill>
                  <a:srgbClr val="313131"/>
                </a:solidFill>
                <a:latin typeface="Arial MT"/>
                <a:cs typeface="Arial MT"/>
              </a:rPr>
              <a:t>(2024.</a:t>
            </a:r>
            <a:r>
              <a:rPr dirty="0" sz="900" spc="6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dirty="0" sz="900" spc="-40">
                <a:solidFill>
                  <a:srgbClr val="525252"/>
                </a:solidFill>
                <a:latin typeface="Arial MT"/>
                <a:cs typeface="Arial MT"/>
              </a:rPr>
              <a:t>január-</a:t>
            </a:r>
            <a:r>
              <a:rPr dirty="0" sz="900" spc="-10">
                <a:solidFill>
                  <a:srgbClr val="525252"/>
                </a:solidFill>
                <a:latin typeface="Arial MT"/>
                <a:cs typeface="Arial MT"/>
              </a:rPr>
              <a:t>július)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417297" y="1809750"/>
            <a:ext cx="441959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5D5D5D"/>
                </a:solidFill>
                <a:latin typeface="Arial MT"/>
                <a:cs typeface="Arial MT"/>
              </a:rPr>
              <a:t>Hibrid; </a:t>
            </a:r>
            <a:r>
              <a:rPr dirty="0" sz="650" spc="-25">
                <a:solidFill>
                  <a:srgbClr val="5D5D5D"/>
                </a:solidFill>
                <a:latin typeface="Arial MT"/>
                <a:cs typeface="Arial MT"/>
              </a:rPr>
              <a:t>45a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176738" y="3380740"/>
            <a:ext cx="2868930" cy="31496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940435" marR="5080" indent="-928369">
              <a:lnSpc>
                <a:spcPts val="1080"/>
              </a:lnSpc>
              <a:spcBef>
                <a:spcPts val="235"/>
              </a:spcBef>
            </a:pPr>
            <a:r>
              <a:rPr dirty="0" sz="1000" spc="-60">
                <a:solidFill>
                  <a:srgbClr val="343434"/>
                </a:solidFill>
                <a:latin typeface="Arial MT"/>
                <a:cs typeface="Arial MT"/>
              </a:rPr>
              <a:t>Majtúslãncok</a:t>
            </a:r>
            <a:r>
              <a:rPr dirty="0" sz="1000" spc="-5">
                <a:solidFill>
                  <a:srgbClr val="343434"/>
                </a:solidFill>
                <a:latin typeface="Arial MT"/>
                <a:cs typeface="Arial MT"/>
              </a:rPr>
              <a:t> </a:t>
            </a:r>
            <a:r>
              <a:rPr dirty="0" sz="1000" spc="-65">
                <a:solidFill>
                  <a:srgbClr val="676767"/>
                </a:solidFill>
                <a:latin typeface="Arial MT"/>
                <a:cs typeface="Arial MT"/>
              </a:rPr>
              <a:t>megaazldca</a:t>
            </a:r>
            <a:r>
              <a:rPr dirty="0" sz="1000" spc="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00" spc="-65">
                <a:solidFill>
                  <a:srgbClr val="343434"/>
                </a:solidFill>
                <a:latin typeface="Arial MT"/>
                <a:cs typeface="Arial MT"/>
              </a:rPr>
              <a:t>az</a:t>
            </a:r>
            <a:r>
              <a:rPr dirty="0" sz="1000" spc="-95">
                <a:solidFill>
                  <a:srgbClr val="343434"/>
                </a:solidFill>
                <a:latin typeface="Arial MT"/>
                <a:cs typeface="Arial MT"/>
              </a:rPr>
              <a:t> </a:t>
            </a:r>
            <a:r>
              <a:rPr dirty="0" sz="1000" spc="-40">
                <a:solidFill>
                  <a:srgbClr val="5E5E5E"/>
                </a:solidFill>
                <a:latin typeface="Arial MT"/>
                <a:cs typeface="Arial MT"/>
              </a:rPr>
              <a:t>aiaópai</a:t>
            </a:r>
            <a:r>
              <a:rPr dirty="0" sz="1000" spc="25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dirty="0" sz="1000" spc="-55">
                <a:solidFill>
                  <a:srgbClr val="313131"/>
                </a:solidFill>
                <a:latin typeface="Arial MT"/>
                <a:cs typeface="Arial MT"/>
              </a:rPr>
              <a:t>#¡autó-</a:t>
            </a:r>
            <a:r>
              <a:rPr dirty="0" sz="1000" spc="-30">
                <a:solidFill>
                  <a:srgbClr val="313131"/>
                </a:solidFill>
                <a:latin typeface="Arial MT"/>
                <a:cs typeface="Arial MT"/>
              </a:rPr>
              <a:t>cIadãaokng </a:t>
            </a:r>
            <a:r>
              <a:rPr dirty="0" sz="1000" spc="-70">
                <a:solidFill>
                  <a:srgbClr val="565656"/>
                </a:solidFill>
                <a:latin typeface="Arial MT"/>
                <a:cs typeface="Arial MT"/>
              </a:rPr>
              <a:t>(2024.</a:t>
            </a:r>
            <a:r>
              <a:rPr dirty="0" sz="1000" spc="85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000" spc="-50">
                <a:solidFill>
                  <a:srgbClr val="4B4B4B"/>
                </a:solidFill>
                <a:latin typeface="Arial MT"/>
                <a:cs typeface="Arial MT"/>
              </a:rPr>
              <a:t>jariuúr-</a:t>
            </a:r>
            <a:r>
              <a:rPr dirty="0" sz="1000" spc="-10">
                <a:solidFill>
                  <a:srgbClr val="4B4B4B"/>
                </a:solidFill>
                <a:latin typeface="Arial MT"/>
                <a:cs typeface="Arial MT"/>
              </a:rPr>
              <a:t>július)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4895" y="2444495"/>
            <a:ext cx="3864863" cy="670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7135" y="1139952"/>
            <a:ext cx="512063" cy="1097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50">
                <a:solidFill>
                  <a:srgbClr val="2D2D2D"/>
                </a:solidFill>
              </a:rPr>
              <a:t>Stacioner</a:t>
            </a:r>
            <a:r>
              <a:rPr dirty="0" sz="4550" spc="220">
                <a:solidFill>
                  <a:srgbClr val="2D2D2D"/>
                </a:solidFill>
              </a:rPr>
              <a:t> </a:t>
            </a:r>
            <a:r>
              <a:rPr dirty="0" sz="4550" spc="-10"/>
              <a:t>energiatâroiâs</a:t>
            </a:r>
            <a:endParaRPr sz="4550"/>
          </a:p>
        </p:txBody>
      </p:sp>
      <p:sp>
        <p:nvSpPr>
          <p:cNvPr id="6" name="object 6" descr=""/>
          <p:cNvSpPr txBox="1"/>
          <p:nvPr/>
        </p:nvSpPr>
        <p:spPr>
          <a:xfrm>
            <a:off x="1840943" y="2167128"/>
            <a:ext cx="27006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How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California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powered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itself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April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2021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39134" y="4424426"/>
            <a:ext cx="737235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00">
                <a:solidFill>
                  <a:srgbClr val="230E00"/>
                </a:solidFill>
                <a:latin typeface="Calibri"/>
                <a:cs typeface="Calibri"/>
              </a:rPr>
              <a:t>SOLAR</a:t>
            </a:r>
            <a:r>
              <a:rPr dirty="0" sz="750" spc="95">
                <a:solidFill>
                  <a:srgbClr val="230E00"/>
                </a:solidFill>
                <a:latin typeface="Calibri"/>
                <a:cs typeface="Calibri"/>
              </a:rPr>
              <a:t> </a:t>
            </a:r>
            <a:r>
              <a:rPr dirty="0" sz="750" spc="75">
                <a:solidFill>
                  <a:srgbClr val="2F0C00"/>
                </a:solidFill>
                <a:latin typeface="Calibri"/>
                <a:cs typeface="Calibri"/>
              </a:rPr>
              <a:t>POWER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63251" y="2160778"/>
            <a:ext cx="108077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April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2024.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17230" y="4293361"/>
            <a:ext cx="731520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85">
                <a:solidFill>
                  <a:srgbClr val="260E00"/>
                </a:solidFill>
                <a:latin typeface="Calibri"/>
                <a:cs typeface="Calibri"/>
              </a:rPr>
              <a:t>SOLAR</a:t>
            </a:r>
            <a:r>
              <a:rPr dirty="0" sz="750" spc="120">
                <a:solidFill>
                  <a:srgbClr val="260E00"/>
                </a:solidFill>
                <a:latin typeface="Calibri"/>
                <a:cs typeface="Calibri"/>
              </a:rPr>
              <a:t> </a:t>
            </a:r>
            <a:r>
              <a:rPr dirty="0" sz="750" spc="80">
                <a:solidFill>
                  <a:srgbClr val="3D1300"/>
                </a:solidFill>
                <a:latin typeface="Calibri"/>
                <a:cs typeface="Calibri"/>
              </a:rPr>
              <a:t>POWEB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719158" y="4290059"/>
            <a:ext cx="6178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61300"/>
                </a:solidFill>
                <a:latin typeface="Calibri"/>
                <a:cs typeface="Calibri"/>
              </a:rPr>
              <a:t>BATTER</a:t>
            </a:r>
            <a:r>
              <a:rPr dirty="0" baseline="-10416" sz="1200" spc="-15">
                <a:solidFill>
                  <a:srgbClr val="461300"/>
                </a:solidFill>
                <a:latin typeface="Calibri"/>
                <a:cs typeface="Calibri"/>
              </a:rPr>
              <a:t>!</a:t>
            </a:r>
            <a:r>
              <a:rPr dirty="0" sz="800" spc="-10">
                <a:solidFill>
                  <a:srgbClr val="461300"/>
                </a:solidFill>
                <a:latin typeface="Calibri"/>
                <a:cs typeface="Calibri"/>
              </a:rPr>
              <a:t>ES’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" y="1938527"/>
            <a:ext cx="5181600" cy="20238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4719" y="2231135"/>
            <a:ext cx="2877312" cy="302971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5935" y="3553967"/>
            <a:ext cx="469392" cy="51815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10543" y="4181855"/>
            <a:ext cx="420624" cy="79248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38912" y="5326379"/>
            <a:ext cx="5782310" cy="0"/>
          </a:xfrm>
          <a:custGeom>
            <a:avLst/>
            <a:gdLst/>
            <a:ahLst/>
            <a:cxnLst/>
            <a:rect l="l" t="t" r="r" b="b"/>
            <a:pathLst>
              <a:path w="5782310" h="0">
                <a:moveTo>
                  <a:pt x="0" y="0"/>
                </a:moveTo>
                <a:lnTo>
                  <a:pt x="5782056" y="0"/>
                </a:lnTo>
              </a:path>
            </a:pathLst>
          </a:custGeom>
          <a:ln w="15240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153656" y="1962911"/>
          <a:ext cx="5286375" cy="3370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455"/>
                <a:gridCol w="542924"/>
                <a:gridCol w="713740"/>
                <a:gridCol w="548640"/>
                <a:gridCol w="389889"/>
              </a:tblGrid>
              <a:tr h="3370579"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950" spc="-30">
                          <a:solidFill>
                            <a:srgbClr val="892331"/>
                          </a:solidFill>
                          <a:latin typeface="Arial MT"/>
                          <a:cs typeface="Arial MT"/>
                        </a:rPr>
                        <a:t>Concentrating</a:t>
                      </a:r>
                      <a:r>
                        <a:rPr dirty="0" sz="1950" spc="40">
                          <a:solidFill>
                            <a:srgbClr val="892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950" spc="-10">
                          <a:solidFill>
                            <a:srgbClr val="7B242F"/>
                          </a:solidFill>
                          <a:latin typeface="Arial MT"/>
                          <a:cs typeface="Arial MT"/>
                        </a:rPr>
                        <a:t>solar</a:t>
                      </a:r>
                      <a:endParaRPr sz="195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55675">
                        <a:lnSpc>
                          <a:spcPct val="100000"/>
                        </a:lnSpc>
                        <a:tabLst>
                          <a:tab pos="2133600" algn="l"/>
                        </a:tabLst>
                      </a:pPr>
                      <a:r>
                        <a:rPr dirty="0" sz="1950" spc="-10">
                          <a:solidFill>
                            <a:srgbClr val="348049"/>
                          </a:solidFill>
                          <a:latin typeface="Arial MT"/>
                          <a:cs typeface="Arial MT"/>
                        </a:rPr>
                        <a:t>Oñshore</a:t>
                      </a:r>
                      <a:r>
                        <a:rPr dirty="0" sz="1950">
                          <a:solidFill>
                            <a:srgbClr val="348049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950" spc="-25">
                          <a:solidFill>
                            <a:srgbClr val="3F725B"/>
                          </a:solidFill>
                          <a:latin typeface="Arial MT"/>
                          <a:cs typeface="Arial MT"/>
                        </a:rPr>
                        <a:t>ind</a:t>
                      </a:r>
                      <a:endParaRPr sz="195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46455">
                        <a:lnSpc>
                          <a:spcPct val="100000"/>
                        </a:lnSpc>
                      </a:pPr>
                      <a:r>
                        <a:rPr dirty="0" sz="1750" spc="-10">
                          <a:latin typeface="Arial MT"/>
                          <a:cs typeface="Arial MT"/>
                        </a:rPr>
                        <a:t>Chang;e:</a:t>
                      </a:r>
                      <a:endParaRPr sz="1750">
                        <a:latin typeface="Arial MT"/>
                        <a:cs typeface="Arial MT"/>
                      </a:endParaRPr>
                    </a:p>
                    <a:p>
                      <a:pPr marL="344170">
                        <a:lnSpc>
                          <a:spcPct val="100000"/>
                        </a:lnSpc>
                        <a:spcBef>
                          <a:spcPts val="1120"/>
                        </a:spcBef>
                        <a:tabLst>
                          <a:tab pos="1674495" algn="l"/>
                        </a:tabLst>
                      </a:pPr>
                      <a:r>
                        <a:rPr dirty="0" sz="1650">
                          <a:latin typeface="Arial MT"/>
                          <a:cs typeface="Arial MT"/>
                        </a:rPr>
                        <a:t>û010</a:t>
                      </a:r>
                      <a:r>
                        <a:rPr dirty="0" sz="16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50" spc="-10">
                          <a:latin typeface="Arial MT"/>
                          <a:cs typeface="Arial MT"/>
                        </a:rPr>
                        <a:t>th,roug</a:t>
                      </a:r>
                      <a:r>
                        <a:rPr dirty="0" sz="16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650" spc="-25">
                          <a:latin typeface="Arial MT"/>
                          <a:cs typeface="Arial MT"/>
                        </a:rPr>
                        <a:t>20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B="0" marT="140970">
                    <a:lnL w="9525">
                      <a:solidFill>
                        <a:srgbClr val="4F6470"/>
                      </a:solidFill>
                      <a:prstDash val="solid"/>
                    </a:lnL>
                    <a:lnR w="9525">
                      <a:solidFill>
                        <a:srgbClr val="4F6470"/>
                      </a:solidFill>
                      <a:prstDash val="solid"/>
                    </a:lnR>
                    <a:lnT w="9525">
                      <a:solidFill>
                        <a:srgbClr val="4F6470"/>
                      </a:solidFill>
                      <a:prstDash val="solid"/>
                    </a:lnT>
                    <a:lnB w="9525">
                      <a:solidFill>
                        <a:srgbClr val="4F64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ts val="2190"/>
                        </a:lnSpc>
                      </a:pPr>
                      <a:r>
                        <a:rPr dirty="0" sz="2050" spc="-20">
                          <a:solidFill>
                            <a:srgbClr val="797979"/>
                          </a:solidFill>
                          <a:latin typeface="Arial MT"/>
                          <a:cs typeface="Arial MT"/>
                        </a:rPr>
                        <a:t>3Iar</a:t>
                      </a:r>
                      <a:endParaRPr sz="205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ts val="2190"/>
                        </a:lnSpc>
                      </a:pPr>
                      <a:r>
                        <a:rPr dirty="0" sz="2050" spc="-100">
                          <a:solidFill>
                            <a:srgbClr val="E28A2A"/>
                          </a:solidFill>
                          <a:latin typeface="Arial MT"/>
                          <a:cs typeface="Arial MT"/>
                        </a:rPr>
                        <a:t>›oto›/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9525">
                      <a:solidFill>
                        <a:srgbClr val="4F6470"/>
                      </a:solidFill>
                      <a:prstDash val="solid"/>
                    </a:lnL>
                    <a:lnR w="9525">
                      <a:solidFill>
                        <a:srgbClr val="4F6470"/>
                      </a:solidFill>
                      <a:prstDash val="solid"/>
                    </a:lnR>
                    <a:lnT w="9525">
                      <a:solidFill>
                        <a:srgbClr val="4F6470"/>
                      </a:solidFill>
                      <a:prstDash val="solid"/>
                    </a:lnT>
                    <a:lnB w="9525">
                      <a:solidFill>
                        <a:srgbClr val="4F64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9050" indent="139700">
                        <a:lnSpc>
                          <a:spcPct val="68300"/>
                        </a:lnSpc>
                      </a:pPr>
                      <a:r>
                        <a:rPr dirty="0" sz="2050" spc="-155">
                          <a:solidFill>
                            <a:srgbClr val="36749A"/>
                          </a:solidFill>
                          <a:latin typeface="Arial MT"/>
                          <a:cs typeface="Arial MT"/>
                        </a:rPr>
                        <a:t>Onsh </a:t>
                      </a:r>
                      <a:r>
                        <a:rPr dirty="0" sz="2050" spc="-25">
                          <a:solidFill>
                            <a:srgbClr val="FB8E36"/>
                          </a:solidFill>
                          <a:latin typeface="Arial MT"/>
                          <a:cs typeface="Arial MT"/>
                        </a:rPr>
                        <a:t>jed</a:t>
                      </a:r>
                      <a:endParaRPr sz="2050">
                        <a:latin typeface="Arial MT"/>
                        <a:cs typeface="Arial MT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20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3025" marR="103505" indent="-65405">
                        <a:lnSpc>
                          <a:spcPct val="78000"/>
                        </a:lnSpc>
                      </a:pPr>
                      <a:r>
                        <a:rPr dirty="0" sz="2050" spc="-125">
                          <a:solidFill>
                            <a:srgbClr val="808080"/>
                          </a:solidFill>
                          <a:latin typeface="Arial MT"/>
                          <a:cs typeface="Arial MT"/>
                        </a:rPr>
                        <a:t>»ane¡ </a:t>
                      </a:r>
                      <a:r>
                        <a:rPr dirty="0" sz="2050" spc="-80">
                          <a:solidFill>
                            <a:srgbClr val="E28A2A"/>
                          </a:solidFill>
                          <a:latin typeface="Arial MT"/>
                          <a:cs typeface="Arial MT"/>
                        </a:rPr>
                        <a:t>oItai‹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9525">
                      <a:solidFill>
                        <a:srgbClr val="4F6470"/>
                      </a:solidFill>
                      <a:prstDash val="solid"/>
                    </a:lnL>
                    <a:lnR w="9525">
                      <a:solidFill>
                        <a:srgbClr val="4F6470"/>
                      </a:solidFill>
                      <a:prstDash val="solid"/>
                    </a:lnR>
                    <a:lnT w="9525">
                      <a:solidFill>
                        <a:srgbClr val="4F6470"/>
                      </a:solidFill>
                      <a:prstDash val="solid"/>
                    </a:lnT>
                    <a:lnB w="9525">
                      <a:solidFill>
                        <a:srgbClr val="4F64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r" marR="48260">
                        <a:lnSpc>
                          <a:spcPct val="100000"/>
                        </a:lnSpc>
                      </a:pPr>
                      <a:r>
                        <a:rPr dirty="0" sz="2050" spc="-20">
                          <a:solidFill>
                            <a:srgbClr val="36749A"/>
                          </a:solidFill>
                          <a:latin typeface="Arial MT"/>
                          <a:cs typeface="Arial MT"/>
                        </a:rPr>
                        <a:t>orc!</a:t>
                      </a:r>
                      <a:endParaRPr sz="2050">
                        <a:latin typeface="Arial MT"/>
                        <a:cs typeface="Arial MT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z="2050" spc="-380">
                          <a:solidFill>
                            <a:srgbClr val="DA9126"/>
                          </a:solidFill>
                          <a:latin typeface="Arial MT"/>
                          <a:cs typeface="Arial MT"/>
                        </a:rPr>
                        <a:t>,z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9525">
                      <a:solidFill>
                        <a:srgbClr val="4F6470"/>
                      </a:solidFill>
                      <a:prstDash val="solid"/>
                    </a:lnL>
                    <a:lnR w="9525">
                      <a:solidFill>
                        <a:srgbClr val="4F6470"/>
                      </a:solidFill>
                      <a:prstDash val="solid"/>
                    </a:lnR>
                    <a:lnT w="9525">
                      <a:solidFill>
                        <a:srgbClr val="4F6470"/>
                      </a:solidFill>
                      <a:prstDash val="solid"/>
                    </a:lnT>
                    <a:lnB w="9525">
                      <a:solidFill>
                        <a:srgbClr val="4F64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6470"/>
                      </a:solidFill>
                      <a:prstDash val="solid"/>
                    </a:lnL>
                    <a:lnR w="9525">
                      <a:solidFill>
                        <a:srgbClr val="4F6470"/>
                      </a:solidFill>
                      <a:prstDash val="solid"/>
                    </a:lnR>
                    <a:lnT w="9525">
                      <a:solidFill>
                        <a:srgbClr val="4F6470"/>
                      </a:solidFill>
                      <a:prstDash val="solid"/>
                    </a:lnT>
                    <a:lnB w="9525">
                      <a:solidFill>
                        <a:srgbClr val="4F64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/>
          <p:nvPr/>
        </p:nvSpPr>
        <p:spPr>
          <a:xfrm>
            <a:off x="1188719" y="1737360"/>
            <a:ext cx="9973310" cy="0"/>
          </a:xfrm>
          <a:custGeom>
            <a:avLst/>
            <a:gdLst/>
            <a:ahLst/>
            <a:cxnLst/>
            <a:rect l="l" t="t" r="r" b="b"/>
            <a:pathLst>
              <a:path w="9973310" h="0">
                <a:moveTo>
                  <a:pt x="0" y="0"/>
                </a:moveTo>
                <a:lnTo>
                  <a:pt x="9973056" y="0"/>
                </a:lnTo>
              </a:path>
            </a:pathLst>
          </a:custGeom>
          <a:ln w="12192">
            <a:solidFill>
              <a:srgbClr val="ACAC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290535" y="2598637"/>
            <a:ext cx="274320" cy="2092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35"/>
              </a:lnSpc>
            </a:pPr>
            <a:r>
              <a:rPr dirty="0" sz="1750" spc="-35">
                <a:latin typeface="Arial MT"/>
                <a:cs typeface="Arial MT"/>
              </a:rPr>
              <a:t>Installed</a:t>
            </a:r>
            <a:r>
              <a:rPr dirty="0" sz="1750" spc="-75">
                <a:latin typeface="Arial MT"/>
                <a:cs typeface="Arial MT"/>
              </a:rPr>
              <a:t> </a:t>
            </a:r>
            <a:r>
              <a:rPr dirty="0" sz="1750" spc="-25">
                <a:latin typeface="Arial MT"/>
                <a:cs typeface="Arial MT"/>
              </a:rPr>
              <a:t>cost</a:t>
            </a:r>
            <a:r>
              <a:rPr dirty="0" sz="1750" spc="-95">
                <a:latin typeface="Arial MT"/>
                <a:cs typeface="Arial MT"/>
              </a:rPr>
              <a:t> </a:t>
            </a:r>
            <a:r>
              <a:rPr dirty="0" sz="1750">
                <a:latin typeface="Arial MT"/>
                <a:cs typeface="Arial MT"/>
              </a:rPr>
              <a:t>per</a:t>
            </a:r>
            <a:r>
              <a:rPr dirty="0" sz="1750" spc="-50">
                <a:latin typeface="Arial MT"/>
                <a:cs typeface="Arial MT"/>
              </a:rPr>
              <a:t> </a:t>
            </a:r>
            <a:r>
              <a:rPr dirty="0" sz="1750" spc="-20">
                <a:latin typeface="Arial MT"/>
                <a:cs typeface="Arial MT"/>
              </a:rPr>
              <a:t>watt</a:t>
            </a:r>
            <a:endParaRPr sz="175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5567" y="6431279"/>
              <a:ext cx="1633728" cy="1219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97183" y="6589775"/>
              <a:ext cx="1194816" cy="10972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26223" y="5547359"/>
            <a:ext cx="91440" cy="14630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52213" y="1886711"/>
            <a:ext cx="6635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80">
                <a:solidFill>
                  <a:srgbClr val="A0A0A0"/>
                </a:solidFill>
                <a:latin typeface="Calibri"/>
                <a:cs typeface="Calibri"/>
              </a:rPr>
              <a:t>1</a:t>
            </a:r>
            <a:r>
              <a:rPr dirty="0" sz="1100" spc="-65">
                <a:solidFill>
                  <a:srgbClr val="A0A0A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1A1A1"/>
                </a:solidFill>
                <a:latin typeface="Calibri"/>
                <a:cs typeface="Calibri"/>
              </a:rPr>
              <a:t>oo</a:t>
            </a:r>
            <a:r>
              <a:rPr dirty="0" sz="1100" spc="225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00" spc="-114">
                <a:solidFill>
                  <a:srgbClr val="797979"/>
                </a:solidFill>
                <a:latin typeface="Calibri"/>
                <a:cs typeface="Calibri"/>
              </a:rPr>
              <a:t>S/MWh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25869" y="2240788"/>
            <a:ext cx="1555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9C9C9C"/>
                </a:solidFill>
                <a:latin typeface="Arial MT"/>
                <a:cs typeface="Arial MT"/>
              </a:rPr>
              <a:t>90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6249" y="2576321"/>
            <a:ext cx="15557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>
                <a:solidFill>
                  <a:srgbClr val="A0A0A0"/>
                </a:solidFill>
                <a:latin typeface="Arial MT"/>
                <a:cs typeface="Arial MT"/>
              </a:rPr>
              <a:t>80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5426" y="2911602"/>
            <a:ext cx="15557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>
                <a:solidFill>
                  <a:srgbClr val="999999"/>
                </a:solidFill>
                <a:latin typeface="Arial MT"/>
                <a:cs typeface="Arial MT"/>
              </a:rPr>
              <a:t>70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25061" y="3569716"/>
            <a:ext cx="1562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999999"/>
                </a:solidFill>
                <a:latin typeface="Times New Roman"/>
                <a:cs typeface="Times New Roman"/>
              </a:rPr>
              <a:t>50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29607" y="3911345"/>
            <a:ext cx="15176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>
                <a:solidFill>
                  <a:srgbClr val="9A9A9A"/>
                </a:solidFill>
                <a:latin typeface="Arial MT"/>
                <a:cs typeface="Arial MT"/>
              </a:rPr>
              <a:t>40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4423" y="4575809"/>
            <a:ext cx="15748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>
                <a:solidFill>
                  <a:srgbClr val="979797"/>
                </a:solidFill>
                <a:latin typeface="Calibri"/>
                <a:cs typeface="Calibri"/>
              </a:rPr>
              <a:t>20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22349" y="4898390"/>
            <a:ext cx="159385" cy="521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050" spc="-25">
                <a:solidFill>
                  <a:srgbClr val="9C9C9C"/>
                </a:solidFill>
                <a:latin typeface="Consolas"/>
                <a:cs typeface="Consolas"/>
              </a:rPr>
              <a:t>10</a:t>
            </a:r>
            <a:endParaRPr sz="105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050">
              <a:latin typeface="Consolas"/>
              <a:cs typeface="Consolas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0">
                <a:solidFill>
                  <a:srgbClr val="9E9E9E"/>
                </a:solidFill>
                <a:latin typeface="Consolas"/>
                <a:cs typeface="Consolas"/>
              </a:rPr>
              <a:t>0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8055" rIns="0" bIns="0" rtlCol="0" vert="horz">
            <a:spAutoFit/>
          </a:bodyPr>
          <a:lstStyle/>
          <a:p>
            <a:pPr marL="1122680" marR="5080" indent="-635">
              <a:lnSpc>
                <a:spcPts val="4900"/>
              </a:lnSpc>
              <a:spcBef>
                <a:spcPts val="1180"/>
              </a:spcBef>
            </a:pPr>
            <a:r>
              <a:rPr dirty="0" sz="5000" spc="-365"/>
              <a:t>ÉTettartamra</a:t>
            </a:r>
            <a:r>
              <a:rPr dirty="0" sz="5000" spc="450"/>
              <a:t> </a:t>
            </a:r>
            <a:r>
              <a:rPr dirty="0" sz="5000" spc="-245">
                <a:solidFill>
                  <a:srgbClr val="313131"/>
                </a:solidFill>
              </a:rPr>
              <a:t>vonatkoztatott</a:t>
            </a:r>
            <a:r>
              <a:rPr dirty="0" sz="5000" spc="40">
                <a:solidFill>
                  <a:srgbClr val="313131"/>
                </a:solidFill>
              </a:rPr>
              <a:t> </a:t>
            </a:r>
            <a:r>
              <a:rPr dirty="0" sz="5000" spc="-420">
                <a:solidFill>
                  <a:srgbClr val="2F2F2F"/>
                </a:solidFill>
              </a:rPr>
              <a:t>fajTagos </a:t>
            </a:r>
            <a:r>
              <a:rPr dirty="0" sz="5000" spc="-285">
                <a:solidFill>
                  <a:srgbClr val="2F2F2F"/>
                </a:solidFill>
              </a:rPr>
              <a:t>energiaköTtség</a:t>
            </a:r>
            <a:endParaRPr sz="5000"/>
          </a:p>
        </p:txBody>
      </p:sp>
      <p:sp>
        <p:nvSpPr>
          <p:cNvPr id="25" name="object 25" descr=""/>
          <p:cNvSpPr txBox="1"/>
          <p:nvPr/>
        </p:nvSpPr>
        <p:spPr>
          <a:xfrm>
            <a:off x="1180101" y="2885440"/>
            <a:ext cx="3340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30">
                <a:solidFill>
                  <a:srgbClr val="2B759C"/>
                </a:solidFill>
                <a:latin typeface="Arial MT"/>
                <a:cs typeface="Arial MT"/>
              </a:rPr>
              <a:t>Wind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95040" y="3587495"/>
            <a:ext cx="6661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8E8E8E"/>
                </a:solidFill>
                <a:latin typeface="Arial MT"/>
                <a:cs typeface="Arial MT"/>
              </a:rPr>
              <a:t>Fossil</a:t>
            </a:r>
            <a:r>
              <a:rPr dirty="0" sz="1100" spc="35">
                <a:solidFill>
                  <a:srgbClr val="8E8E8E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8C8C8C"/>
                </a:solidFill>
                <a:latin typeface="Arial MT"/>
                <a:cs typeface="Arial MT"/>
              </a:rPr>
              <a:t>gas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81005" y="5368035"/>
            <a:ext cx="44723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105" algn="l"/>
                <a:tab pos="1403350" algn="l"/>
                <a:tab pos="2103120" algn="l"/>
                <a:tab pos="2804160" algn="l"/>
                <a:tab pos="3499485" algn="l"/>
                <a:tab pos="4187825" algn="l"/>
              </a:tabLst>
            </a:pP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2016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	</a:t>
            </a:r>
            <a:r>
              <a:rPr dirty="0" sz="950" spc="-20">
                <a:solidFill>
                  <a:srgbClr val="666666"/>
                </a:solidFill>
                <a:latin typeface="Arial MT"/>
                <a:cs typeface="Arial MT"/>
              </a:rPr>
              <a:t>2018</a:t>
            </a:r>
            <a:r>
              <a:rPr dirty="0" sz="950">
                <a:solidFill>
                  <a:srgbClr val="666666"/>
                </a:solidFill>
                <a:latin typeface="Arial MT"/>
                <a:cs typeface="Arial MT"/>
              </a:rPr>
              <a:t>	</a:t>
            </a:r>
            <a:r>
              <a:rPr dirty="0" sz="1000" spc="-20">
                <a:solidFill>
                  <a:srgbClr val="696969"/>
                </a:solidFill>
                <a:latin typeface="Times New Roman"/>
                <a:cs typeface="Times New Roman"/>
              </a:rPr>
              <a:t>202D</a:t>
            </a:r>
            <a:r>
              <a:rPr dirty="0" sz="1000">
                <a:solidFill>
                  <a:srgbClr val="696969"/>
                </a:solidFill>
                <a:latin typeface="Times New Roman"/>
                <a:cs typeface="Times New Roman"/>
              </a:rPr>
              <a:t>	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2022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2D24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	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2026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dirty="0" sz="950" spc="-65">
                <a:solidFill>
                  <a:srgbClr val="676767"/>
                </a:solidFill>
                <a:latin typeface="Arial MT"/>
                <a:cs typeface="Arial MT"/>
              </a:rPr>
              <a:t>2O2B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883831" y="2033778"/>
            <a:ext cx="36004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0">
                <a:solidFill>
                  <a:srgbClr val="E4D15B"/>
                </a:solidFill>
                <a:latin typeface="Arial MT"/>
                <a:cs typeface="Arial MT"/>
              </a:rPr>
              <a:t>SOlBî'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696483" y="2052320"/>
            <a:ext cx="3327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solidFill>
                  <a:srgbClr val="797979"/>
                </a:solidFill>
                <a:latin typeface="Arial MT"/>
                <a:cs typeface="Arial MT"/>
              </a:rPr>
              <a:t>Future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47260" y="5715508"/>
            <a:ext cx="5766435" cy="49720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 indent="4445">
              <a:lnSpc>
                <a:spcPts val="1100"/>
              </a:lnSpc>
              <a:spcBef>
                <a:spcPts val="220"/>
              </a:spcBef>
            </a:pPr>
            <a:r>
              <a:rPr dirty="0" sz="1000" spc="-80" i="1">
                <a:solidFill>
                  <a:srgbClr val="5D5D5D"/>
                </a:solidFill>
                <a:latin typeface="Arial"/>
                <a:cs typeface="Arial"/>
              </a:rPr>
              <a:t>Note°</a:t>
            </a:r>
            <a:r>
              <a:rPr dirty="0" sz="1000" spc="-10" i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solidFill>
                  <a:srgbClr val="565656"/>
                </a:solidFill>
                <a:latin typeface="Arial"/>
                <a:cs typeface="Arial"/>
              </a:rPr>
              <a:t>Shown</a:t>
            </a:r>
            <a:r>
              <a:rPr dirty="0" sz="1000" spc="-25" i="1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dirty="0" sz="1000" spc="-60" i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75757"/>
                </a:solidFill>
                <a:latin typeface="Arial"/>
                <a:cs typeface="Arial"/>
              </a:rPr>
              <a:t>the</a:t>
            </a:r>
            <a:r>
              <a:rPr dirty="0" sz="1000" spc="-70" i="1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solidFill>
                  <a:srgbClr val="575757"/>
                </a:solidFill>
                <a:latin typeface="Arial"/>
                <a:cs typeface="Arial"/>
              </a:rPr>
              <a:t>levelised</a:t>
            </a:r>
            <a:r>
              <a:rPr dirty="0" sz="1000" spc="-15" i="1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65656"/>
                </a:solidFill>
                <a:latin typeface="Arial MT"/>
                <a:cs typeface="Arial MT"/>
              </a:rPr>
              <a:t>cosf</a:t>
            </a:r>
            <a:r>
              <a:rPr dirty="0" sz="1000" spc="15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06060"/>
                </a:solidFill>
                <a:latin typeface="Arial MT"/>
                <a:cs typeface="Arial MT"/>
              </a:rPr>
              <a:t>of</a:t>
            </a:r>
            <a:r>
              <a:rPr dirty="0" sz="1000" spc="-85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dirty="0" sz="1000" spc="-35" i="1">
                <a:solidFill>
                  <a:srgbClr val="5D5D5D"/>
                </a:solidFill>
                <a:latin typeface="Arial"/>
                <a:cs typeface="Arial"/>
              </a:rPr>
              <a:t>energy</a:t>
            </a:r>
            <a:r>
              <a:rPr dirty="0" sz="1000" spc="90" i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E5E5E"/>
                </a:solidFill>
                <a:latin typeface="Arial"/>
                <a:cs typeface="Arial"/>
              </a:rPr>
              <a:t>or</a:t>
            </a:r>
            <a:r>
              <a:rPr dirty="0" sz="1000" spc="-10" i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75" i="1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dirty="0" sz="1000" spc="-120" i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65656"/>
                </a:solidFill>
                <a:latin typeface="Arial MT"/>
                <a:cs typeface="Arial MT"/>
              </a:rPr>
              <a:t>power</a:t>
            </a:r>
            <a:r>
              <a:rPr dirty="0" sz="1000" spc="-45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000" spc="-20" i="1">
                <a:solidFill>
                  <a:srgbClr val="565656"/>
                </a:solidFill>
                <a:latin typeface="Arial"/>
                <a:cs typeface="Arial"/>
              </a:rPr>
              <a:t>plant's</a:t>
            </a:r>
            <a:r>
              <a:rPr dirty="0" sz="1000" spc="35" i="1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dirty="0" sz="1000" spc="-20" i="1">
                <a:solidFill>
                  <a:srgbClr val="565656"/>
                </a:solidFill>
                <a:latin typeface="Arial"/>
                <a:cs typeface="Arial"/>
              </a:rPr>
              <a:t>lifetime</a:t>
            </a:r>
            <a:r>
              <a:rPr dirty="0" sz="1000" spc="-45" i="1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75757"/>
                </a:solidFill>
                <a:latin typeface="Arial"/>
                <a:cs typeface="Arial"/>
              </a:rPr>
              <a:t>costs</a:t>
            </a:r>
            <a:r>
              <a:rPr dirty="0" sz="1000" spc="-25" i="1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5D5D5D"/>
                </a:solidFill>
                <a:latin typeface="Arial"/>
                <a:cs typeface="Arial"/>
              </a:rPr>
              <a:t>divided</a:t>
            </a:r>
            <a:r>
              <a:rPr dirty="0" sz="1000" spc="5" i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000" spc="-65" i="1">
                <a:solidFill>
                  <a:srgbClr val="565656"/>
                </a:solidFill>
                <a:latin typeface="Arial"/>
                <a:cs typeface="Arial"/>
              </a:rPr>
              <a:t>by</a:t>
            </a:r>
            <a:r>
              <a:rPr dirty="0" sz="1000" spc="-5" i="1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95959"/>
                </a:solidFill>
                <a:latin typeface="Arial"/>
                <a:cs typeface="Arial"/>
              </a:rPr>
              <a:t>its</a:t>
            </a:r>
            <a:r>
              <a:rPr dirty="0" sz="1000" spc="-50" i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000" spc="-55" i="1">
                <a:solidFill>
                  <a:srgbClr val="595959"/>
                </a:solidFill>
                <a:latin typeface="Arial"/>
                <a:cs typeface="Arial"/>
              </a:rPr>
              <a:t>energy</a:t>
            </a:r>
            <a:r>
              <a:rPr dirty="0" sz="1000" i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65656"/>
                </a:solidFill>
                <a:latin typeface="Arial"/>
                <a:cs typeface="Arial"/>
              </a:rPr>
              <a:t>production. </a:t>
            </a:r>
            <a:r>
              <a:rPr dirty="0" sz="1000" spc="-10" i="1">
                <a:solidFill>
                  <a:srgbClr val="606060"/>
                </a:solidFill>
                <a:latin typeface="Arial"/>
                <a:cs typeface="Arial"/>
              </a:rPr>
              <a:t>($/MWh)</a:t>
            </a:r>
            <a:endParaRPr sz="10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370"/>
              </a:spcBef>
            </a:pPr>
            <a:r>
              <a:rPr dirty="0" sz="850">
                <a:solidFill>
                  <a:srgbClr val="797979"/>
                </a:solidFill>
                <a:latin typeface="Arial MT"/>
                <a:cs typeface="Arial MT"/>
              </a:rPr>
              <a:t>Chart'</a:t>
            </a:r>
            <a:r>
              <a:rPr dirty="0" sz="850" spc="-30">
                <a:solidFill>
                  <a:srgbClr val="797979"/>
                </a:solidFill>
                <a:latin typeface="Arial MT"/>
                <a:cs typeface="Arial MT"/>
              </a:rPr>
              <a:t> </a:t>
            </a:r>
            <a:r>
              <a:rPr dirty="0" sz="850" spc="-10">
                <a:solidFill>
                  <a:srgbClr val="727272"/>
                </a:solidFill>
                <a:latin typeface="Arial MT"/>
                <a:cs typeface="Arial MT"/>
              </a:rPr>
              <a:t>Canary</a:t>
            </a:r>
            <a:r>
              <a:rPr dirty="0" sz="850" spc="45">
                <a:solidFill>
                  <a:srgbClr val="727272"/>
                </a:solidFill>
                <a:latin typeface="Arial MT"/>
                <a:cs typeface="Arial MT"/>
              </a:rPr>
              <a:t> </a:t>
            </a:r>
            <a:r>
              <a:rPr dirty="0" sz="850">
                <a:solidFill>
                  <a:srgbClr val="808080"/>
                </a:solidFill>
                <a:latin typeface="Arial MT"/>
                <a:cs typeface="Arial MT"/>
              </a:rPr>
              <a:t>Media</a:t>
            </a:r>
            <a:r>
              <a:rPr dirty="0" sz="850" spc="60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dirty="0" sz="850" spc="-10">
                <a:solidFill>
                  <a:srgbClr val="777777"/>
                </a:solidFill>
                <a:latin typeface="Arial MT"/>
                <a:cs typeface="Arial MT"/>
              </a:rPr>
              <a:t>•</a:t>
            </a:r>
            <a:r>
              <a:rPr dirty="0" sz="850" spc="15">
                <a:solidFill>
                  <a:srgbClr val="777777"/>
                </a:solidFill>
                <a:latin typeface="Arial MT"/>
                <a:cs typeface="Arial MT"/>
              </a:rPr>
              <a:t> </a:t>
            </a:r>
            <a:r>
              <a:rPr dirty="0" sz="850">
                <a:solidFill>
                  <a:srgbClr val="6B6B6B"/>
                </a:solidFill>
                <a:latin typeface="Arial MT"/>
                <a:cs typeface="Arial MT"/>
              </a:rPr>
              <a:t>Source’</a:t>
            </a:r>
            <a:r>
              <a:rPr dirty="0" sz="850" spc="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850" spc="-70">
                <a:solidFill>
                  <a:srgbClr val="7C7C7C"/>
                </a:solidFill>
                <a:latin typeface="Arial MT"/>
                <a:cs typeface="Arial MT"/>
              </a:rPr>
              <a:t>BNEF,</a:t>
            </a:r>
            <a:r>
              <a:rPr dirty="0" sz="850" spc="10">
                <a:solidFill>
                  <a:srgbClr val="7C7C7C"/>
                </a:solidFill>
                <a:latin typeface="Arial MT"/>
                <a:cs typeface="Arial MT"/>
              </a:rPr>
              <a:t> </a:t>
            </a:r>
            <a:r>
              <a:rPr dirty="0" sz="850">
                <a:solidFill>
                  <a:srgbClr val="808080"/>
                </a:solidFill>
                <a:latin typeface="Arial MT"/>
                <a:cs typeface="Arial MT"/>
              </a:rPr>
              <a:t>RMI</a:t>
            </a:r>
            <a:r>
              <a:rPr dirty="0" sz="850" spc="-35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dirty="0" sz="850" spc="-90">
                <a:solidFill>
                  <a:srgbClr val="808080"/>
                </a:solidFill>
                <a:latin typeface="Arial MT"/>
                <a:cs typeface="Arial MT"/>
              </a:rPr>
              <a:t>X</a:t>
            </a:r>
            <a:r>
              <a:rPr dirty="0" sz="850" spc="15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dirty="0" sz="850" spc="-10">
                <a:solidFill>
                  <a:srgbClr val="808080"/>
                </a:solidFill>
                <a:latin typeface="Arial MT"/>
                <a:cs typeface="Arial MT"/>
              </a:rPr>
              <a:t>Change!</a:t>
            </a:r>
            <a:r>
              <a:rPr dirty="0" sz="850" spc="-15">
                <a:solidFill>
                  <a:srgbClr val="808080"/>
                </a:solidFill>
                <a:latin typeface="Arial MT"/>
                <a:cs typeface="Arial MT"/>
              </a:rPr>
              <a:t> </a:t>
            </a:r>
            <a:r>
              <a:rPr dirty="0" sz="850">
                <a:solidFill>
                  <a:srgbClr val="7C7C7C"/>
                </a:solidFill>
                <a:latin typeface="Arial MT"/>
                <a:cs typeface="Arial MT"/>
              </a:rPr>
              <a:t>Electricité</a:t>
            </a:r>
            <a:r>
              <a:rPr dirty="0" sz="850" spc="35">
                <a:solidFill>
                  <a:srgbClr val="7C7C7C"/>
                </a:solidFill>
                <a:latin typeface="Arial MT"/>
                <a:cs typeface="Arial MT"/>
              </a:rPr>
              <a:t> </a:t>
            </a:r>
            <a:r>
              <a:rPr dirty="0" sz="850" spc="-20">
                <a:solidFill>
                  <a:srgbClr val="808080"/>
                </a:solidFill>
                <a:latin typeface="Arial MT"/>
                <a:cs typeface="Arial MT"/>
              </a:rPr>
              <a:t>2022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964090" y="5380735"/>
            <a:ext cx="2851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707070"/>
                </a:solidFill>
                <a:latin typeface="Arial MT"/>
                <a:cs typeface="Arial MT"/>
              </a:rPr>
              <a:t>2030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586388" y="2095753"/>
            <a:ext cx="506730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950" spc="-25">
                <a:latin typeface="Arial MT"/>
                <a:cs typeface="Arial MT"/>
              </a:rPr>
              <a:t>$y</a:t>
            </a:r>
            <a:r>
              <a:rPr dirty="0" baseline="-36458" sz="2400" spc="-37">
                <a:latin typeface="Arial MT"/>
                <a:cs typeface="Arial MT"/>
              </a:rPr>
              <a:t>O</a:t>
            </a:r>
            <a:endParaRPr baseline="-36458" sz="24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697622" y="2993390"/>
            <a:ext cx="26352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5">
                <a:latin typeface="Arial MT"/>
                <a:cs typeface="Arial MT"/>
              </a:rPr>
              <a:t>$5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697850" y="3950716"/>
            <a:ext cx="265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 MT"/>
                <a:cs typeface="Arial MT"/>
              </a:rPr>
              <a:t>$2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697850" y="4682235"/>
            <a:ext cx="265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 MT"/>
                <a:cs typeface="Arial MT"/>
              </a:rPr>
              <a:t>$1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330029" y="5825235"/>
            <a:ext cx="10306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7E7E7E"/>
                </a:solidFill>
                <a:latin typeface="Arial MT"/>
                <a:cs typeface="Arial MT"/>
              </a:rPr>
              <a:t>Logarithmic</a:t>
            </a:r>
            <a:r>
              <a:rPr dirty="0" sz="1000" spc="10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838383"/>
                </a:solidFill>
                <a:latin typeface="Arial MT"/>
                <a:cs typeface="Arial MT"/>
              </a:rPr>
              <a:t>scales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564625" y="5348985"/>
            <a:ext cx="114935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0">
                <a:latin typeface="Courier New"/>
                <a:cs typeface="Courier New"/>
              </a:rPr>
              <a:t>2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531412" y="5436616"/>
            <a:ext cx="185293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7325" algn="l"/>
              </a:tabLst>
            </a:pPr>
            <a:r>
              <a:rPr dirty="0" sz="1900" spc="-25">
                <a:latin typeface="Courier New"/>
                <a:cs typeface="Courier New"/>
              </a:rPr>
              <a:t>10</a:t>
            </a:r>
            <a:r>
              <a:rPr dirty="0" sz="1900">
                <a:latin typeface="Courier New"/>
                <a:cs typeface="Courier New"/>
              </a:rPr>
              <a:t>	</a:t>
            </a:r>
            <a:r>
              <a:rPr dirty="0" sz="1900" spc="-125">
                <a:latin typeface="Courier New"/>
                <a:cs typeface="Courier New"/>
              </a:rPr>
              <a:t>100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175053" y="5361685"/>
            <a:ext cx="31711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000" algn="l"/>
                <a:tab pos="1487170" algn="l"/>
                <a:tab pos="2357120" algn="l"/>
                <a:tab pos="2955290" algn="l"/>
              </a:tabLst>
            </a:pPr>
            <a:r>
              <a:rPr dirty="0" sz="1000" spc="-50">
                <a:latin typeface="Arial MT"/>
                <a:cs typeface="Arial MT"/>
              </a:rPr>
              <a:t>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950" spc="-25">
                <a:latin typeface="Calibri"/>
                <a:cs typeface="Calibri"/>
              </a:rPr>
              <a:t>20</a:t>
            </a:r>
            <a:r>
              <a:rPr dirty="0" sz="950">
                <a:latin typeface="Calibri"/>
                <a:cs typeface="Calibri"/>
              </a:rPr>
              <a:t>	</a:t>
            </a:r>
            <a:r>
              <a:rPr dirty="0" sz="950" spc="-25">
                <a:latin typeface="Calibri"/>
                <a:cs typeface="Calibri"/>
              </a:rPr>
              <a:t>50</a:t>
            </a:r>
            <a:r>
              <a:rPr dirty="0" sz="950">
                <a:latin typeface="Calibri"/>
                <a:cs typeface="Calibri"/>
              </a:rPr>
              <a:t>	</a:t>
            </a:r>
            <a:r>
              <a:rPr dirty="0" sz="1050" spc="-25">
                <a:latin typeface="Calibri"/>
                <a:cs typeface="Calibri"/>
              </a:rPr>
              <a:t>200</a:t>
            </a:r>
            <a:r>
              <a:rPr dirty="0" sz="1050">
                <a:latin typeface="Calibri"/>
                <a:cs typeface="Calibri"/>
              </a:rPr>
              <a:t>	</a:t>
            </a:r>
            <a:r>
              <a:rPr dirty="0" sz="1050" spc="-25">
                <a:latin typeface="Calibri"/>
                <a:cs typeface="Calibri"/>
              </a:rPr>
              <a:t>500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052672" y="5717794"/>
            <a:ext cx="310007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35">
                <a:latin typeface="Arial MT"/>
                <a:cs typeface="Arial MT"/>
              </a:rPr>
              <a:t>Gigawatts</a:t>
            </a:r>
            <a:r>
              <a:rPr dirty="0" sz="1750" spc="-30">
                <a:latin typeface="Arial MT"/>
                <a:cs typeface="Arial MT"/>
              </a:rPr>
              <a:t> </a:t>
            </a:r>
            <a:r>
              <a:rPr dirty="0" sz="1750" spc="-50">
                <a:latin typeface="Arial MT"/>
                <a:cs typeface="Arial MT"/>
              </a:rPr>
              <a:t>deployed</a:t>
            </a:r>
            <a:r>
              <a:rPr dirty="0" sz="1750" spc="-55">
                <a:latin typeface="Arial MT"/>
                <a:cs typeface="Arial MT"/>
              </a:rPr>
              <a:t> </a:t>
            </a:r>
            <a:r>
              <a:rPr dirty="0" sz="1750" spc="-40">
                <a:latin typeface="Arial MT"/>
                <a:cs typeface="Arial MT"/>
              </a:rPr>
              <a:t>(cumulative)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427012" y="5436616"/>
            <a:ext cx="518159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55">
                <a:latin typeface="Courier New"/>
                <a:cs typeface="Courier New"/>
              </a:rPr>
              <a:t>1000</a:t>
            </a:r>
            <a:endParaRPr sz="1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944" y="1914144"/>
            <a:ext cx="4663439" cy="38039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1919" y="4212335"/>
            <a:ext cx="2127504" cy="16764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0591" y="1999488"/>
            <a:ext cx="1682495" cy="18105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03919" y="1877567"/>
            <a:ext cx="3102864" cy="203606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8084819" y="1990344"/>
            <a:ext cx="0" cy="1874520"/>
          </a:xfrm>
          <a:custGeom>
            <a:avLst/>
            <a:gdLst/>
            <a:ahLst/>
            <a:cxnLst/>
            <a:rect l="l" t="t" r="r" b="b"/>
            <a:pathLst>
              <a:path w="0" h="1874520">
                <a:moveTo>
                  <a:pt x="0" y="1874520"/>
                </a:moveTo>
                <a:lnTo>
                  <a:pt x="0" y="0"/>
                </a:lnTo>
              </a:path>
            </a:pathLst>
          </a:custGeom>
          <a:ln w="3175">
            <a:solidFill>
              <a:srgbClr val="673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51876" y="1990344"/>
            <a:ext cx="0" cy="1874520"/>
          </a:xfrm>
          <a:custGeom>
            <a:avLst/>
            <a:gdLst/>
            <a:ahLst/>
            <a:cxnLst/>
            <a:rect l="l" t="t" r="r" b="b"/>
            <a:pathLst>
              <a:path w="0" h="1874520">
                <a:moveTo>
                  <a:pt x="0" y="1874520"/>
                </a:moveTo>
                <a:lnTo>
                  <a:pt x="0" y="0"/>
                </a:lnTo>
              </a:path>
            </a:pathLst>
          </a:custGeom>
          <a:ln w="3175">
            <a:solidFill>
              <a:srgbClr val="673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88719" y="1737360"/>
            <a:ext cx="9973310" cy="0"/>
          </a:xfrm>
          <a:custGeom>
            <a:avLst/>
            <a:gdLst/>
            <a:ahLst/>
            <a:cxnLst/>
            <a:rect l="l" t="t" r="r" b="b"/>
            <a:pathLst>
              <a:path w="9973310" h="0">
                <a:moveTo>
                  <a:pt x="0" y="0"/>
                </a:moveTo>
                <a:lnTo>
                  <a:pt x="9973056" y="0"/>
                </a:lnTo>
              </a:path>
            </a:pathLst>
          </a:custGeom>
          <a:ln w="12192">
            <a:solidFill>
              <a:srgbClr val="ACAC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073401" y="2479543"/>
            <a:ext cx="295275" cy="20961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130">
                <a:latin typeface="Arial MT"/>
                <a:cs typeface="Arial MT"/>
              </a:rPr>
              <a:t>akkumulátor</a:t>
            </a:r>
            <a:r>
              <a:rPr dirty="0" sz="1900" spc="80">
                <a:latin typeface="Arial MT"/>
                <a:cs typeface="Arial MT"/>
              </a:rPr>
              <a:t> </a:t>
            </a:r>
            <a:r>
              <a:rPr dirty="0" sz="1900" spc="-145">
                <a:latin typeface="Arial MT"/>
                <a:cs typeface="Arial MT"/>
              </a:rPr>
              <a:t>kapacitás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5567" y="6431279"/>
              <a:ext cx="1633728" cy="1219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97183" y="6589775"/>
              <a:ext cx="1194816" cy="10972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1738" rIns="0" bIns="0" rtlCol="0" vert="horz">
            <a:spAutoFit/>
          </a:bodyPr>
          <a:lstStyle/>
          <a:p>
            <a:pPr marL="1122680">
              <a:lnSpc>
                <a:spcPct val="100000"/>
              </a:lnSpc>
              <a:spcBef>
                <a:spcPts val="100"/>
              </a:spcBef>
            </a:pPr>
            <a:r>
              <a:rPr dirty="0" sz="4850" spc="-325">
                <a:solidFill>
                  <a:srgbClr val="313131"/>
                </a:solidFill>
              </a:rPr>
              <a:t>AkkumuTátor</a:t>
            </a:r>
            <a:r>
              <a:rPr dirty="0" sz="4850" spc="535">
                <a:solidFill>
                  <a:srgbClr val="313131"/>
                </a:solidFill>
              </a:rPr>
              <a:t> </a:t>
            </a:r>
            <a:r>
              <a:rPr dirty="0" sz="4850" spc="-295">
                <a:solidFill>
                  <a:srgbClr val="313131"/>
                </a:solidFill>
              </a:rPr>
              <a:t>éTettartam</a:t>
            </a:r>
            <a:r>
              <a:rPr dirty="0" sz="4850" spc="409">
                <a:solidFill>
                  <a:srgbClr val="313131"/>
                </a:solidFill>
              </a:rPr>
              <a:t> </a:t>
            </a:r>
            <a:r>
              <a:rPr dirty="0" sz="4850" spc="-350">
                <a:solidFill>
                  <a:srgbClr val="363636"/>
                </a:solidFill>
              </a:rPr>
              <a:t>becsTés</a:t>
            </a:r>
            <a:endParaRPr sz="4850"/>
          </a:p>
        </p:txBody>
      </p:sp>
      <p:sp>
        <p:nvSpPr>
          <p:cNvPr id="16" name="object 16" descr=""/>
          <p:cNvSpPr txBox="1"/>
          <p:nvPr/>
        </p:nvSpPr>
        <p:spPr>
          <a:xfrm>
            <a:off x="4372189" y="5741670"/>
            <a:ext cx="1386840" cy="30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30">
                <a:latin typeface="Calibri"/>
                <a:cs typeface="Calibri"/>
              </a:rPr>
              <a:t>ciklusok</a:t>
            </a:r>
            <a:r>
              <a:rPr dirty="0" sz="1850" spc="-5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száma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34895"/>
            <a:ext cx="12192000" cy="50231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8111" y="1115567"/>
            <a:ext cx="432816" cy="12801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26752" y="1243583"/>
            <a:ext cx="249935" cy="40233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102864" y="1344167"/>
            <a:ext cx="307975" cy="33655"/>
          </a:xfrm>
          <a:custGeom>
            <a:avLst/>
            <a:gdLst/>
            <a:ahLst/>
            <a:cxnLst/>
            <a:rect l="l" t="t" r="r" b="b"/>
            <a:pathLst>
              <a:path w="307975" h="33655">
                <a:moveTo>
                  <a:pt x="307848" y="18288"/>
                </a:moveTo>
                <a:lnTo>
                  <a:pt x="6096" y="18288"/>
                </a:lnTo>
                <a:lnTo>
                  <a:pt x="6096" y="33528"/>
                </a:lnTo>
                <a:lnTo>
                  <a:pt x="307848" y="33528"/>
                </a:lnTo>
                <a:lnTo>
                  <a:pt x="307848" y="18288"/>
                </a:lnTo>
                <a:close/>
              </a:path>
              <a:path w="307975" h="33655">
                <a:moveTo>
                  <a:pt x="307848" y="0"/>
                </a:moveTo>
                <a:lnTo>
                  <a:pt x="0" y="0"/>
                </a:lnTo>
                <a:lnTo>
                  <a:pt x="0" y="15240"/>
                </a:lnTo>
                <a:lnTo>
                  <a:pt x="307848" y="15240"/>
                </a:lnTo>
                <a:lnTo>
                  <a:pt x="307848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790432" y="1344167"/>
            <a:ext cx="307975" cy="33655"/>
          </a:xfrm>
          <a:custGeom>
            <a:avLst/>
            <a:gdLst/>
            <a:ahLst/>
            <a:cxnLst/>
            <a:rect l="l" t="t" r="r" b="b"/>
            <a:pathLst>
              <a:path w="307975" h="33655">
                <a:moveTo>
                  <a:pt x="307848" y="18288"/>
                </a:moveTo>
                <a:lnTo>
                  <a:pt x="6096" y="18288"/>
                </a:lnTo>
                <a:lnTo>
                  <a:pt x="6096" y="33528"/>
                </a:lnTo>
                <a:lnTo>
                  <a:pt x="307848" y="33528"/>
                </a:lnTo>
                <a:lnTo>
                  <a:pt x="307848" y="18288"/>
                </a:lnTo>
                <a:close/>
              </a:path>
              <a:path w="307975" h="33655">
                <a:moveTo>
                  <a:pt x="307848" y="0"/>
                </a:moveTo>
                <a:lnTo>
                  <a:pt x="0" y="0"/>
                </a:lnTo>
                <a:lnTo>
                  <a:pt x="0" y="15240"/>
                </a:lnTo>
                <a:lnTo>
                  <a:pt x="307848" y="15240"/>
                </a:lnTo>
                <a:lnTo>
                  <a:pt x="307848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0220" y="923290"/>
            <a:ext cx="1768475" cy="749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50" spc="-95"/>
              <a:t>Kísériet</a:t>
            </a:r>
            <a:endParaRPr sz="4750"/>
          </a:p>
        </p:txBody>
      </p:sp>
      <p:sp>
        <p:nvSpPr>
          <p:cNvPr id="8" name="object 8" descr=""/>
          <p:cNvSpPr txBox="1"/>
          <p:nvPr/>
        </p:nvSpPr>
        <p:spPr>
          <a:xfrm>
            <a:off x="9201036" y="923290"/>
            <a:ext cx="2863850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7255" algn="l"/>
              </a:tabLst>
            </a:pPr>
            <a:r>
              <a:rPr dirty="0" sz="4750" spc="-25">
                <a:solidFill>
                  <a:srgbClr val="2F2F2F"/>
                </a:solidFill>
                <a:latin typeface="Calibri"/>
                <a:cs typeface="Calibri"/>
              </a:rPr>
              <a:t>ge</a:t>
            </a:r>
            <a:r>
              <a:rPr dirty="0" sz="4750">
                <a:solidFill>
                  <a:srgbClr val="2F2F2F"/>
                </a:solidFill>
                <a:latin typeface="Calibri"/>
                <a:cs typeface="Calibri"/>
              </a:rPr>
              <a:t>	</a:t>
            </a:r>
            <a:r>
              <a:rPr dirty="0" sz="4750">
                <a:solidFill>
                  <a:srgbClr val="343434"/>
                </a:solidFill>
                <a:latin typeface="Calibri"/>
                <a:cs typeface="Calibri"/>
              </a:rPr>
              <a:t>i</a:t>
            </a:r>
            <a:r>
              <a:rPr dirty="0" sz="4750" spc="-16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4750" spc="-100">
                <a:solidFill>
                  <a:srgbClr val="313131"/>
                </a:solidFill>
                <a:latin typeface="Calibri"/>
                <a:cs typeface="Calibri"/>
              </a:rPr>
              <a:t>tanuiás</a:t>
            </a:r>
            <a:endParaRPr sz="47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76071" y="6017259"/>
            <a:ext cx="9232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lassú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õregedés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63844" y="6017259"/>
            <a:ext cx="2533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30">
                <a:latin typeface="Arial MT"/>
                <a:cs typeface="Arial MT"/>
              </a:rPr>
              <a:t>.„.1.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170">
                <a:latin typeface="Arial MT"/>
                <a:cs typeface="Arial MT"/>
              </a:rPr>
              <a:t>TI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92306" y="2406396"/>
            <a:ext cx="166370" cy="119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 MT"/>
                <a:cs typeface="Arial MT"/>
              </a:rPr>
              <a:t>4.0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900" spc="-50">
                <a:latin typeface="Consolas"/>
                <a:cs typeface="Consolas"/>
              </a:rPr>
              <a:t>3</a:t>
            </a:r>
            <a:r>
              <a:rPr dirty="0" sz="900" spc="-254">
                <a:latin typeface="Consolas"/>
                <a:cs typeface="Consolas"/>
              </a:rPr>
              <a:t> </a:t>
            </a:r>
            <a:r>
              <a:rPr dirty="0" sz="900" spc="-50">
                <a:latin typeface="Consolas"/>
                <a:cs typeface="Consolas"/>
              </a:rPr>
              <a:t>8</a:t>
            </a:r>
            <a:endParaRPr sz="9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900" spc="-50">
                <a:latin typeface="Consolas"/>
                <a:cs typeface="Consolas"/>
              </a:rPr>
              <a:t>3</a:t>
            </a:r>
            <a:r>
              <a:rPr dirty="0" sz="900" spc="-260">
                <a:latin typeface="Consolas"/>
                <a:cs typeface="Consolas"/>
              </a:rPr>
              <a:t> </a:t>
            </a:r>
            <a:r>
              <a:rPr dirty="0" sz="900" spc="-50">
                <a:latin typeface="Consolas"/>
                <a:cs typeface="Consolas"/>
              </a:rPr>
              <a:t>6</a:t>
            </a:r>
            <a:endParaRPr sz="900">
              <a:latin typeface="Consolas"/>
              <a:cs typeface="Consolas"/>
            </a:endParaRPr>
          </a:p>
          <a:p>
            <a:pPr marL="17145">
              <a:lnSpc>
                <a:spcPct val="100000"/>
              </a:lnSpc>
              <a:spcBef>
                <a:spcPts val="1035"/>
              </a:spcBef>
            </a:pPr>
            <a:r>
              <a:rPr dirty="0" sz="850" spc="-30">
                <a:latin typeface="Arial MT"/>
                <a:cs typeface="Arial MT"/>
              </a:rPr>
              <a:t>3.4</a:t>
            </a:r>
            <a:endParaRPr sz="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85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dirty="0" sz="850" spc="-30">
                <a:latin typeface="Arial MT"/>
                <a:cs typeface="Arial MT"/>
              </a:rPr>
              <a:t>3.2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14491" y="923290"/>
            <a:ext cx="5095240" cy="1257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50" spc="-90">
                <a:solidFill>
                  <a:srgbClr val="333333"/>
                </a:solidFill>
                <a:latin typeface="Calibri"/>
                <a:cs typeface="Calibri"/>
              </a:rPr>
              <a:t>numerikus</a:t>
            </a:r>
            <a:r>
              <a:rPr dirty="0" sz="4750" spc="-7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4750" spc="-80">
                <a:solidFill>
                  <a:srgbClr val="2F2F2F"/>
                </a:solidFill>
                <a:latin typeface="Calibri"/>
                <a:cs typeface="Calibri"/>
              </a:rPr>
              <a:t>szimuiáció</a:t>
            </a:r>
            <a:endParaRPr sz="4750">
              <a:latin typeface="Calibri"/>
              <a:cs typeface="Calibri"/>
            </a:endParaRPr>
          </a:p>
          <a:p>
            <a:pPr marL="3644265" marR="828675" indent="-1270">
              <a:lnSpc>
                <a:spcPct val="104000"/>
              </a:lnSpc>
              <a:spcBef>
                <a:spcPts val="1505"/>
              </a:spcBef>
            </a:pPr>
            <a:r>
              <a:rPr dirty="0" sz="1000" spc="-20">
                <a:latin typeface="Arial MT"/>
                <a:cs typeface="Arial MT"/>
              </a:rPr>
              <a:t>experiment </a:t>
            </a:r>
            <a:r>
              <a:rPr dirty="0" sz="1000" spc="-10">
                <a:latin typeface="Arial MT"/>
                <a:cs typeface="Arial MT"/>
              </a:rPr>
              <a:t>simulation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597192" y="3707892"/>
            <a:ext cx="1600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 MT"/>
                <a:cs typeface="Arial MT"/>
              </a:rPr>
              <a:t>3.0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169755" y="3707892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 MT"/>
                <a:cs typeface="Arial MT"/>
              </a:rPr>
              <a:t>0.004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605970" y="3804920"/>
            <a:ext cx="8724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5">
                <a:latin typeface="Arial MT"/>
                <a:cs typeface="Arial MT"/>
              </a:rPr>
              <a:t>yors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 spc="60">
                <a:latin typeface="Arial MT"/>
                <a:cs typeface="Arial MT"/>
              </a:rPr>
              <a:t>oregedé</a:t>
            </a:r>
            <a:r>
              <a:rPr dirty="0" sz="900" spc="-114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5409" y="3804920"/>
            <a:ext cx="661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840" algn="l"/>
              </a:tabLst>
            </a:pPr>
            <a:r>
              <a:rPr dirty="0" sz="900" spc="-50">
                <a:solidFill>
                  <a:srgbClr val="282828"/>
                </a:solidFill>
                <a:latin typeface="Arial MT"/>
                <a:cs typeface="Arial MT"/>
              </a:rPr>
              <a:t>o</a:t>
            </a:r>
            <a:r>
              <a:rPr dirty="0" sz="900">
                <a:solidFill>
                  <a:srgbClr val="282828"/>
                </a:solidFill>
                <a:latin typeface="Arial MT"/>
                <a:cs typeface="Arial MT"/>
              </a:rPr>
              <a:t>	</a:t>
            </a:r>
            <a:r>
              <a:rPr dirty="0" sz="900" spc="-50">
                <a:latin typeface="Arial MT"/>
                <a:cs typeface="Arial MT"/>
              </a:rPr>
              <a:t>3s000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662846" y="3804920"/>
            <a:ext cx="1270635" cy="325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  <a:tabLst>
                <a:tab pos="450215" algn="l"/>
                <a:tab pos="925830" algn="l"/>
              </a:tabLst>
            </a:pPr>
            <a:r>
              <a:rPr dirty="0" sz="900" spc="-10">
                <a:latin typeface="Arial MT"/>
                <a:cs typeface="Arial MT"/>
              </a:rPr>
              <a:t>72000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108000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65">
                <a:latin typeface="Arial MT"/>
                <a:cs typeface="Arial MT"/>
              </a:rPr>
              <a:t>144000</a:t>
            </a:r>
            <a:endParaRPr sz="900">
              <a:latin typeface="Arial MT"/>
              <a:cs typeface="Arial MT"/>
            </a:endParaRPr>
          </a:p>
          <a:p>
            <a:pPr marL="51435">
              <a:lnSpc>
                <a:spcPts val="1360"/>
              </a:lnSpc>
            </a:pPr>
            <a:r>
              <a:rPr dirty="0" sz="1200">
                <a:latin typeface="Arial MT"/>
                <a:cs typeface="Arial MT"/>
              </a:rPr>
              <a:t>t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/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170070" y="4222750"/>
            <a:ext cx="28829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Times New Roman"/>
                <a:cs typeface="Times New Roman"/>
              </a:rPr>
              <a:t>0.00</a:t>
            </a:r>
            <a:r>
              <a:rPr dirty="0" sz="850" spc="-10">
                <a:solidFill>
                  <a:srgbClr val="0C0C0C"/>
                </a:solidFill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170070" y="4740909"/>
            <a:ext cx="2819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Times New Roman"/>
                <a:cs typeface="Times New Roman"/>
              </a:rPr>
              <a:t>0.</a:t>
            </a:r>
            <a:r>
              <a:rPr dirty="0" sz="850">
                <a:solidFill>
                  <a:srgbClr val="2A2A2A"/>
                </a:solidFill>
                <a:latin typeface="Times New Roman"/>
                <a:cs typeface="Times New Roman"/>
              </a:rPr>
              <a:t>00</a:t>
            </a:r>
            <a:r>
              <a:rPr dirty="0" sz="850" spc="-65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850" spc="-5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168701" y="5240020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90">
                <a:latin typeface="Arial MT"/>
                <a:cs typeface="Arial MT"/>
              </a:rPr>
              <a:t>0.001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656999" y="5008372"/>
            <a:ext cx="634365" cy="35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-1270">
              <a:lnSpc>
                <a:spcPct val="108000"/>
              </a:lnSpc>
              <a:spcBef>
                <a:spcPts val="100"/>
              </a:spcBef>
            </a:pPr>
            <a:r>
              <a:rPr dirty="0" sz="1000" spc="-25">
                <a:latin typeface="Arial MT"/>
                <a:cs typeface="Arial MT"/>
              </a:rPr>
              <a:t>experiment </a:t>
            </a:r>
            <a:r>
              <a:rPr dirty="0" sz="1000" spc="-10">
                <a:latin typeface="Arial MT"/>
                <a:cs typeface="Arial MT"/>
              </a:rPr>
              <a:t>simulation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169841" y="5770879"/>
            <a:ext cx="281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imes New Roman"/>
                <a:cs typeface="Times New Roman"/>
              </a:rPr>
              <a:t>0.00</a:t>
            </a:r>
            <a:r>
              <a:rPr dirty="0" sz="900" spc="-10">
                <a:solidFill>
                  <a:srgbClr val="131313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389298" y="5856223"/>
            <a:ext cx="2819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Times New Roman"/>
                <a:cs typeface="Times New Roman"/>
              </a:rPr>
              <a:t>0.00</a:t>
            </a:r>
            <a:r>
              <a:rPr dirty="0" sz="900" spc="-80">
                <a:latin typeface="Times New Roman"/>
                <a:cs typeface="Times New Roman"/>
              </a:rPr>
              <a:t> </a:t>
            </a:r>
            <a:r>
              <a:rPr dirty="0" sz="900" spc="-5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907456" y="5856223"/>
            <a:ext cx="2876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imes New Roman"/>
                <a:cs typeface="Times New Roman"/>
              </a:rPr>
              <a:t>0.00</a:t>
            </a:r>
            <a:r>
              <a:rPr dirty="0" sz="900" spc="-10">
                <a:solidFill>
                  <a:srgbClr val="1F1F1F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425616" y="5856223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imes New Roman"/>
                <a:cs typeface="Times New Roman"/>
              </a:rPr>
              <a:t>0.004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943776" y="5856223"/>
            <a:ext cx="285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imes New Roman"/>
                <a:cs typeface="Times New Roman"/>
              </a:rPr>
              <a:t>0.00</a:t>
            </a:r>
            <a:r>
              <a:rPr dirty="0" sz="900" spc="-10">
                <a:solidFill>
                  <a:srgbClr val="2F2F2F"/>
                </a:solidFill>
                <a:latin typeface="Times New Roman"/>
                <a:cs typeface="Times New Roman"/>
              </a:rPr>
              <a:t>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461936" y="5856223"/>
            <a:ext cx="2819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imes New Roman"/>
                <a:cs typeface="Times New Roman"/>
              </a:rPr>
              <a:t>0.006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320" y="4261103"/>
            <a:ext cx="3273552" cy="1719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7376" y="2170176"/>
            <a:ext cx="3602735" cy="168859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488" y="1146047"/>
            <a:ext cx="1097280" cy="5059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1744" y="1121663"/>
            <a:ext cx="249936" cy="42671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3968" y="1243583"/>
            <a:ext cx="512064" cy="402336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170432" y="1755648"/>
            <a:ext cx="4011295" cy="2432685"/>
          </a:xfrm>
          <a:custGeom>
            <a:avLst/>
            <a:gdLst/>
            <a:ahLst/>
            <a:cxnLst/>
            <a:rect l="l" t="t" r="r" b="b"/>
            <a:pathLst>
              <a:path w="4011295" h="2432685">
                <a:moveTo>
                  <a:pt x="4011167" y="2432304"/>
                </a:moveTo>
                <a:lnTo>
                  <a:pt x="0" y="2432304"/>
                </a:lnTo>
                <a:lnTo>
                  <a:pt x="0" y="0"/>
                </a:lnTo>
                <a:lnTo>
                  <a:pt x="4011167" y="0"/>
                </a:lnTo>
                <a:lnTo>
                  <a:pt x="4011167" y="2432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287637" y="1755140"/>
            <a:ext cx="2001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45">
                <a:solidFill>
                  <a:srgbClr val="FFFFFF"/>
                </a:solidFill>
                <a:latin typeface="Consolas"/>
                <a:cs typeface="Consolas"/>
              </a:rPr>
              <a:t>1fl5</a:t>
            </a:r>
            <a:r>
              <a:rPr dirty="0" sz="1200" spc="-22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onsolas"/>
                <a:cs typeface="Consolas"/>
              </a:rPr>
              <a:t>yEARS</a:t>
            </a:r>
            <a:r>
              <a:rPr dirty="0" sz="1200" spc="-185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onsolas"/>
                <a:cs typeface="Consolas"/>
              </a:rPr>
              <a:t>OF</a:t>
            </a:r>
            <a:r>
              <a:rPr dirty="0" sz="1200" spc="-145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dirty="0" sz="1200" spc="165">
                <a:solidFill>
                  <a:srgbClr val="FFFFFF"/>
                </a:solidFill>
                <a:latin typeface="Consolas"/>
                <a:cs typeface="Consolas"/>
              </a:rPr>
              <a:t>VOORES</a:t>
            </a:r>
            <a:r>
              <a:rPr dirty="0" sz="1200" spc="-325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dirty="0" sz="1200" spc="140">
                <a:solidFill>
                  <a:srgbClr val="FFFFFF"/>
                </a:solidFill>
                <a:latin typeface="Consolas"/>
                <a:cs typeface="Consolas"/>
              </a:rPr>
              <a:t>LAW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49514" y="2273300"/>
            <a:ext cx="2518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909090"/>
                </a:solidFill>
                <a:latin typeface="Consolas"/>
                <a:cs typeface="Consolas"/>
              </a:rPr>
              <a:t>’</a:t>
            </a:r>
            <a:r>
              <a:rPr dirty="0" sz="1200" spc="-10">
                <a:solidFill>
                  <a:srgbClr val="7297AA"/>
                </a:solidFill>
                <a:latin typeface="Consolas"/>
                <a:cs typeface="Consolas"/>
              </a:rPr>
              <a:t>'</a:t>
            </a:r>
            <a:r>
              <a:rPr dirty="0" sz="1200" spc="-10">
                <a:solidFill>
                  <a:srgbClr val="C8C8C8"/>
                </a:solidFill>
                <a:latin typeface="Consolas"/>
                <a:cs typeface="Consolas"/>
              </a:rPr>
              <a:t>’’'’</a:t>
            </a:r>
            <a:r>
              <a:rPr dirty="0" sz="1200" spc="-10">
                <a:solidFill>
                  <a:srgbClr val="ACACAC"/>
                </a:solidFill>
                <a:latin typeface="Consolas"/>
                <a:cs typeface="Consolas"/>
              </a:rPr>
              <a:t>’</a:t>
            </a:r>
            <a:r>
              <a:rPr dirty="0" sz="1200" spc="-10">
                <a:solidFill>
                  <a:srgbClr val="49606D"/>
                </a:solidFill>
                <a:latin typeface="Consolas"/>
                <a:cs typeface="Consolas"/>
              </a:rPr>
              <a:t>”’’'</a:t>
            </a:r>
            <a:r>
              <a:rPr dirty="0" sz="1200" spc="-10">
                <a:solidFill>
                  <a:srgbClr val="485B69"/>
                </a:solidFill>
                <a:latin typeface="Consolas"/>
                <a:cs typeface="Consolas"/>
              </a:rPr>
              <a:t>’</a:t>
            </a:r>
            <a:r>
              <a:rPr dirty="0" sz="1200" spc="-10">
                <a:solidFill>
                  <a:srgbClr val="939393"/>
                </a:solidFill>
                <a:latin typeface="Consolas"/>
                <a:cs typeface="Consolas"/>
              </a:rPr>
              <a:t>”</a:t>
            </a:r>
            <a:r>
              <a:rPr dirty="0" sz="1200" spc="-10">
                <a:solidFill>
                  <a:srgbClr val="A5A5A5"/>
                </a:solidFill>
                <a:latin typeface="Consolas"/>
                <a:cs typeface="Consolas"/>
              </a:rPr>
              <a:t>’</a:t>
            </a:r>
            <a:r>
              <a:rPr dirty="0" sz="1200" spc="-10">
                <a:solidFill>
                  <a:srgbClr val="A8A8A8"/>
                </a:solidFill>
                <a:latin typeface="Consolas"/>
                <a:cs typeface="Consolas"/>
              </a:rPr>
              <a:t>’</a:t>
            </a:r>
            <a:r>
              <a:rPr dirty="0" sz="1200" spc="-10">
                <a:solidFill>
                  <a:srgbClr val="A5A5A5"/>
                </a:solidFill>
                <a:latin typeface="Consolas"/>
                <a:cs typeface="Consolas"/>
              </a:rPr>
              <a:t>’’</a:t>
            </a:r>
            <a:r>
              <a:rPr dirty="0" sz="1200" spc="-10">
                <a:solidFill>
                  <a:srgbClr val="B1B1B1"/>
                </a:solidFill>
                <a:latin typeface="Consolas"/>
                <a:cs typeface="Consolas"/>
              </a:rPr>
              <a:t>’’</a:t>
            </a:r>
            <a:r>
              <a:rPr dirty="0" sz="1200" spc="-10">
                <a:solidFill>
                  <a:srgbClr val="A5A5A5"/>
                </a:solidFill>
                <a:latin typeface="Consolas"/>
                <a:cs typeface="Consolas"/>
              </a:rPr>
              <a:t>”</a:t>
            </a:r>
            <a:r>
              <a:rPr dirty="0" sz="1200" spc="-10">
                <a:solidFill>
                  <a:srgbClr val="75AABA"/>
                </a:solidFill>
                <a:latin typeface="Consolas"/>
                <a:cs typeface="Consolas"/>
              </a:rPr>
              <a:t>’</a:t>
            </a:r>
            <a:r>
              <a:rPr dirty="0" sz="1200" spc="-10">
                <a:solidFill>
                  <a:srgbClr val="B8B8B8"/>
                </a:solidFill>
                <a:latin typeface="Consolas"/>
                <a:cs typeface="Consolas"/>
              </a:rPr>
              <a:t>’</a:t>
            </a:r>
            <a:r>
              <a:rPr dirty="0" sz="1200" spc="-10">
                <a:solidFill>
                  <a:srgbClr val="B1B1B1"/>
                </a:solidFill>
                <a:latin typeface="Consolas"/>
                <a:cs typeface="Consolas"/>
              </a:rPr>
              <a:t>’”’</a:t>
            </a:r>
            <a:r>
              <a:rPr dirty="0" sz="1200" spc="-10">
                <a:solidFill>
                  <a:srgbClr val="8A8A8A"/>
                </a:solidFill>
                <a:latin typeface="Consolas"/>
                <a:cs typeface="Consolas"/>
              </a:rPr>
              <a:t>”’’''</a:t>
            </a:r>
            <a:endParaRPr sz="1200">
              <a:latin typeface="Consolas"/>
              <a:cs typeface="Consolas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56959" y="2023872"/>
            <a:ext cx="3297936" cy="25603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56959" y="3023616"/>
            <a:ext cx="164591" cy="56692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3055" y="3816096"/>
            <a:ext cx="3822192" cy="24993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44533" y="926591"/>
            <a:ext cx="3818254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6629" algn="l"/>
              </a:tabLst>
            </a:pPr>
            <a:r>
              <a:rPr dirty="0" sz="4700" spc="-30">
                <a:solidFill>
                  <a:srgbClr val="2D2D2D"/>
                </a:solidFill>
                <a:latin typeface="Calibri"/>
                <a:cs typeface="Calibri"/>
              </a:rPr>
              <a:t>nenciâiis</a:t>
            </a:r>
            <a:r>
              <a:rPr dirty="0" sz="4700" spc="-10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4700" spc="-20">
                <a:solidFill>
                  <a:srgbClr val="383838"/>
                </a:solidFill>
                <a:latin typeface="Calibri"/>
                <a:cs typeface="Calibri"/>
              </a:rPr>
              <a:t>tren</a:t>
            </a:r>
            <a:r>
              <a:rPr dirty="0" sz="470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dirty="0" sz="4700" spc="-5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538070" y="926591"/>
            <a:ext cx="2478405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</a:tabLst>
            </a:pPr>
            <a:r>
              <a:rPr dirty="0" sz="4700">
                <a:solidFill>
                  <a:srgbClr val="313131"/>
                </a:solidFill>
                <a:latin typeface="Calibri"/>
                <a:cs typeface="Calibri"/>
              </a:rPr>
              <a:t>az</a:t>
            </a:r>
            <a:r>
              <a:rPr dirty="0" sz="4700" spc="-13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4700" spc="-60">
                <a:solidFill>
                  <a:srgbClr val="383838"/>
                </a:solidFill>
                <a:latin typeface="Calibri"/>
                <a:cs typeface="Calibri"/>
              </a:rPr>
              <a:t>i</a:t>
            </a:r>
            <a:r>
              <a:rPr dirty="0" sz="470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dirty="0" sz="4700" spc="-65">
                <a:solidFill>
                  <a:srgbClr val="2F2F2F"/>
                </a:solidFill>
                <a:latin typeface="Calibri"/>
                <a:cs typeface="Calibri"/>
              </a:rPr>
              <a:t>rban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140799" y="1747520"/>
            <a:ext cx="1708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F1F1F"/>
                </a:solidFill>
                <a:latin typeface="Times New Roman"/>
                <a:cs typeface="Times New Roman"/>
              </a:rPr>
              <a:t>Training</a:t>
            </a:r>
            <a:r>
              <a:rPr dirty="0" sz="900" spc="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Times New Roman"/>
                <a:cs typeface="Times New Roman"/>
              </a:rPr>
              <a:t>compute</a:t>
            </a:r>
            <a:r>
              <a:rPr dirty="0" sz="900" spc="5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161616"/>
                </a:solidFill>
                <a:latin typeface="Times New Roman"/>
                <a:cs typeface="Times New Roman"/>
              </a:rPr>
              <a:t>of</a:t>
            </a:r>
            <a:r>
              <a:rPr dirty="0" sz="900" spc="-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151515"/>
                </a:solidFill>
                <a:latin typeface="Times New Roman"/>
                <a:cs typeface="Times New Roman"/>
              </a:rPr>
              <a:t>frontier</a:t>
            </a:r>
            <a:r>
              <a:rPr dirty="0" sz="900" spc="7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1A1A1A"/>
                </a:solidFill>
                <a:latin typeface="Times New Roman"/>
                <a:cs typeface="Times New Roman"/>
              </a:rPr>
              <a:t>models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11521" y="6088126"/>
            <a:ext cx="56642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solidFill>
                  <a:srgbClr val="B3B3B3"/>
                </a:solidFill>
                <a:latin typeface="Arial MT"/>
                <a:cs typeface="Arial MT"/>
              </a:rPr>
              <a:t>-</a:t>
            </a:r>
            <a:r>
              <a:rPr dirty="0" sz="850" spc="-10">
                <a:solidFill>
                  <a:srgbClr val="B3B3B3"/>
                </a:solidFill>
                <a:latin typeface="Arial MT"/>
                <a:cs typeface="Arial MT"/>
              </a:rPr>
              <a:t>genomize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629347" y="1748535"/>
            <a:ext cx="42925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C1C1C"/>
                </a:solidFill>
                <a:latin typeface="Times New Roman"/>
                <a:cs typeface="Times New Roman"/>
              </a:rPr>
              <a:t>EPOC</a:t>
            </a:r>
            <a:r>
              <a:rPr dirty="0" sz="700" spc="-2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700" spc="-114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700" spc="8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700" spc="-45">
                <a:latin typeface="Times New Roman"/>
                <a:cs typeface="Times New Roman"/>
              </a:rPr>
              <a:t>AI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989830" y="6003797"/>
            <a:ext cx="21717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30">
                <a:solidFill>
                  <a:srgbClr val="414141"/>
                </a:solidFill>
                <a:latin typeface="Times New Roman"/>
                <a:cs typeface="Times New Roman"/>
              </a:rPr>
              <a:t>2000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422646" y="6003797"/>
            <a:ext cx="22034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35">
                <a:solidFill>
                  <a:srgbClr val="3B3B3B"/>
                </a:solidFill>
                <a:latin typeface="Times New Roman"/>
                <a:cs typeface="Times New Roman"/>
              </a:rPr>
              <a:t>2005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867655" y="6003797"/>
            <a:ext cx="19748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0">
                <a:solidFill>
                  <a:srgbClr val="383838"/>
                </a:solidFill>
                <a:latin typeface="Times New Roman"/>
                <a:cs typeface="Times New Roman"/>
              </a:rPr>
              <a:t>2010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25917" y="6003797"/>
            <a:ext cx="141795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  <a:tabLst>
                <a:tab pos="519430" algn="l"/>
                <a:tab pos="958850" algn="l"/>
              </a:tabLst>
            </a:pPr>
            <a:r>
              <a:rPr dirty="0" sz="650" spc="-20">
                <a:solidFill>
                  <a:srgbClr val="343434"/>
                </a:solidFill>
                <a:latin typeface="Times New Roman"/>
                <a:cs typeface="Times New Roman"/>
              </a:rPr>
              <a:t>2OIS</a:t>
            </a:r>
            <a:r>
              <a:rPr dirty="0" sz="650">
                <a:solidFill>
                  <a:srgbClr val="343434"/>
                </a:solidFill>
                <a:latin typeface="Times New Roman"/>
                <a:cs typeface="Times New Roman"/>
              </a:rPr>
              <a:t>	</a:t>
            </a:r>
            <a:r>
              <a:rPr dirty="0" sz="650" spc="-20">
                <a:solidFill>
                  <a:srgbClr val="3D3D3D"/>
                </a:solidFill>
                <a:latin typeface="Times New Roman"/>
                <a:cs typeface="Times New Roman"/>
              </a:rPr>
              <a:t>2020</a:t>
            </a:r>
            <a:r>
              <a:rPr dirty="0" sz="650">
                <a:solidFill>
                  <a:srgbClr val="3D3D3D"/>
                </a:solidFill>
                <a:latin typeface="Times New Roman"/>
                <a:cs typeface="Times New Roman"/>
              </a:rPr>
              <a:t>	</a:t>
            </a:r>
            <a:r>
              <a:rPr dirty="0" sz="650" spc="-20">
                <a:solidFill>
                  <a:srgbClr val="3D3D3D"/>
                </a:solidFill>
                <a:latin typeface="Times New Roman"/>
                <a:cs typeface="Times New Roman"/>
              </a:rPr>
              <a:t>2022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400" spc="60">
                <a:solidFill>
                  <a:srgbClr val="4B4B4B"/>
                </a:solidFill>
                <a:latin typeface="Times New Roman"/>
                <a:cs typeface="Times New Roman"/>
              </a:rPr>
              <a:t>Source:</a:t>
            </a:r>
            <a:r>
              <a:rPr dirty="0" sz="400" spc="5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400" spc="90">
                <a:solidFill>
                  <a:srgbClr val="4F4F4F"/>
                </a:solidFill>
                <a:latin typeface="Times New Roman"/>
                <a:cs typeface="Times New Roman"/>
              </a:rPr>
              <a:t>Nu</a:t>
            </a:r>
            <a:r>
              <a:rPr dirty="0" sz="400" spc="-3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400" spc="-50">
                <a:solidFill>
                  <a:srgbClr val="4F4F4F"/>
                </a:solidFill>
                <a:latin typeface="Times New Roman"/>
                <a:cs typeface="Times New Roman"/>
              </a:rPr>
              <a:t>-</a:t>
            </a:r>
            <a:r>
              <a:rPr dirty="0" sz="400" spc="-40">
                <a:solidFill>
                  <a:srgbClr val="4F4F4F"/>
                </a:solidFill>
                <a:latin typeface="Times New Roman"/>
                <a:cs typeface="Times New Roman"/>
              </a:rPr>
              <a:t>'‹›i</a:t>
            </a:r>
            <a:r>
              <a:rPr dirty="0" sz="400" spc="-1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400" spc="-10">
                <a:solidFill>
                  <a:srgbClr val="6D6D6D"/>
                </a:solidFill>
                <a:latin typeface="Times New Roman"/>
                <a:cs typeface="Times New Roman"/>
              </a:rPr>
              <a:t>i.‹</a:t>
            </a:r>
            <a:r>
              <a:rPr dirty="0" sz="400" spc="245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dirty="0" sz="400" spc="-45">
                <a:solidFill>
                  <a:srgbClr val="808080"/>
                </a:solidFill>
                <a:latin typeface="Times New Roman"/>
                <a:cs typeface="Times New Roman"/>
              </a:rPr>
              <a:t>I-</a:t>
            </a:r>
            <a:r>
              <a:rPr dirty="0" sz="400" spc="-4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dirty="0" sz="400" spc="-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400">
                <a:solidFill>
                  <a:srgbClr val="747474"/>
                </a:solidFill>
                <a:latin typeface="Times New Roman"/>
                <a:cs typeface="Times New Roman"/>
              </a:rPr>
              <a:t>ui</a:t>
            </a:r>
            <a:r>
              <a:rPr dirty="0" sz="400">
                <a:solidFill>
                  <a:srgbClr val="7C7C7C"/>
                </a:solidFill>
                <a:latin typeface="Times New Roman"/>
                <a:cs typeface="Times New Roman"/>
              </a:rPr>
              <a:t>-iii</a:t>
            </a:r>
            <a:r>
              <a:rPr dirty="0" sz="40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40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400" spc="-20">
                <a:solidFill>
                  <a:srgbClr val="696969"/>
                </a:solidFill>
                <a:latin typeface="Times New Roman"/>
                <a:cs typeface="Times New Roman"/>
              </a:rPr>
              <a:t>C'kri‹›i-</a:t>
            </a:r>
            <a:r>
              <a:rPr dirty="0" sz="400">
                <a:solidFill>
                  <a:srgbClr val="696969"/>
                </a:solidFill>
                <a:latin typeface="Times New Roman"/>
                <a:cs typeface="Times New Roman"/>
              </a:rPr>
              <a:t>i&lt;'</a:t>
            </a:r>
            <a:r>
              <a:rPr dirty="0" sz="40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400">
                <a:solidFill>
                  <a:srgbClr val="666666"/>
                </a:solidFill>
                <a:latin typeface="Times New Roman"/>
                <a:cs typeface="Times New Roman"/>
              </a:rPr>
              <a:t>H‹•h&lt;‹</a:t>
            </a:r>
            <a:r>
              <a:rPr dirty="0" sz="400" spc="7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400" spc="-65">
                <a:solidFill>
                  <a:srgbClr val="666666"/>
                </a:solidFill>
                <a:latin typeface="Times New Roman"/>
                <a:cs typeface="Times New Roman"/>
              </a:rPr>
              <a:t>i</a:t>
            </a:r>
            <a:r>
              <a:rPr dirty="0" sz="400" spc="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400" spc="-10">
                <a:solidFill>
                  <a:srgbClr val="727272"/>
                </a:solidFill>
                <a:latin typeface="Times New Roman"/>
                <a:cs typeface="Times New Roman"/>
              </a:rPr>
              <a:t>:.</a:t>
            </a:r>
            <a:r>
              <a:rPr dirty="0" sz="400" spc="-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400" spc="-25">
                <a:solidFill>
                  <a:srgbClr val="7E7E7E"/>
                </a:solidFill>
                <a:latin typeface="Times New Roman"/>
                <a:cs typeface="Times New Roman"/>
              </a:rPr>
              <a:t>la</a:t>
            </a:r>
            <a:r>
              <a:rPr dirty="0" sz="400" spc="8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400" spc="-55">
                <a:solidFill>
                  <a:srgbClr val="777777"/>
                </a:solidFill>
                <a:latin typeface="Times New Roman"/>
                <a:cs typeface="Times New Roman"/>
              </a:rPr>
              <a:t>J</a:t>
            </a:r>
            <a:r>
              <a:rPr dirty="0" sz="400" spc="-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400" spc="-10">
                <a:solidFill>
                  <a:srgbClr val="6B6B6B"/>
                </a:solidFill>
                <a:latin typeface="Times New Roman"/>
                <a:cs typeface="Times New Roman"/>
              </a:rPr>
              <a:t>'a'.•</a:t>
            </a:r>
            <a:r>
              <a:rPr dirty="0" sz="400" spc="-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400">
                <a:solidFill>
                  <a:srgbClr val="6B6B6B"/>
                </a:solidFill>
                <a:latin typeface="Times New Roman"/>
                <a:cs typeface="Times New Roman"/>
              </a:rPr>
              <a:t>i</a:t>
            </a:r>
            <a:r>
              <a:rPr dirty="0" sz="400" spc="9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400">
                <a:solidFill>
                  <a:srgbClr val="6B6B6B"/>
                </a:solidFill>
                <a:latin typeface="Times New Roman"/>
                <a:cs typeface="Times New Roman"/>
              </a:rPr>
              <a:t>u</a:t>
            </a:r>
            <a:r>
              <a:rPr dirty="0" sz="400" spc="-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400" spc="-90">
                <a:solidFill>
                  <a:srgbClr val="6B6B6B"/>
                </a:solidFill>
                <a:latin typeface="Times New Roman"/>
                <a:cs typeface="Times New Roman"/>
              </a:rPr>
              <a:t>I</a:t>
            </a:r>
            <a:r>
              <a:rPr dirty="0" sz="400" spc="-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400" spc="-50">
                <a:solidFill>
                  <a:srgbClr val="646464"/>
                </a:solidFill>
                <a:latin typeface="Times New Roman"/>
                <a:cs typeface="Times New Roman"/>
              </a:rPr>
              <a:t>u</a:t>
            </a:r>
            <a:endParaRPr sz="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359" y="3480815"/>
            <a:ext cx="347472" cy="46329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4655" y="2883407"/>
            <a:ext cx="475488" cy="3535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7728" y="4840223"/>
            <a:ext cx="1914144" cy="762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8879" y="2676144"/>
            <a:ext cx="2450592" cy="144475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56064" y="3249167"/>
            <a:ext cx="347472" cy="11399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7488" y="1146047"/>
            <a:ext cx="286512" cy="39624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58384" y="1243583"/>
            <a:ext cx="243839" cy="40843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9152" y="1121663"/>
            <a:ext cx="249936" cy="426719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775460" y="1810511"/>
            <a:ext cx="0" cy="4044950"/>
          </a:xfrm>
          <a:custGeom>
            <a:avLst/>
            <a:gdLst/>
            <a:ahLst/>
            <a:cxnLst/>
            <a:rect l="l" t="t" r="r" b="b"/>
            <a:pathLst>
              <a:path w="0" h="4044950">
                <a:moveTo>
                  <a:pt x="0" y="4044696"/>
                </a:moveTo>
                <a:lnTo>
                  <a:pt x="0" y="0"/>
                </a:lnTo>
              </a:path>
            </a:pathLst>
          </a:custGeom>
          <a:ln w="9144">
            <a:solidFill>
              <a:srgbClr val="8C643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1770888" y="1810511"/>
            <a:ext cx="4288790" cy="4044950"/>
            <a:chOff x="1770888" y="1810511"/>
            <a:chExt cx="4288790" cy="4044950"/>
          </a:xfrm>
        </p:grpSpPr>
        <p:sp>
          <p:nvSpPr>
            <p:cNvPr id="13" name="object 13" descr=""/>
            <p:cNvSpPr/>
            <p:nvPr/>
          </p:nvSpPr>
          <p:spPr>
            <a:xfrm>
              <a:off x="6054852" y="1810511"/>
              <a:ext cx="0" cy="4044950"/>
            </a:xfrm>
            <a:custGeom>
              <a:avLst/>
              <a:gdLst/>
              <a:ahLst/>
              <a:cxnLst/>
              <a:rect l="l" t="t" r="r" b="b"/>
              <a:pathLst>
                <a:path w="0" h="4044950">
                  <a:moveTo>
                    <a:pt x="0" y="404469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C64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70888" y="1815083"/>
              <a:ext cx="4288790" cy="0"/>
            </a:xfrm>
            <a:custGeom>
              <a:avLst/>
              <a:gdLst/>
              <a:ahLst/>
              <a:cxnLst/>
              <a:rect l="l" t="t" r="r" b="b"/>
              <a:pathLst>
                <a:path w="4288790" h="0">
                  <a:moveTo>
                    <a:pt x="0" y="0"/>
                  </a:moveTo>
                  <a:lnTo>
                    <a:pt x="4288536" y="0"/>
                  </a:lnTo>
                </a:path>
              </a:pathLst>
            </a:custGeom>
            <a:ln w="9144">
              <a:solidFill>
                <a:srgbClr val="8C64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70888" y="5850635"/>
              <a:ext cx="4288790" cy="0"/>
            </a:xfrm>
            <a:custGeom>
              <a:avLst/>
              <a:gdLst/>
              <a:ahLst/>
              <a:cxnLst/>
              <a:rect l="l" t="t" r="r" b="b"/>
              <a:pathLst>
                <a:path w="4288790" h="0">
                  <a:moveTo>
                    <a:pt x="0" y="0"/>
                  </a:moveTo>
                  <a:lnTo>
                    <a:pt x="4288536" y="0"/>
                  </a:lnTo>
                </a:path>
              </a:pathLst>
            </a:custGeom>
            <a:ln w="9144">
              <a:solidFill>
                <a:srgbClr val="8C64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6201155" y="1810511"/>
            <a:ext cx="0" cy="4044950"/>
          </a:xfrm>
          <a:custGeom>
            <a:avLst/>
            <a:gdLst/>
            <a:ahLst/>
            <a:cxnLst/>
            <a:rect l="l" t="t" r="r" b="b"/>
            <a:pathLst>
              <a:path w="0" h="4044950">
                <a:moveTo>
                  <a:pt x="0" y="4044696"/>
                </a:moveTo>
                <a:lnTo>
                  <a:pt x="0" y="0"/>
                </a:lnTo>
              </a:path>
            </a:pathLst>
          </a:custGeom>
          <a:ln w="9144">
            <a:solidFill>
              <a:srgbClr val="87603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6196584" y="1810511"/>
            <a:ext cx="4288790" cy="4044950"/>
            <a:chOff x="6196584" y="1810511"/>
            <a:chExt cx="4288790" cy="4044950"/>
          </a:xfrm>
        </p:grpSpPr>
        <p:sp>
          <p:nvSpPr>
            <p:cNvPr id="18" name="object 18" descr=""/>
            <p:cNvSpPr/>
            <p:nvPr/>
          </p:nvSpPr>
          <p:spPr>
            <a:xfrm>
              <a:off x="10480548" y="1810511"/>
              <a:ext cx="0" cy="4044950"/>
            </a:xfrm>
            <a:custGeom>
              <a:avLst/>
              <a:gdLst/>
              <a:ahLst/>
              <a:cxnLst/>
              <a:rect l="l" t="t" r="r" b="b"/>
              <a:pathLst>
                <a:path w="0" h="4044950">
                  <a:moveTo>
                    <a:pt x="0" y="404469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760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96584" y="1815083"/>
              <a:ext cx="4288790" cy="0"/>
            </a:xfrm>
            <a:custGeom>
              <a:avLst/>
              <a:gdLst/>
              <a:ahLst/>
              <a:cxnLst/>
              <a:rect l="l" t="t" r="r" b="b"/>
              <a:pathLst>
                <a:path w="4288790" h="0">
                  <a:moveTo>
                    <a:pt x="0" y="0"/>
                  </a:moveTo>
                  <a:lnTo>
                    <a:pt x="4288536" y="0"/>
                  </a:lnTo>
                </a:path>
              </a:pathLst>
            </a:custGeom>
            <a:ln w="9144">
              <a:solidFill>
                <a:srgbClr val="8760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96584" y="5850635"/>
              <a:ext cx="4288790" cy="0"/>
            </a:xfrm>
            <a:custGeom>
              <a:avLst/>
              <a:gdLst/>
              <a:ahLst/>
              <a:cxnLst/>
              <a:rect l="l" t="t" r="r" b="b"/>
              <a:pathLst>
                <a:path w="4288790" h="0">
                  <a:moveTo>
                    <a:pt x="0" y="0"/>
                  </a:moveTo>
                  <a:lnTo>
                    <a:pt x="4288536" y="0"/>
                  </a:lnTo>
                </a:path>
              </a:pathLst>
            </a:custGeom>
            <a:ln w="9144">
              <a:solidFill>
                <a:srgbClr val="8760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73012" y="2176271"/>
              <a:ext cx="0" cy="1234440"/>
            </a:xfrm>
            <a:custGeom>
              <a:avLst/>
              <a:gdLst/>
              <a:ahLst/>
              <a:cxnLst/>
              <a:rect l="l" t="t" r="r" b="b"/>
              <a:pathLst>
                <a:path w="0" h="1234439">
                  <a:moveTo>
                    <a:pt x="0" y="12344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3F3F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798308" y="2176271"/>
              <a:ext cx="0" cy="923925"/>
            </a:xfrm>
            <a:custGeom>
              <a:avLst/>
              <a:gdLst/>
              <a:ahLst/>
              <a:cxnLst/>
              <a:rect l="l" t="t" r="r" b="b"/>
              <a:pathLst>
                <a:path w="0" h="923925">
                  <a:moveTo>
                    <a:pt x="0" y="9235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3F3F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568440" y="2180843"/>
              <a:ext cx="1234440" cy="0"/>
            </a:xfrm>
            <a:custGeom>
              <a:avLst/>
              <a:gdLst/>
              <a:ahLst/>
              <a:cxnLst/>
              <a:rect l="l" t="t" r="r" b="b"/>
              <a:pathLst>
                <a:path w="1234440" h="0">
                  <a:moveTo>
                    <a:pt x="0" y="0"/>
                  </a:moveTo>
                  <a:lnTo>
                    <a:pt x="1234440" y="0"/>
                  </a:lnTo>
                </a:path>
              </a:pathLst>
            </a:custGeom>
            <a:ln w="9144">
              <a:solidFill>
                <a:srgbClr val="3F3F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568440" y="3406139"/>
              <a:ext cx="1234440" cy="0"/>
            </a:xfrm>
            <a:custGeom>
              <a:avLst/>
              <a:gdLst/>
              <a:ahLst/>
              <a:cxnLst/>
              <a:rect l="l" t="t" r="r" b="b"/>
              <a:pathLst>
                <a:path w="1234440" h="0">
                  <a:moveTo>
                    <a:pt x="0" y="0"/>
                  </a:moveTo>
                  <a:lnTo>
                    <a:pt x="1234440" y="0"/>
                  </a:lnTo>
                </a:path>
              </a:pathLst>
            </a:custGeom>
            <a:ln w="9144">
              <a:solidFill>
                <a:srgbClr val="3F3F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13632" y="4614671"/>
            <a:ext cx="79248" cy="79248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4151376" y="4864608"/>
            <a:ext cx="1457325" cy="597535"/>
            <a:chOff x="4151376" y="4864608"/>
            <a:chExt cx="1457325" cy="597535"/>
          </a:xfrm>
        </p:grpSpPr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8848" y="4864608"/>
              <a:ext cx="719327" cy="17068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9888" y="5035296"/>
              <a:ext cx="188975" cy="19507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51376" y="5224272"/>
              <a:ext cx="1456944" cy="237743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63196" y="901191"/>
            <a:ext cx="3599179" cy="772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>
                <a:solidFill>
                  <a:srgbClr val="2D2D2D"/>
                </a:solidFill>
              </a:rPr>
              <a:t>ormál</a:t>
            </a:r>
            <a:r>
              <a:rPr dirty="0" spc="-130">
                <a:solidFill>
                  <a:srgbClr val="2D2D2D"/>
                </a:solidFill>
              </a:rPr>
              <a:t> </a:t>
            </a:r>
            <a:r>
              <a:rPr dirty="0" spc="-10">
                <a:solidFill>
                  <a:srgbClr val="383838"/>
                </a:solidFill>
              </a:rPr>
              <a:t>és</a:t>
            </a:r>
            <a:r>
              <a:rPr dirty="0" spc="-265">
                <a:solidFill>
                  <a:srgbClr val="383838"/>
                </a:solidFill>
              </a:rPr>
              <a:t> </a:t>
            </a:r>
            <a:r>
              <a:rPr dirty="0" spc="-160">
                <a:solidFill>
                  <a:srgbClr val="282828"/>
                </a:solidFill>
              </a:rPr>
              <a:t>inverz</a:t>
            </a:r>
          </a:p>
        </p:txBody>
      </p:sp>
      <p:sp>
        <p:nvSpPr>
          <p:cNvPr id="31" name="object 31" descr=""/>
          <p:cNvSpPr txBox="1"/>
          <p:nvPr/>
        </p:nvSpPr>
        <p:spPr>
          <a:xfrm>
            <a:off x="5610091" y="901191"/>
            <a:ext cx="1985010" cy="772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3594" algn="l"/>
              </a:tabLst>
            </a:pPr>
            <a:r>
              <a:rPr dirty="0" sz="4900" spc="-25">
                <a:solidFill>
                  <a:srgbClr val="2D2D2D"/>
                </a:solidFill>
                <a:latin typeface="Calibri"/>
                <a:cs typeface="Calibri"/>
              </a:rPr>
              <a:t>ro</a:t>
            </a:r>
            <a:r>
              <a:rPr dirty="0" sz="4900">
                <a:solidFill>
                  <a:srgbClr val="2D2D2D"/>
                </a:solidFill>
                <a:latin typeface="Calibri"/>
                <a:cs typeface="Calibri"/>
              </a:rPr>
              <a:t>	</a:t>
            </a:r>
            <a:r>
              <a:rPr dirty="0" sz="4900" spc="-220">
                <a:solidFill>
                  <a:srgbClr val="343434"/>
                </a:solidFill>
                <a:latin typeface="Calibri"/>
                <a:cs typeface="Calibri"/>
              </a:rPr>
              <a:t>Iémá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799530" y="1800859"/>
            <a:ext cx="161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normál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probléma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043683" y="2351532"/>
            <a:ext cx="1445260" cy="1323340"/>
          </a:xfrm>
          <a:prstGeom prst="rect">
            <a:avLst/>
          </a:prstGeom>
          <a:ln w="9144">
            <a:solidFill>
              <a:srgbClr val="64675B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297815" marR="179705" indent="2540">
              <a:lnSpc>
                <a:spcPct val="100000"/>
              </a:lnSpc>
              <a:spcBef>
                <a:spcPts val="225"/>
              </a:spcBef>
            </a:pPr>
            <a:r>
              <a:rPr dirty="0" sz="1200" spc="-10">
                <a:latin typeface="Calibri"/>
                <a:cs typeface="Calibri"/>
              </a:rPr>
              <a:t>fizikai/kémiai paraméterek: </a:t>
            </a:r>
            <a:r>
              <a:rPr dirty="0" sz="1400" spc="-10">
                <a:latin typeface="Calibri"/>
                <a:cs typeface="Calibri"/>
              </a:rPr>
              <a:t>diffúziós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eh.</a:t>
            </a:r>
            <a:endParaRPr sz="1400">
              <a:latin typeface="Calibri"/>
              <a:cs typeface="Calibri"/>
            </a:endParaRPr>
          </a:p>
          <a:p>
            <a:pPr marL="381635" indent="-285750">
              <a:lnSpc>
                <a:spcPts val="1475"/>
              </a:lnSpc>
              <a:spcBef>
                <a:spcPts val="45"/>
              </a:spcBef>
              <a:buChar char="-"/>
              <a:tabLst>
                <a:tab pos="381635" algn="l"/>
              </a:tabLst>
            </a:pPr>
            <a:r>
              <a:rPr dirty="0" sz="1350">
                <a:latin typeface="Calibri"/>
                <a:cs typeface="Calibri"/>
              </a:rPr>
              <a:t>sebességi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eh.</a:t>
            </a:r>
            <a:endParaRPr sz="1350">
              <a:latin typeface="Calibri"/>
              <a:cs typeface="Calibri"/>
            </a:endParaRPr>
          </a:p>
          <a:p>
            <a:pPr marL="381000" indent="-286385">
              <a:lnSpc>
                <a:spcPts val="1839"/>
              </a:lnSpc>
              <a:buChar char="-"/>
              <a:tabLst>
                <a:tab pos="381000" algn="l"/>
              </a:tabLst>
            </a:pPr>
            <a:r>
              <a:rPr dirty="0" sz="1700" spc="-25">
                <a:latin typeface="Calibri"/>
                <a:cs typeface="Calibri"/>
              </a:rPr>
              <a:t>Soc</a:t>
            </a:r>
            <a:endParaRPr sz="1700">
              <a:latin typeface="Calibri"/>
              <a:cs typeface="Calibri"/>
            </a:endParaRPr>
          </a:p>
          <a:p>
            <a:pPr marL="381000" indent="-285115">
              <a:lnSpc>
                <a:spcPts val="1685"/>
              </a:lnSpc>
              <a:buChar char="-"/>
              <a:tabLst>
                <a:tab pos="381000" algn="l"/>
              </a:tabLst>
            </a:pPr>
            <a:r>
              <a:rPr dirty="0" sz="1450" spc="-20">
                <a:latin typeface="Calibri"/>
                <a:cs typeface="Calibri"/>
              </a:rPr>
              <a:t>stb.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238244" y="4052315"/>
            <a:ext cx="1390015" cy="1390015"/>
          </a:xfrm>
          <a:prstGeom prst="rect">
            <a:avLst/>
          </a:prstGeom>
          <a:ln w="9144">
            <a:solidFill>
              <a:srgbClr val="34342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50" spc="-50">
                <a:solidFill>
                  <a:srgbClr val="383838"/>
                </a:solidFill>
                <a:latin typeface="Calibri"/>
                <a:cs typeface="Calibri"/>
              </a:rPr>
              <a:t>-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378452" y="2845307"/>
            <a:ext cx="1158240" cy="585470"/>
          </a:xfrm>
          <a:prstGeom prst="rect">
            <a:avLst/>
          </a:prstGeom>
          <a:ln w="9144">
            <a:solidFill>
              <a:srgbClr val="34342F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marL="109220" marR="96520" indent="37465">
              <a:lnSpc>
                <a:spcPct val="102499"/>
              </a:lnSpc>
              <a:spcBef>
                <a:spcPts val="114"/>
              </a:spcBef>
            </a:pPr>
            <a:r>
              <a:rPr dirty="0" sz="1600" spc="-10">
                <a:latin typeface="Calibri"/>
                <a:cs typeface="Calibri"/>
              </a:rPr>
              <a:t>végeselem NPP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modell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215461" y="5435853"/>
            <a:ext cx="7366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50">
                <a:latin typeface="Calibri"/>
                <a:cs typeface="Calibri"/>
              </a:rPr>
              <a:t>D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507963" y="5396344"/>
            <a:ext cx="1223645" cy="3937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  <a:tabLst>
                <a:tab pos="344170" algn="l"/>
                <a:tab pos="692150" algn="l"/>
                <a:tab pos="1036319" algn="l"/>
              </a:tabLst>
            </a:pPr>
            <a:r>
              <a:rPr dirty="0" sz="850" spc="-25">
                <a:latin typeface="Calibri"/>
                <a:cs typeface="Calibri"/>
              </a:rPr>
              <a:t>100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200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300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400</a:t>
            </a:r>
            <a:endParaRPr sz="850">
              <a:latin typeface="Calibri"/>
              <a:cs typeface="Calibri"/>
            </a:endParaRPr>
          </a:p>
          <a:p>
            <a:pPr marL="255270">
              <a:lnSpc>
                <a:spcPct val="100000"/>
              </a:lnSpc>
              <a:spcBef>
                <a:spcPts val="365"/>
              </a:spcBef>
            </a:pPr>
            <a:r>
              <a:rPr dirty="0" sz="1000">
                <a:latin typeface="Calibri"/>
                <a:cs typeface="Calibri"/>
              </a:rPr>
              <a:t>Z'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10">
                <a:solidFill>
                  <a:srgbClr val="181818"/>
                </a:solidFill>
                <a:latin typeface="Calibri"/>
                <a:cs typeface="Calibri"/>
              </a:rPr>
              <a:t>/</a:t>
            </a:r>
            <a:r>
              <a:rPr dirty="0" sz="1000" spc="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km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889356" y="3929379"/>
            <a:ext cx="355600" cy="1219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Courier New"/>
                <a:cs typeface="Courier New"/>
              </a:rPr>
              <a:t>400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000">
              <a:latin typeface="Courier New"/>
              <a:cs typeface="Courier New"/>
            </a:endParaRPr>
          </a:p>
          <a:p>
            <a:pPr marL="127635">
              <a:lnSpc>
                <a:spcPct val="100000"/>
              </a:lnSpc>
            </a:pPr>
            <a:r>
              <a:rPr dirty="0" sz="1000" spc="-25">
                <a:latin typeface="Courier New"/>
                <a:cs typeface="Courier New"/>
              </a:rPr>
              <a:t>300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000">
              <a:latin typeface="Courier New"/>
              <a:cs typeface="Courier New"/>
            </a:endParaRPr>
          </a:p>
          <a:p>
            <a:pPr marL="128905">
              <a:lnSpc>
                <a:spcPct val="100000"/>
              </a:lnSpc>
            </a:pPr>
            <a:r>
              <a:rPr dirty="0" sz="1000" spc="-95">
                <a:latin typeface="Courier New"/>
                <a:cs typeface="Courier New"/>
              </a:rPr>
              <a:t>200</a:t>
            </a:r>
            <a:r>
              <a:rPr dirty="0" baseline="-17543" sz="1425" spc="-142">
                <a:latin typeface="Calibri"/>
                <a:cs typeface="Calibri"/>
              </a:rPr>
              <a:t>-</a:t>
            </a:r>
            <a:endParaRPr baseline="-17543" sz="142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0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dirty="0" sz="950">
                <a:latin typeface="Calibri"/>
                <a:cs typeface="Calibri"/>
              </a:rPr>
              <a:t>'</a:t>
            </a:r>
            <a:r>
              <a:rPr dirty="0" sz="950" spc="434">
                <a:latin typeface="Calibri"/>
                <a:cs typeface="Calibri"/>
              </a:rPr>
              <a:t> </a:t>
            </a:r>
            <a:r>
              <a:rPr dirty="0" sz="950" spc="-175">
                <a:latin typeface="Calibri"/>
                <a:cs typeface="Calibri"/>
              </a:rPr>
              <a:t>1</a:t>
            </a:r>
            <a:r>
              <a:rPr dirty="0" sz="950" spc="-60">
                <a:latin typeface="Calibri"/>
                <a:cs typeface="Calibri"/>
              </a:rPr>
              <a:t> </a:t>
            </a:r>
            <a:r>
              <a:rPr dirty="0" sz="950" spc="-25"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227459" y="1797811"/>
            <a:ext cx="1501140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inverz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probléma</a:t>
            </a:r>
            <a:endParaRPr sz="1800">
              <a:latin typeface="Calibri"/>
              <a:cs typeface="Calibri"/>
            </a:endParaRPr>
          </a:p>
          <a:p>
            <a:pPr marL="149860">
              <a:lnSpc>
                <a:spcPct val="100000"/>
              </a:lnSpc>
              <a:spcBef>
                <a:spcPts val="35"/>
              </a:spcBef>
            </a:pPr>
            <a:r>
              <a:rPr dirty="0" sz="850" spc="-25">
                <a:latin typeface="Courier New"/>
                <a:cs typeface="Courier New"/>
              </a:rPr>
              <a:t>400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850">
              <a:latin typeface="Courier New"/>
              <a:cs typeface="Courier New"/>
            </a:endParaRPr>
          </a:p>
          <a:p>
            <a:pPr marL="161290">
              <a:lnSpc>
                <a:spcPct val="100000"/>
              </a:lnSpc>
            </a:pPr>
            <a:r>
              <a:rPr dirty="0" sz="850" spc="-25">
                <a:latin typeface="Calibri"/>
                <a:cs typeface="Calibri"/>
              </a:rPr>
              <a:t>300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768083" y="4070603"/>
            <a:ext cx="1396365" cy="1408430"/>
          </a:xfrm>
          <a:prstGeom prst="rect">
            <a:avLst/>
          </a:prstGeom>
          <a:ln w="9144">
            <a:solidFill>
              <a:srgbClr val="3F3F3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50" spc="-50">
                <a:latin typeface="Calibri"/>
                <a:cs typeface="Calibri"/>
              </a:rPr>
              <a:t>-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 spc="-50">
                <a:latin typeface="Calibri"/>
                <a:cs typeface="Calibri"/>
              </a:rPr>
              <a:t>-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444595" y="3965955"/>
            <a:ext cx="304800" cy="156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100"/>
              </a:spcBef>
            </a:pPr>
            <a:r>
              <a:rPr dirty="0" sz="1000" spc="-75">
                <a:latin typeface="Courier New"/>
                <a:cs typeface="Courier New"/>
              </a:rPr>
              <a:t>400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000">
              <a:latin typeface="Courier New"/>
              <a:cs typeface="Courier New"/>
            </a:endParaRPr>
          </a:p>
          <a:p>
            <a:pPr marL="102235">
              <a:lnSpc>
                <a:spcPct val="100000"/>
              </a:lnSpc>
            </a:pPr>
            <a:r>
              <a:rPr dirty="0" sz="1000" spc="-95">
                <a:latin typeface="Courier New"/>
                <a:cs typeface="Courier New"/>
              </a:rPr>
              <a:t>300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000">
              <a:latin typeface="Courier New"/>
              <a:cs typeface="Courier New"/>
            </a:endParaRPr>
          </a:p>
          <a:p>
            <a:pPr algn="r" marR="10795">
              <a:lnSpc>
                <a:spcPct val="100000"/>
              </a:lnSpc>
            </a:pPr>
            <a:r>
              <a:rPr dirty="0" sz="950" spc="-25">
                <a:latin typeface="Calibri"/>
                <a:cs typeface="Calibri"/>
              </a:rPr>
              <a:t>200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950">
              <a:latin typeface="Calibri"/>
              <a:cs typeface="Calibri"/>
            </a:endParaRPr>
          </a:p>
          <a:p>
            <a:pPr algn="r" marR="10795">
              <a:lnSpc>
                <a:spcPct val="100000"/>
              </a:lnSpc>
            </a:pPr>
            <a:r>
              <a:rPr dirty="0" sz="950">
                <a:latin typeface="Calibri"/>
                <a:cs typeface="Calibri"/>
              </a:rPr>
              <a:t>'</a:t>
            </a:r>
            <a:r>
              <a:rPr dirty="0" sz="950" spc="434">
                <a:latin typeface="Calibri"/>
                <a:cs typeface="Calibri"/>
              </a:rPr>
              <a:t> </a:t>
            </a:r>
            <a:r>
              <a:rPr dirty="0" sz="950" spc="-175">
                <a:latin typeface="Calibri"/>
                <a:cs typeface="Calibri"/>
              </a:rPr>
              <a:t>1</a:t>
            </a:r>
            <a:r>
              <a:rPr dirty="0" sz="950" spc="-60">
                <a:latin typeface="Calibri"/>
                <a:cs typeface="Calibri"/>
              </a:rPr>
              <a:t> </a:t>
            </a:r>
            <a:r>
              <a:rPr dirty="0" sz="950" spc="-50">
                <a:latin typeface="Calibri"/>
                <a:cs typeface="Calibri"/>
              </a:rPr>
              <a:t>00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5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5"/>
              </a:spcBef>
            </a:pPr>
            <a:r>
              <a:rPr dirty="0" sz="900" spc="-50">
                <a:latin typeface="Consolas"/>
                <a:cs typeface="Consolas"/>
              </a:rPr>
              <a:t>0</a:t>
            </a:r>
            <a:endParaRPr sz="900">
              <a:latin typeface="Consolas"/>
              <a:cs typeface="Consola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750573" y="5472429"/>
            <a:ext cx="6858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5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037803" y="5432920"/>
            <a:ext cx="1223645" cy="3937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  <a:tabLst>
                <a:tab pos="344170" algn="l"/>
                <a:tab pos="692150" algn="l"/>
                <a:tab pos="1036319" algn="l"/>
              </a:tabLst>
            </a:pPr>
            <a:r>
              <a:rPr dirty="0" sz="850" spc="-25">
                <a:latin typeface="Calibri"/>
                <a:cs typeface="Calibri"/>
              </a:rPr>
              <a:t>100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200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300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25">
                <a:latin typeface="Calibri"/>
                <a:cs typeface="Calibri"/>
              </a:rPr>
              <a:t>400</a:t>
            </a:r>
            <a:endParaRPr sz="850">
              <a:latin typeface="Calibri"/>
              <a:cs typeface="Calibri"/>
            </a:endParaRPr>
          </a:p>
          <a:p>
            <a:pPr marL="255270">
              <a:lnSpc>
                <a:spcPct val="100000"/>
              </a:lnSpc>
              <a:spcBef>
                <a:spcPts val="365"/>
              </a:spcBef>
            </a:pPr>
            <a:r>
              <a:rPr dirty="0" sz="1000">
                <a:latin typeface="Calibri"/>
                <a:cs typeface="Calibri"/>
              </a:rPr>
              <a:t>Z'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10">
                <a:latin typeface="Calibri"/>
                <a:cs typeface="Calibri"/>
              </a:rPr>
              <a:t>/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km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791956" y="2534411"/>
            <a:ext cx="1274445" cy="652780"/>
          </a:xfrm>
          <a:prstGeom prst="rect">
            <a:avLst/>
          </a:prstGeom>
          <a:ln w="9144">
            <a:solidFill>
              <a:srgbClr val="676B5B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106680" marR="98425" indent="45720">
              <a:lnSpc>
                <a:spcPts val="2110"/>
              </a:lnSpc>
              <a:spcBef>
                <a:spcPts val="360"/>
              </a:spcBef>
            </a:pPr>
            <a:r>
              <a:rPr dirty="0" sz="1850" spc="-10">
                <a:latin typeface="Calibri"/>
                <a:cs typeface="Calibri"/>
              </a:rPr>
              <a:t>végeselem NPP</a:t>
            </a:r>
            <a:r>
              <a:rPr dirty="0" sz="1850" spc="-90">
                <a:latin typeface="Calibri"/>
                <a:cs typeface="Calibri"/>
              </a:rPr>
              <a:t> </a:t>
            </a:r>
            <a:r>
              <a:rPr dirty="0" sz="1850" spc="-55">
                <a:latin typeface="Calibri"/>
                <a:cs typeface="Calibri"/>
              </a:rPr>
              <a:t>modell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005316" y="4472940"/>
            <a:ext cx="1304925" cy="1170940"/>
          </a:xfrm>
          <a:prstGeom prst="rect">
            <a:avLst/>
          </a:prstGeom>
          <a:ln w="9144">
            <a:solidFill>
              <a:srgbClr val="3F3F38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262255" marR="234315" indent="1270">
              <a:lnSpc>
                <a:spcPts val="1300"/>
              </a:lnSpc>
              <a:spcBef>
                <a:spcPts val="290"/>
              </a:spcBef>
            </a:pPr>
            <a:r>
              <a:rPr dirty="0" sz="1100" spc="-10">
                <a:latin typeface="Calibri"/>
                <a:cs typeface="Calibri"/>
              </a:rPr>
              <a:t>fizikai/kémiai paraméterek:</a:t>
            </a:r>
            <a:endParaRPr sz="1100">
              <a:latin typeface="Calibri"/>
              <a:cs typeface="Calibri"/>
            </a:endParaRPr>
          </a:p>
          <a:p>
            <a:pPr marL="387985" marR="83185" indent="-1270">
              <a:lnSpc>
                <a:spcPts val="1440"/>
              </a:lnSpc>
              <a:spcBef>
                <a:spcPts val="25"/>
              </a:spcBef>
            </a:pPr>
            <a:r>
              <a:rPr dirty="0" sz="1250" spc="-35">
                <a:latin typeface="Calibri"/>
                <a:cs typeface="Calibri"/>
              </a:rPr>
              <a:t>diffúziós</a:t>
            </a:r>
            <a:r>
              <a:rPr dirty="0" sz="1250" spc="20">
                <a:latin typeface="Calibri"/>
                <a:cs typeface="Calibri"/>
              </a:rPr>
              <a:t> </a:t>
            </a:r>
            <a:r>
              <a:rPr dirty="0" sz="1250" spc="-25">
                <a:latin typeface="Calibri"/>
                <a:cs typeface="Calibri"/>
              </a:rPr>
              <a:t>eh. </a:t>
            </a:r>
            <a:r>
              <a:rPr dirty="0" sz="1250" spc="-35">
                <a:latin typeface="Calibri"/>
                <a:cs typeface="Calibri"/>
              </a:rPr>
              <a:t>sebességi</a:t>
            </a:r>
            <a:r>
              <a:rPr dirty="0" sz="1250" spc="15">
                <a:latin typeface="Calibri"/>
                <a:cs typeface="Calibri"/>
              </a:rPr>
              <a:t> </a:t>
            </a:r>
            <a:r>
              <a:rPr dirty="0" sz="1250" spc="-25">
                <a:latin typeface="Calibri"/>
                <a:cs typeface="Calibri"/>
              </a:rPr>
              <a:t>eh. SOC</a:t>
            </a:r>
            <a:endParaRPr sz="1250">
              <a:latin typeface="Calibri"/>
              <a:cs typeface="Calibri"/>
            </a:endParaRPr>
          </a:p>
          <a:p>
            <a:pPr marL="387985">
              <a:lnSpc>
                <a:spcPts val="1400"/>
              </a:lnSpc>
            </a:pPr>
            <a:r>
              <a:rPr dirty="0" sz="1250" spc="-20">
                <a:latin typeface="Calibri"/>
                <a:cs typeface="Calibri"/>
              </a:rPr>
              <a:t>stb.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76" y="1743455"/>
            <a:ext cx="11716512" cy="438302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0911" y="530351"/>
            <a:ext cx="316992" cy="38404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2608" y="493776"/>
            <a:ext cx="249936" cy="43281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64864" y="3224783"/>
            <a:ext cx="103632" cy="14020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00159" y="1712976"/>
            <a:ext cx="1030224" cy="23774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30256" y="1773935"/>
            <a:ext cx="292607" cy="15849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12223" y="2292095"/>
            <a:ext cx="121920" cy="158496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8845295" y="2255520"/>
            <a:ext cx="1835150" cy="226060"/>
            <a:chOff x="8845295" y="2255520"/>
            <a:chExt cx="1835150" cy="226060"/>
          </a:xfrm>
        </p:grpSpPr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38815" y="2261616"/>
              <a:ext cx="341375" cy="2194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45295" y="2255520"/>
              <a:ext cx="1828800" cy="158496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8247888" y="3486911"/>
            <a:ext cx="774700" cy="146685"/>
            <a:chOff x="8247888" y="3486911"/>
            <a:chExt cx="774700" cy="146685"/>
          </a:xfrm>
        </p:grpSpPr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18448" y="3511295"/>
              <a:ext cx="54864" cy="12191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7888" y="3486911"/>
              <a:ext cx="774192" cy="143256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24655" y="3547871"/>
            <a:ext cx="963168" cy="14630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31791" y="5035296"/>
            <a:ext cx="201167" cy="14630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46447" y="6199632"/>
            <a:ext cx="274320" cy="8534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285232" y="3389376"/>
            <a:ext cx="1219200" cy="12801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60720" y="4681728"/>
            <a:ext cx="786383" cy="14630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540752" y="3432047"/>
            <a:ext cx="262127" cy="8534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022080" y="1706879"/>
            <a:ext cx="1670303" cy="14630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808719" y="1950720"/>
            <a:ext cx="1676400" cy="28041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814816" y="2279904"/>
            <a:ext cx="402335" cy="225551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13392" y="2279904"/>
            <a:ext cx="274320" cy="17068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943088" y="4754879"/>
            <a:ext cx="140207" cy="73151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455152" y="3523488"/>
            <a:ext cx="164592" cy="18897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656319" y="5126735"/>
            <a:ext cx="304800" cy="176784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74352" y="3578352"/>
            <a:ext cx="262127" cy="8534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576559" y="4261103"/>
            <a:ext cx="262127" cy="85343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735056" y="6193535"/>
            <a:ext cx="286511" cy="97536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646742" y="269747"/>
            <a:ext cx="82308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835" algn="l"/>
              </a:tabLst>
            </a:pPr>
            <a:r>
              <a:rPr dirty="0" sz="5000" spc="-215">
                <a:solidFill>
                  <a:srgbClr val="313131"/>
                </a:solidFill>
              </a:rPr>
              <a:t>betanító</a:t>
            </a:r>
            <a:r>
              <a:rPr dirty="0" sz="5000" spc="-35">
                <a:solidFill>
                  <a:srgbClr val="313131"/>
                </a:solidFill>
              </a:rPr>
              <a:t> </a:t>
            </a:r>
            <a:r>
              <a:rPr dirty="0" sz="5000" spc="-365">
                <a:solidFill>
                  <a:srgbClr val="383838"/>
                </a:solidFill>
              </a:rPr>
              <a:t>a</a:t>
            </a:r>
            <a:r>
              <a:rPr dirty="0" sz="5000">
                <a:solidFill>
                  <a:srgbClr val="383838"/>
                </a:solidFill>
              </a:rPr>
              <a:t>	</a:t>
            </a:r>
            <a:r>
              <a:rPr dirty="0" sz="5000" spc="-220">
                <a:solidFill>
                  <a:srgbClr val="363636"/>
                </a:solidFill>
              </a:rPr>
              <a:t>atkészlet</a:t>
            </a:r>
            <a:r>
              <a:rPr dirty="0" sz="5000" spc="100">
                <a:solidFill>
                  <a:srgbClr val="363636"/>
                </a:solidFill>
              </a:rPr>
              <a:t> </a:t>
            </a:r>
            <a:r>
              <a:rPr dirty="0" sz="5000" spc="-285">
                <a:solidFill>
                  <a:srgbClr val="2F2F2F"/>
                </a:solidFill>
              </a:rPr>
              <a:t>eI?ikészítése</a:t>
            </a:r>
            <a:r>
              <a:rPr dirty="0" sz="5000" spc="355">
                <a:solidFill>
                  <a:srgbClr val="2F2F2F"/>
                </a:solidFill>
              </a:rPr>
              <a:t> </a:t>
            </a:r>
            <a:r>
              <a:rPr dirty="0" sz="5000" spc="-365">
                <a:solidFill>
                  <a:srgbClr val="383838"/>
                </a:solidFill>
              </a:rPr>
              <a:t>a</a:t>
            </a:r>
            <a:endParaRPr sz="5000"/>
          </a:p>
        </p:txBody>
      </p:sp>
      <p:sp>
        <p:nvSpPr>
          <p:cNvPr id="33" name="object 33" descr=""/>
          <p:cNvSpPr txBox="1"/>
          <p:nvPr/>
        </p:nvSpPr>
        <p:spPr>
          <a:xfrm>
            <a:off x="8700516" y="1083563"/>
            <a:ext cx="2548255" cy="1487805"/>
          </a:xfrm>
          <a:prstGeom prst="rect">
            <a:avLst/>
          </a:prstGeom>
          <a:ln w="9144">
            <a:solidFill>
              <a:srgbClr val="74746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7155">
              <a:lnSpc>
                <a:spcPts val="5285"/>
              </a:lnSpc>
            </a:pPr>
            <a:r>
              <a:rPr dirty="0" sz="5250" spc="-450">
                <a:latin typeface="Calibri"/>
                <a:cs typeface="Calibri"/>
              </a:rPr>
              <a:t>t;;í.et..-</a:t>
            </a:r>
            <a:r>
              <a:rPr dirty="0" sz="5250" spc="-430">
                <a:latin typeface="Calibri"/>
                <a:cs typeface="Calibri"/>
              </a:rPr>
              <a:t>.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21494" y="859790"/>
            <a:ext cx="6897370" cy="190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52830">
              <a:lnSpc>
                <a:spcPct val="100000"/>
              </a:lnSpc>
              <a:spcBef>
                <a:spcPts val="100"/>
              </a:spcBef>
            </a:pPr>
            <a:r>
              <a:rPr dirty="0" sz="5250" spc="-300">
                <a:solidFill>
                  <a:srgbClr val="3B3B3B"/>
                </a:solidFill>
                <a:latin typeface="Calibri"/>
                <a:cs typeface="Calibri"/>
              </a:rPr>
              <a:t>EIS</a:t>
            </a:r>
            <a:r>
              <a:rPr dirty="0" sz="5250" spc="-85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dirty="0" sz="5250" spc="-315">
                <a:solidFill>
                  <a:srgbClr val="343434"/>
                </a:solidFill>
                <a:latin typeface="Calibri"/>
                <a:cs typeface="Calibri"/>
              </a:rPr>
              <a:t>felügyelt</a:t>
            </a:r>
            <a:r>
              <a:rPr dirty="0" sz="5250" spc="19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5250" spc="-345">
                <a:solidFill>
                  <a:srgbClr val="282828"/>
                </a:solidFill>
                <a:latin typeface="Calibri"/>
                <a:cs typeface="Calibri"/>
              </a:rPr>
              <a:t>tanulásához</a:t>
            </a:r>
            <a:endParaRPr sz="5250">
              <a:latin typeface="Calibri"/>
              <a:cs typeface="Calibri"/>
            </a:endParaRPr>
          </a:p>
          <a:p>
            <a:pPr marL="12700" marR="4238625" indent="1270">
              <a:lnSpc>
                <a:spcPts val="2160"/>
              </a:lnSpc>
              <a:spcBef>
                <a:spcPts val="2020"/>
              </a:spcBef>
            </a:pPr>
            <a:r>
              <a:rPr dirty="0" sz="2050">
                <a:solidFill>
                  <a:srgbClr val="313131"/>
                </a:solidFill>
                <a:latin typeface="Calibri"/>
                <a:cs typeface="Calibri"/>
              </a:rPr>
              <a:t>Az</a:t>
            </a:r>
            <a:r>
              <a:rPr dirty="0" sz="2050" spc="-8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50" spc="-10">
                <a:solidFill>
                  <a:srgbClr val="333333"/>
                </a:solidFill>
                <a:latin typeface="Calibri"/>
                <a:cs typeface="Calibri"/>
              </a:rPr>
              <a:t>impedancia- </a:t>
            </a:r>
            <a:r>
              <a:rPr dirty="0" sz="2050" spc="-45">
                <a:solidFill>
                  <a:srgbClr val="333333"/>
                </a:solidFill>
                <a:latin typeface="Calibri"/>
                <a:cs typeface="Calibri"/>
              </a:rPr>
              <a:t>szimulációkat</a:t>
            </a:r>
            <a:r>
              <a:rPr dirty="0" sz="2050" spc="9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50" spc="-35">
                <a:solidFill>
                  <a:srgbClr val="2B2B2B"/>
                </a:solidFill>
                <a:latin typeface="Calibri"/>
                <a:cs typeface="Calibri"/>
              </a:rPr>
              <a:t>lognormális </a:t>
            </a:r>
            <a:r>
              <a:rPr dirty="0" sz="2100" spc="-55">
                <a:solidFill>
                  <a:srgbClr val="343434"/>
                </a:solidFill>
                <a:latin typeface="Calibri"/>
                <a:cs typeface="Calibri"/>
              </a:rPr>
              <a:t>eloszlású</a:t>
            </a:r>
            <a:r>
              <a:rPr dirty="0" sz="2100" spc="-5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313131"/>
                </a:solidFill>
                <a:latin typeface="Calibri"/>
                <a:cs typeface="Calibri"/>
              </a:rPr>
              <a:t>véletlen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21494" y="2698750"/>
            <a:ext cx="2672715" cy="343344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3335" marR="5080" indent="3810">
              <a:lnSpc>
                <a:spcPts val="2160"/>
              </a:lnSpc>
              <a:spcBef>
                <a:spcPts val="420"/>
              </a:spcBef>
            </a:pPr>
            <a:r>
              <a:rPr dirty="0" sz="2050" spc="-50">
                <a:solidFill>
                  <a:srgbClr val="2D2D2D"/>
                </a:solidFill>
                <a:latin typeface="Calibri"/>
                <a:cs typeface="Calibri"/>
              </a:rPr>
              <a:t>paraméterekkel</a:t>
            </a:r>
            <a:r>
              <a:rPr dirty="0" sz="2050" spc="1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2050" spc="-30">
                <a:solidFill>
                  <a:srgbClr val="2B2B2B"/>
                </a:solidFill>
                <a:latin typeface="Calibri"/>
                <a:cs typeface="Calibri"/>
              </a:rPr>
              <a:t>végeztük. </a:t>
            </a:r>
            <a:r>
              <a:rPr dirty="0" sz="2100" spc="-75">
                <a:solidFill>
                  <a:srgbClr val="262626"/>
                </a:solidFill>
                <a:latin typeface="Calibri"/>
                <a:cs typeface="Calibri"/>
              </a:rPr>
              <a:t>Osszesen</a:t>
            </a:r>
            <a:r>
              <a:rPr dirty="0" sz="2100" spc="2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100" spc="-155">
                <a:solidFill>
                  <a:srgbClr val="2A2A2A"/>
                </a:solidFill>
                <a:latin typeface="Calibri"/>
                <a:cs typeface="Calibri"/>
              </a:rPr>
              <a:t>&gt;15O</a:t>
            </a:r>
            <a:r>
              <a:rPr dirty="0" sz="2100" spc="35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313131"/>
                </a:solidFill>
                <a:latin typeface="Calibri"/>
                <a:cs typeface="Calibri"/>
              </a:rPr>
              <a:t>000 </a:t>
            </a:r>
            <a:r>
              <a:rPr dirty="0" sz="2100" spc="-10">
                <a:solidFill>
                  <a:srgbClr val="363636"/>
                </a:solidFill>
                <a:latin typeface="Calibri"/>
                <a:cs typeface="Calibri"/>
              </a:rPr>
              <a:t>impedanciáját</a:t>
            </a:r>
            <a:endParaRPr sz="2100">
              <a:latin typeface="Calibri"/>
              <a:cs typeface="Calibri"/>
            </a:endParaRPr>
          </a:p>
          <a:p>
            <a:pPr marL="17780">
              <a:lnSpc>
                <a:spcPts val="2150"/>
              </a:lnSpc>
            </a:pPr>
            <a:r>
              <a:rPr dirty="0" sz="2100" spc="-10">
                <a:solidFill>
                  <a:srgbClr val="2A2A2A"/>
                </a:solidFill>
                <a:latin typeface="Calibri"/>
                <a:cs typeface="Calibri"/>
              </a:rPr>
              <a:t>generáltuk.</a:t>
            </a:r>
            <a:endParaRPr sz="2100">
              <a:latin typeface="Calibri"/>
              <a:cs typeface="Calibri"/>
            </a:endParaRPr>
          </a:p>
          <a:p>
            <a:pPr marL="12700" marR="101600" indent="6985">
              <a:lnSpc>
                <a:spcPts val="2160"/>
              </a:lnSpc>
              <a:spcBef>
                <a:spcPts val="1405"/>
              </a:spcBef>
            </a:pPr>
            <a:r>
              <a:rPr dirty="0" sz="2100" spc="-70">
                <a:solidFill>
                  <a:srgbClr val="363636"/>
                </a:solidFill>
                <a:latin typeface="Calibri"/>
                <a:cs typeface="Calibri"/>
              </a:rPr>
              <a:t>A </a:t>
            </a:r>
            <a:r>
              <a:rPr dirty="0" sz="2100" spc="-65">
                <a:solidFill>
                  <a:srgbClr val="313131"/>
                </a:solidFill>
                <a:latin typeface="Calibri"/>
                <a:cs typeface="Calibri"/>
              </a:rPr>
              <a:t>bemeneti</a:t>
            </a:r>
            <a:r>
              <a:rPr dirty="0" sz="2100" spc="3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100" spc="-70">
                <a:solidFill>
                  <a:srgbClr val="2F2F2F"/>
                </a:solidFill>
                <a:latin typeface="Calibri"/>
                <a:cs typeface="Calibri"/>
              </a:rPr>
              <a:t>vektor</a:t>
            </a:r>
            <a:r>
              <a:rPr dirty="0" sz="2100" spc="-4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F2F2F"/>
                </a:solidFill>
                <a:latin typeface="Calibri"/>
                <a:cs typeface="Calibri"/>
              </a:rPr>
              <a:t>az</a:t>
            </a:r>
            <a:r>
              <a:rPr dirty="0" sz="2100" spc="-6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100" spc="-50">
                <a:solidFill>
                  <a:srgbClr val="383838"/>
                </a:solidFill>
                <a:latin typeface="Calibri"/>
                <a:cs typeface="Calibri"/>
              </a:rPr>
              <a:t>5 </a:t>
            </a:r>
            <a:r>
              <a:rPr dirty="0" sz="2100" spc="-45">
                <a:solidFill>
                  <a:srgbClr val="333333"/>
                </a:solidFill>
                <a:latin typeface="Calibri"/>
                <a:cs typeface="Calibri"/>
              </a:rPr>
              <a:t>fizikai-</a:t>
            </a:r>
            <a:r>
              <a:rPr dirty="0" sz="2100" spc="-50">
                <a:solidFill>
                  <a:srgbClr val="333333"/>
                </a:solidFill>
                <a:latin typeface="Calibri"/>
                <a:cs typeface="Calibri"/>
              </a:rPr>
              <a:t>kémiai</a:t>
            </a:r>
            <a:r>
              <a:rPr dirty="0" sz="2100" spc="-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100" spc="-75">
                <a:solidFill>
                  <a:srgbClr val="363636"/>
                </a:solidFill>
                <a:latin typeface="Calibri"/>
                <a:cs typeface="Calibri"/>
              </a:rPr>
              <a:t>paramétert </a:t>
            </a:r>
            <a:r>
              <a:rPr dirty="0" sz="2100">
                <a:solidFill>
                  <a:srgbClr val="343434"/>
                </a:solidFill>
                <a:latin typeface="Calibri"/>
                <a:cs typeface="Calibri"/>
              </a:rPr>
              <a:t>és</a:t>
            </a:r>
            <a:r>
              <a:rPr dirty="0" sz="2100" spc="-95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343434"/>
                </a:solidFill>
                <a:latin typeface="Calibri"/>
                <a:cs typeface="Calibri"/>
              </a:rPr>
              <a:t>a</a:t>
            </a:r>
            <a:r>
              <a:rPr dirty="0" sz="2100" spc="-10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Calibri"/>
                <a:cs typeface="Calibri"/>
              </a:rPr>
              <a:t>frekvenciát </a:t>
            </a:r>
            <a:r>
              <a:rPr dirty="0" sz="2100" spc="-10">
                <a:solidFill>
                  <a:srgbClr val="2B2B2B"/>
                </a:solidFill>
                <a:latin typeface="Calibri"/>
                <a:cs typeface="Calibri"/>
              </a:rPr>
              <a:t>tartalmazta.</a:t>
            </a:r>
            <a:endParaRPr sz="2100">
              <a:latin typeface="Calibri"/>
              <a:cs typeface="Calibri"/>
            </a:endParaRPr>
          </a:p>
          <a:p>
            <a:pPr marL="12700" marR="147955" indent="6985">
              <a:lnSpc>
                <a:spcPts val="2160"/>
              </a:lnSpc>
              <a:spcBef>
                <a:spcPts val="1390"/>
              </a:spcBef>
            </a:pPr>
            <a:r>
              <a:rPr dirty="0" sz="2000">
                <a:solidFill>
                  <a:srgbClr val="363636"/>
                </a:solidFill>
                <a:latin typeface="Calibri"/>
                <a:cs typeface="Calibri"/>
              </a:rPr>
              <a:t>A</a:t>
            </a:r>
            <a:r>
              <a:rPr dirty="0" sz="2000" spc="-114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43434"/>
                </a:solidFill>
                <a:latin typeface="Calibri"/>
                <a:cs typeface="Calibri"/>
              </a:rPr>
              <a:t>célérték</a:t>
            </a:r>
            <a:r>
              <a:rPr dirty="0" sz="2000" spc="25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83838"/>
                </a:solidFill>
                <a:latin typeface="Calibri"/>
                <a:cs typeface="Calibri"/>
              </a:rPr>
              <a:t>a</a:t>
            </a:r>
            <a:r>
              <a:rPr dirty="0" sz="2000" spc="-11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63636"/>
                </a:solidFill>
                <a:latin typeface="Calibri"/>
                <a:cs typeface="Calibri"/>
              </a:rPr>
              <a:t>valós</a:t>
            </a:r>
            <a:r>
              <a:rPr dirty="0" sz="2000" spc="-45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43434"/>
                </a:solidFill>
                <a:latin typeface="Calibri"/>
                <a:cs typeface="Calibri"/>
              </a:rPr>
              <a:t>vagy</a:t>
            </a:r>
            <a:r>
              <a:rPr dirty="0" sz="2000" spc="-5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3D3D3D"/>
                </a:solidFill>
                <a:latin typeface="Calibri"/>
                <a:cs typeface="Calibri"/>
              </a:rPr>
              <a:t>a </a:t>
            </a:r>
            <a:r>
              <a:rPr dirty="0" sz="2000" spc="-35">
                <a:solidFill>
                  <a:srgbClr val="313131"/>
                </a:solidFill>
                <a:latin typeface="Calibri"/>
                <a:cs typeface="Calibri"/>
              </a:rPr>
              <a:t>képzetes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A2A2A"/>
                </a:solidFill>
                <a:latin typeface="Calibri"/>
                <a:cs typeface="Calibri"/>
              </a:rPr>
              <a:t>impedancia </a:t>
            </a:r>
            <a:r>
              <a:rPr dirty="0" sz="2000">
                <a:solidFill>
                  <a:srgbClr val="363636"/>
                </a:solidFill>
                <a:latin typeface="Calibri"/>
                <a:cs typeface="Calibri"/>
              </a:rPr>
              <a:t>érték</a:t>
            </a:r>
            <a:r>
              <a:rPr dirty="0" sz="2000" spc="-7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volt.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784926" y="3309365"/>
            <a:ext cx="855344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0" i="1">
                <a:latin typeface="Calibri"/>
                <a:cs typeface="Calibri"/>
              </a:rPr>
              <a:t>d</a:t>
            </a:r>
            <a:r>
              <a:rPr dirty="0" baseline="2222" sz="1875" spc="-15" i="1">
                <a:latin typeface="Calibri"/>
                <a:cs typeface="Calibri"/>
              </a:rPr>
              <a:t>soc—</a:t>
            </a:r>
            <a:r>
              <a:rPr dirty="0" baseline="2222" sz="1875" spc="-1635" i="1">
                <a:latin typeface="Calibri"/>
                <a:cs typeface="Calibri"/>
              </a:rPr>
              <a:t>—</a:t>
            </a:r>
            <a:r>
              <a:rPr dirty="0" baseline="2222" sz="1875" spc="-104">
                <a:solidFill>
                  <a:srgbClr val="A3A3A3"/>
                </a:solidFill>
                <a:latin typeface="Calibri"/>
                <a:cs typeface="Calibri"/>
              </a:rPr>
              <a:t>0.0138</a:t>
            </a:r>
            <a:endParaRPr baseline="2222" sz="1875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876870" y="3654552"/>
            <a:ext cx="7658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95">
                <a:solidFill>
                  <a:srgbClr val="A1A1A1"/>
                </a:solidFill>
                <a:latin typeface="Calibri"/>
                <a:cs typeface="Calibri"/>
              </a:rPr>
              <a:t>1„</a:t>
            </a:r>
            <a:r>
              <a:rPr dirty="0" sz="1100" spc="20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A1A1A1"/>
                </a:solidFill>
                <a:latin typeface="Calibri"/>
                <a:cs typeface="Calibri"/>
              </a:rPr>
              <a:t>=</a:t>
            </a:r>
            <a:r>
              <a:rPr dirty="0" sz="1100" spc="-55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1A1A1"/>
                </a:solidFill>
                <a:latin typeface="Calibri"/>
                <a:cs typeface="Calibri"/>
              </a:rPr>
              <a:t>122</a:t>
            </a:r>
            <a:r>
              <a:rPr dirty="0" sz="1100" spc="-20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9C9C9C"/>
                </a:solidFill>
                <a:latin typeface="Calibri"/>
                <a:cs typeface="Calibri"/>
              </a:rPr>
              <a:t>pm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857269" y="3748278"/>
            <a:ext cx="118046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230">
              <a:lnSpc>
                <a:spcPts val="695"/>
              </a:lnSpc>
              <a:spcBef>
                <a:spcPts val="100"/>
              </a:spcBef>
            </a:pPr>
            <a:r>
              <a:rPr dirty="0" sz="650" spc="-50">
                <a:solidFill>
                  <a:srgbClr val="A1A1A1"/>
                </a:solidFill>
                <a:latin typeface="Calibri"/>
                <a:cs typeface="Calibri"/>
              </a:rPr>
              <a:t>t</a:t>
            </a:r>
            <a:endParaRPr sz="650">
              <a:latin typeface="Calibri"/>
              <a:cs typeface="Calibri"/>
            </a:endParaRPr>
          </a:p>
          <a:p>
            <a:pPr marL="38100">
              <a:lnSpc>
                <a:spcPts val="1235"/>
              </a:lnSpc>
            </a:pPr>
            <a:r>
              <a:rPr dirty="0" sz="1100" i="1">
                <a:solidFill>
                  <a:srgbClr val="A5A5A5"/>
                </a:solidFill>
                <a:latin typeface="Calibri"/>
                <a:cs typeface="Calibri"/>
              </a:rPr>
              <a:t>D,</a:t>
            </a:r>
            <a:r>
              <a:rPr dirty="0" sz="1100" spc="-135" i="1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dirty="0" sz="1100" spc="-615" i="1">
                <a:solidFill>
                  <a:srgbClr val="A8A8A8"/>
                </a:solidFill>
                <a:latin typeface="Calibri"/>
                <a:cs typeface="Calibri"/>
              </a:rPr>
              <a:t>—</a:t>
            </a:r>
            <a:r>
              <a:rPr dirty="0" sz="1100" spc="-215" i="1">
                <a:solidFill>
                  <a:srgbClr val="A8A8A8"/>
                </a:solidFill>
                <a:latin typeface="Calibri"/>
                <a:cs typeface="Calibri"/>
              </a:rPr>
              <a:t>-</a:t>
            </a:r>
            <a:r>
              <a:rPr dirty="0" sz="1100" spc="65" i="1">
                <a:solidFill>
                  <a:srgbClr val="A8A8A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979797"/>
                </a:solidFill>
                <a:latin typeface="Calibri"/>
                <a:cs typeface="Calibri"/>
              </a:rPr>
              <a:t>6.2'10-</a:t>
            </a:r>
            <a:r>
              <a:rPr dirty="0" baseline="27777" sz="1050" spc="-15">
                <a:solidFill>
                  <a:srgbClr val="979797"/>
                </a:solidFill>
                <a:latin typeface="Calibri"/>
                <a:cs typeface="Calibri"/>
              </a:rPr>
              <a:t>1</a:t>
            </a:r>
            <a:r>
              <a:rPr dirty="0" sz="1100" spc="-10">
                <a:solidFill>
                  <a:srgbClr val="979797"/>
                </a:solidFill>
                <a:latin typeface="Calibri"/>
                <a:cs typeface="Calibri"/>
              </a:rPr>
              <a:t>^</a:t>
            </a:r>
            <a:r>
              <a:rPr dirty="0" sz="1100" spc="-10">
                <a:solidFill>
                  <a:srgbClr val="999999"/>
                </a:solidFill>
                <a:latin typeface="Calibri"/>
                <a:cs typeface="Calibri"/>
              </a:rPr>
              <a:t>m‘/s</a:t>
            </a:r>
            <a:endParaRPr sz="1100">
              <a:latin typeface="Calibri"/>
              <a:cs typeface="Calibri"/>
            </a:endParaRPr>
          </a:p>
          <a:p>
            <a:pPr algn="r" marR="330835">
              <a:lnSpc>
                <a:spcPts val="434"/>
              </a:lnSpc>
              <a:spcBef>
                <a:spcPts val="90"/>
              </a:spcBef>
            </a:pPr>
            <a:r>
              <a:rPr dirty="0" sz="650" spc="70">
                <a:solidFill>
                  <a:srgbClr val="9C9C9C"/>
                </a:solidFill>
                <a:latin typeface="Times New Roman"/>
                <a:cs typeface="Times New Roman"/>
              </a:rPr>
              <a:t>l</a:t>
            </a:r>
            <a:endParaRPr sz="650">
              <a:latin typeface="Times New Roman"/>
              <a:cs typeface="Times New Roman"/>
            </a:endParaRPr>
          </a:p>
          <a:p>
            <a:pPr marL="39370">
              <a:lnSpc>
                <a:spcPts val="735"/>
              </a:lnSpc>
            </a:pPr>
            <a:r>
              <a:rPr dirty="0" sz="900">
                <a:solidFill>
                  <a:srgbClr val="A1A1A1"/>
                </a:solidFill>
                <a:latin typeface="Times New Roman"/>
                <a:cs typeface="Times New Roman"/>
              </a:rPr>
              <a:t>f</a:t>
            </a:r>
            <a:r>
              <a:rPr dirty="0" sz="900" spc="130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dirty="0" baseline="-33333" sz="750" spc="135">
                <a:solidFill>
                  <a:srgbClr val="A1A1A1"/>
                </a:solidFill>
                <a:latin typeface="Times New Roman"/>
                <a:cs typeface="Times New Roman"/>
              </a:rPr>
              <a:t>nte</a:t>
            </a:r>
            <a:r>
              <a:rPr dirty="0" sz="900" spc="90">
                <a:solidFill>
                  <a:srgbClr val="A1A1A1"/>
                </a:solidFill>
                <a:latin typeface="Times New Roman"/>
                <a:cs typeface="Times New Roman"/>
              </a:rPr>
              <a:t>,</a:t>
            </a:r>
            <a:r>
              <a:rPr dirty="0" sz="900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A0A0A0"/>
                </a:solidFill>
                <a:latin typeface="Times New Roman"/>
                <a:cs typeface="Times New Roman"/>
              </a:rPr>
              <a:t>=</a:t>
            </a:r>
            <a:r>
              <a:rPr dirty="0" sz="900" spc="30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999999"/>
                </a:solidFill>
                <a:latin typeface="Times New Roman"/>
                <a:cs typeface="Times New Roman"/>
              </a:rPr>
              <a:t>1.4</a:t>
            </a:r>
            <a:r>
              <a:rPr dirty="0" sz="900" spc="-40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900" spc="33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9C9C9C"/>
                </a:solidFill>
                <a:latin typeface="Times New Roman"/>
                <a:cs typeface="Times New Roman"/>
              </a:rPr>
              <a:t>10</a:t>
            </a:r>
            <a:r>
              <a:rPr dirty="0" sz="900" spc="145">
                <a:solidFill>
                  <a:srgbClr val="9C9C9C"/>
                </a:solidFill>
                <a:latin typeface="Times New Roman"/>
                <a:cs typeface="Times New Roman"/>
              </a:rPr>
              <a:t>  </a:t>
            </a:r>
            <a:r>
              <a:rPr dirty="0" sz="900" spc="100">
                <a:solidFill>
                  <a:srgbClr val="9C9C9C"/>
                </a:solidFill>
                <a:latin typeface="Times New Roman"/>
                <a:cs typeface="Times New Roman"/>
              </a:rPr>
              <a:t>'</a:t>
            </a:r>
            <a:r>
              <a:rPr dirty="0" sz="900" spc="229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9C9C9C"/>
                </a:solidFill>
                <a:latin typeface="Times New Roman"/>
                <a:cs typeface="Times New Roman"/>
              </a:rPr>
              <a:t>iTi/s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504042" y="5089905"/>
            <a:ext cx="33655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95">
                <a:solidFill>
                  <a:srgbClr val="9E9E9E"/>
                </a:solidFill>
                <a:latin typeface="Courier New"/>
                <a:cs typeface="Courier New"/>
              </a:rPr>
              <a:t>u.595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295842" y="5522214"/>
            <a:ext cx="5334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0">
                <a:solidFill>
                  <a:srgbClr val="9A9A9A"/>
                </a:solidFill>
                <a:latin typeface="Calibri"/>
                <a:cs typeface="Calibri"/>
              </a:rPr>
              <a:t>t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150893" y="5428488"/>
            <a:ext cx="7581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9A9A9A"/>
                </a:solidFill>
                <a:latin typeface="Calibri"/>
                <a:cs typeface="Calibri"/>
              </a:rPr>
              <a:t>L,</a:t>
            </a:r>
            <a:r>
              <a:rPr dirty="0" sz="1100" spc="475" i="1">
                <a:solidFill>
                  <a:srgbClr val="9A9A9A"/>
                </a:solidFill>
                <a:latin typeface="Calibri"/>
                <a:cs typeface="Calibri"/>
              </a:rPr>
              <a:t> </a:t>
            </a:r>
            <a:r>
              <a:rPr dirty="0" sz="1100" spc="-459">
                <a:solidFill>
                  <a:srgbClr val="A8A8A8"/>
                </a:solidFill>
                <a:latin typeface="Calibri"/>
                <a:cs typeface="Calibri"/>
              </a:rPr>
              <a:t>—</a:t>
            </a:r>
            <a:r>
              <a:rPr dirty="0" sz="1100" spc="50">
                <a:solidFill>
                  <a:srgbClr val="A8A8A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0A0A0"/>
                </a:solidFill>
                <a:latin typeface="Calibri"/>
                <a:cs typeface="Calibri"/>
              </a:rPr>
              <a:t>103</a:t>
            </a:r>
            <a:r>
              <a:rPr dirty="0" sz="1100" spc="10">
                <a:solidFill>
                  <a:srgbClr val="A0A0A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A5A5A5"/>
                </a:solidFill>
                <a:latin typeface="Calibri"/>
                <a:cs typeface="Calibri"/>
              </a:rPr>
              <a:t>pm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296854" y="5599176"/>
            <a:ext cx="9747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4075" algn="l"/>
              </a:tabLst>
            </a:pPr>
            <a:r>
              <a:rPr dirty="0" sz="1100">
                <a:solidFill>
                  <a:srgbClr val="A5A5A5"/>
                </a:solidFill>
                <a:latin typeface="Calibri"/>
                <a:cs typeface="Calibri"/>
              </a:rPr>
              <a:t>=</a:t>
            </a:r>
            <a:r>
              <a:rPr dirty="0" sz="1100" spc="-40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9E9E9E"/>
                </a:solidFill>
                <a:latin typeface="Calibri"/>
                <a:cs typeface="Calibri"/>
              </a:rPr>
              <a:t>7.28•10</a:t>
            </a:r>
            <a:r>
              <a:rPr dirty="0" sz="1100">
                <a:solidFill>
                  <a:srgbClr val="9E9E9E"/>
                </a:solidFill>
                <a:latin typeface="Calibri"/>
                <a:cs typeface="Calibri"/>
              </a:rPr>
              <a:t>	</a:t>
            </a:r>
            <a:r>
              <a:rPr dirty="0" sz="1100" spc="-25">
                <a:solidFill>
                  <a:srgbClr val="9C9C9C"/>
                </a:solidFill>
                <a:latin typeface="Calibri"/>
                <a:cs typeface="Calibri"/>
              </a:rPr>
              <a:t>/s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123551" y="5782817"/>
            <a:ext cx="113601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50" spc="-10">
                <a:solidFill>
                  <a:srgbClr val="9A9A9A"/>
                </a:solidFill>
                <a:latin typeface="Arial MT"/>
                <a:cs typeface="Arial MT"/>
              </a:rPr>
              <a:t>ir</a:t>
            </a:r>
            <a:r>
              <a:rPr dirty="0" sz="950" spc="-30">
                <a:solidFill>
                  <a:srgbClr val="9A9A9A"/>
                </a:solidFill>
                <a:latin typeface="Arial MT"/>
                <a:cs typeface="Arial MT"/>
              </a:rPr>
              <a:t> </a:t>
            </a:r>
            <a:r>
              <a:rPr dirty="0" baseline="-30303" sz="825" spc="97">
                <a:solidFill>
                  <a:srgbClr val="9A9A9A"/>
                </a:solidFill>
                <a:latin typeface="Arial MT"/>
                <a:cs typeface="Arial MT"/>
              </a:rPr>
              <a:t>nte</a:t>
            </a:r>
            <a:r>
              <a:rPr dirty="0" sz="950" spc="65">
                <a:solidFill>
                  <a:srgbClr val="9A9A9A"/>
                </a:solidFill>
                <a:latin typeface="Arial MT"/>
                <a:cs typeface="Arial MT"/>
              </a:rPr>
              <a:t>,</a:t>
            </a:r>
            <a:r>
              <a:rPr dirty="0" sz="950" spc="-35">
                <a:solidFill>
                  <a:srgbClr val="9A9A9A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A1A1A1"/>
                </a:solidFill>
                <a:latin typeface="Arial MT"/>
                <a:cs typeface="Arial MT"/>
              </a:rPr>
              <a:t>=</a:t>
            </a:r>
            <a:r>
              <a:rPr dirty="0" sz="950" spc="80">
                <a:solidFill>
                  <a:srgbClr val="A1A1A1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9C9C9C"/>
                </a:solidFill>
                <a:latin typeface="Arial MT"/>
                <a:cs typeface="Arial MT"/>
              </a:rPr>
              <a:t>2.4•10°</a:t>
            </a:r>
            <a:r>
              <a:rPr dirty="0" sz="950" spc="75">
                <a:solidFill>
                  <a:srgbClr val="9C9C9C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A1A1A1"/>
                </a:solidFill>
                <a:latin typeface="Arial MT"/>
                <a:cs typeface="Arial MT"/>
              </a:rPr>
              <a:t>m/S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729997" y="2654553"/>
            <a:ext cx="879475" cy="698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">
              <a:lnSpc>
                <a:spcPts val="1350"/>
              </a:lnSpc>
              <a:spcBef>
                <a:spcPts val="100"/>
              </a:spcBef>
            </a:pPr>
            <a:r>
              <a:rPr dirty="0" sz="1150" spc="-60" i="1">
                <a:solidFill>
                  <a:srgbClr val="A1A1A1"/>
                </a:solidFill>
                <a:latin typeface="Calibri"/>
                <a:cs typeface="Calibri"/>
              </a:rPr>
              <a:t>SOC</a:t>
            </a:r>
            <a:r>
              <a:rPr dirty="0" sz="1150" spc="-70" i="1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50" spc="-650" i="1">
                <a:solidFill>
                  <a:srgbClr val="A1A1A1"/>
                </a:solidFill>
                <a:latin typeface="Calibri"/>
                <a:cs typeface="Calibri"/>
              </a:rPr>
              <a:t>—</a:t>
            </a:r>
            <a:r>
              <a:rPr dirty="0" sz="1150" spc="-225" i="1">
                <a:solidFill>
                  <a:srgbClr val="A1A1A1"/>
                </a:solidFill>
                <a:latin typeface="Calibri"/>
                <a:cs typeface="Calibri"/>
              </a:rPr>
              <a:t>-</a:t>
            </a:r>
            <a:r>
              <a:rPr dirty="0" sz="1150" spc="45" i="1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9E9E9E"/>
                </a:solidFill>
                <a:latin typeface="Calibri"/>
                <a:cs typeface="Calibri"/>
              </a:rPr>
              <a:t>0.07S4</a:t>
            </a:r>
            <a:endParaRPr sz="1150">
              <a:latin typeface="Calibri"/>
              <a:cs typeface="Calibri"/>
            </a:endParaRPr>
          </a:p>
          <a:p>
            <a:pPr marL="38100">
              <a:lnSpc>
                <a:spcPts val="1345"/>
              </a:lnSpc>
              <a:tabLst>
                <a:tab pos="375920" algn="l"/>
              </a:tabLst>
            </a:pPr>
            <a:r>
              <a:rPr dirty="0" sz="1150" spc="-25">
                <a:solidFill>
                  <a:srgbClr val="A0A0A0"/>
                </a:solidFill>
                <a:latin typeface="Calibri"/>
                <a:cs typeface="Calibri"/>
              </a:rPr>
              <a:t>rp„</a:t>
            </a:r>
            <a:r>
              <a:rPr dirty="0" sz="1150">
                <a:solidFill>
                  <a:srgbClr val="A0A0A0"/>
                </a:solidFill>
                <a:latin typeface="Calibri"/>
                <a:cs typeface="Calibri"/>
              </a:rPr>
              <a:t>	</a:t>
            </a:r>
            <a:r>
              <a:rPr dirty="0" sz="1150" spc="-30">
                <a:solidFill>
                  <a:srgbClr val="9E9E9E"/>
                </a:solidFill>
                <a:latin typeface="Calibri"/>
                <a:cs typeface="Calibri"/>
              </a:rPr>
              <a:t>2.58 </a:t>
            </a:r>
            <a:r>
              <a:rPr dirty="0" sz="1150" spc="-25">
                <a:solidFill>
                  <a:srgbClr val="9A9A9A"/>
                </a:solidFill>
                <a:latin typeface="Calibri"/>
                <a:cs typeface="Calibri"/>
              </a:rPr>
              <a:t>pm</a:t>
            </a:r>
            <a:endParaRPr sz="1150">
              <a:latin typeface="Calibri"/>
              <a:cs typeface="Calibri"/>
            </a:endParaRPr>
          </a:p>
          <a:p>
            <a:pPr marL="48260">
              <a:lnSpc>
                <a:spcPts val="1360"/>
              </a:lnSpc>
              <a:tabLst>
                <a:tab pos="347345" algn="l"/>
              </a:tabLst>
            </a:pPr>
            <a:r>
              <a:rPr dirty="0" sz="1150" i="1">
                <a:solidFill>
                  <a:srgbClr val="9E9E9E"/>
                </a:solidFill>
                <a:latin typeface="Calibri"/>
                <a:cs typeface="Calibri"/>
              </a:rPr>
              <a:t>L,</a:t>
            </a:r>
            <a:r>
              <a:rPr dirty="0" sz="1150" spc="40" i="1">
                <a:solidFill>
                  <a:srgbClr val="9E9E9E"/>
                </a:solidFill>
                <a:latin typeface="Calibri"/>
                <a:cs typeface="Calibri"/>
              </a:rPr>
              <a:t> </a:t>
            </a:r>
            <a:r>
              <a:rPr dirty="0" baseline="-9661" sz="1725" spc="-75">
                <a:solidFill>
                  <a:srgbClr val="9E9E9E"/>
                </a:solidFill>
                <a:latin typeface="Calibri"/>
                <a:cs typeface="Calibri"/>
              </a:rPr>
              <a:t>t</a:t>
            </a:r>
            <a:r>
              <a:rPr dirty="0" baseline="-9661" sz="1725">
                <a:solidFill>
                  <a:srgbClr val="9E9E9E"/>
                </a:solidFill>
                <a:latin typeface="Calibri"/>
                <a:cs typeface="Calibri"/>
              </a:rPr>
              <a:t>	</a:t>
            </a:r>
            <a:r>
              <a:rPr dirty="0" sz="1150" spc="-65">
                <a:solidFill>
                  <a:srgbClr val="A1A1A1"/>
                </a:solidFill>
                <a:latin typeface="Calibri"/>
                <a:cs typeface="Calibri"/>
              </a:rPr>
              <a:t>88</a:t>
            </a:r>
            <a:r>
              <a:rPr dirty="0" sz="1150" spc="-15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999999"/>
                </a:solidFill>
                <a:latin typeface="Calibri"/>
                <a:cs typeface="Calibri"/>
              </a:rPr>
              <a:t>pm</a:t>
            </a:r>
            <a:endParaRPr sz="1150">
              <a:latin typeface="Calibri"/>
              <a:cs typeface="Calibri"/>
            </a:endParaRPr>
          </a:p>
          <a:p>
            <a:pPr marL="192405">
              <a:lnSpc>
                <a:spcPts val="1245"/>
              </a:lnSpc>
            </a:pPr>
            <a:r>
              <a:rPr dirty="0" sz="1050">
                <a:solidFill>
                  <a:srgbClr val="A8A8A8"/>
                </a:solidFill>
                <a:latin typeface="Times New Roman"/>
                <a:cs typeface="Times New Roman"/>
              </a:rPr>
              <a:t>=</a:t>
            </a:r>
            <a:r>
              <a:rPr dirty="0" sz="1050" spc="-4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9C9C9C"/>
                </a:solidFill>
                <a:latin typeface="Times New Roman"/>
                <a:cs typeface="Times New Roman"/>
              </a:rPr>
              <a:t>2.1-</a:t>
            </a:r>
            <a:r>
              <a:rPr dirty="0" sz="1050" spc="-25">
                <a:solidFill>
                  <a:srgbClr val="9C9C9C"/>
                </a:solidFill>
                <a:latin typeface="Times New Roman"/>
                <a:cs typeface="Times New Roman"/>
              </a:rPr>
              <a:t>10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741638" y="4446778"/>
            <a:ext cx="676275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80" i="1">
                <a:solidFill>
                  <a:srgbClr val="A3A3A3"/>
                </a:solidFill>
                <a:latin typeface="Calibri"/>
                <a:cs typeface="Calibri"/>
              </a:rPr>
              <a:t>SOC—</a:t>
            </a:r>
            <a:r>
              <a:rPr dirty="0" sz="1150" spc="-250" i="1">
                <a:solidFill>
                  <a:srgbClr val="A3A3A3"/>
                </a:solidFill>
                <a:latin typeface="Calibri"/>
                <a:cs typeface="Calibri"/>
              </a:rPr>
              <a:t>—</a:t>
            </a:r>
            <a:r>
              <a:rPr dirty="0" sz="1150" spc="-105" i="1">
                <a:solidFill>
                  <a:srgbClr val="A3A3A3"/>
                </a:solidFill>
                <a:latin typeface="Calibri"/>
                <a:cs typeface="Calibri"/>
              </a:rPr>
              <a:t>0.196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468581" y="4210811"/>
            <a:ext cx="3003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0">
                <a:solidFill>
                  <a:srgbClr val="1C1C1C"/>
                </a:solidFill>
                <a:latin typeface="Times New Roman"/>
                <a:cs typeface="Times New Roman"/>
              </a:rPr>
              <a:t>50</a:t>
            </a:r>
            <a:r>
              <a:rPr dirty="0" sz="800" spc="-9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800" spc="-40">
                <a:latin typeface="Times New Roman"/>
                <a:cs typeface="Times New Roman"/>
              </a:rPr>
              <a:t>0.0</a:t>
            </a:r>
            <a:r>
              <a:rPr dirty="0" sz="800" spc="-50">
                <a:latin typeface="Times New Roman"/>
                <a:cs typeface="Times New Roman"/>
              </a:rPr>
              <a:t> 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741673" y="4782057"/>
            <a:ext cx="685165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 i="1">
                <a:solidFill>
                  <a:srgbClr val="A1A1A1"/>
                </a:solidFill>
                <a:latin typeface="Calibri"/>
                <a:cs typeface="Calibri"/>
              </a:rPr>
              <a:t>L„</a:t>
            </a:r>
            <a:r>
              <a:rPr dirty="0" sz="1150" spc="140" i="1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50" i="1">
                <a:solidFill>
                  <a:srgbClr val="A1A1A1"/>
                </a:solidFill>
                <a:latin typeface="Calibri"/>
                <a:cs typeface="Calibri"/>
              </a:rPr>
              <a:t>=</a:t>
            </a:r>
            <a:r>
              <a:rPr dirty="0" sz="1150" spc="-15" i="1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979797"/>
                </a:solidFill>
                <a:latin typeface="Calibri"/>
                <a:cs typeface="Calibri"/>
              </a:rPr>
              <a:t>90</a:t>
            </a:r>
            <a:r>
              <a:rPr dirty="0" sz="1150" spc="5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9A9A9A"/>
                </a:solidFill>
                <a:latin typeface="Calibri"/>
                <a:cs typeface="Calibri"/>
              </a:rPr>
              <a:t>ym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878360" y="4882133"/>
            <a:ext cx="612140" cy="436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70"/>
              </a:lnSpc>
              <a:spcBef>
                <a:spcPts val="100"/>
              </a:spcBef>
            </a:pPr>
            <a:r>
              <a:rPr dirty="0" sz="650" spc="-50" i="1">
                <a:solidFill>
                  <a:srgbClr val="A1A1A1"/>
                </a:solidFill>
                <a:latin typeface="Calibri"/>
                <a:cs typeface="Calibri"/>
              </a:rPr>
              <a:t>t</a:t>
            </a:r>
            <a:endParaRPr sz="650">
              <a:latin typeface="Calibri"/>
              <a:cs typeface="Calibri"/>
            </a:endParaRPr>
          </a:p>
          <a:p>
            <a:pPr marL="15240">
              <a:lnSpc>
                <a:spcPts val="1225"/>
              </a:lnSpc>
            </a:pPr>
            <a:r>
              <a:rPr dirty="0" sz="1150">
                <a:solidFill>
                  <a:srgbClr val="A8A8A8"/>
                </a:solidFill>
                <a:latin typeface="Calibri"/>
                <a:cs typeface="Calibri"/>
              </a:rPr>
              <a:t>=</a:t>
            </a:r>
            <a:r>
              <a:rPr dirty="0" sz="1150" spc="-20">
                <a:solidFill>
                  <a:srgbClr val="A8A8A8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979797"/>
                </a:solidFill>
                <a:latin typeface="Calibri"/>
                <a:cs typeface="Calibri"/>
              </a:rPr>
              <a:t>1.6•10</a:t>
            </a:r>
            <a:endParaRPr sz="1150">
              <a:latin typeface="Calibri"/>
              <a:cs typeface="Calibri"/>
            </a:endParaRPr>
          </a:p>
          <a:p>
            <a:pPr marL="149860">
              <a:lnSpc>
                <a:spcPts val="1340"/>
              </a:lnSpc>
            </a:pPr>
            <a:r>
              <a:rPr dirty="0" sz="1150">
                <a:solidFill>
                  <a:srgbClr val="9A9A9A"/>
                </a:solidFill>
                <a:latin typeface="Calibri"/>
                <a:cs typeface="Calibri"/>
              </a:rPr>
              <a:t>=</a:t>
            </a:r>
            <a:r>
              <a:rPr dirty="0" sz="1150" spc="-45">
                <a:solidFill>
                  <a:srgbClr val="9A9A9A"/>
                </a:solidFill>
                <a:latin typeface="Calibri"/>
                <a:cs typeface="Calibri"/>
              </a:rPr>
              <a:t> </a:t>
            </a:r>
            <a:r>
              <a:rPr dirty="0" sz="1150" spc="-75">
                <a:solidFill>
                  <a:srgbClr val="9A9A9A"/>
                </a:solidFill>
                <a:latin typeface="Calibri"/>
                <a:cs typeface="Calibri"/>
              </a:rPr>
              <a:t>4.6•10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463872" y="6148578"/>
            <a:ext cx="27559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latin typeface="Calibri"/>
                <a:cs typeface="Calibri"/>
              </a:rPr>
              <a:t>Z'</a:t>
            </a:r>
            <a:r>
              <a:rPr dirty="0" sz="950" spc="130">
                <a:latin typeface="Calibri"/>
                <a:cs typeface="Calibri"/>
              </a:rPr>
              <a:t> </a:t>
            </a:r>
            <a:r>
              <a:rPr dirty="0" sz="950" i="1">
                <a:latin typeface="Calibri"/>
                <a:cs typeface="Calibri"/>
              </a:rPr>
              <a:t>I</a:t>
            </a:r>
            <a:r>
              <a:rPr dirty="0" sz="950" spc="55" i="1">
                <a:latin typeface="Calibri"/>
                <a:cs typeface="Calibri"/>
              </a:rPr>
              <a:t> </a:t>
            </a:r>
            <a:r>
              <a:rPr dirty="0" sz="950" spc="-50">
                <a:solidFill>
                  <a:srgbClr val="424242"/>
                </a:solidFill>
                <a:latin typeface="Calibri"/>
                <a:cs typeface="Calibri"/>
              </a:rPr>
              <a:t>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924607" y="3291840"/>
            <a:ext cx="781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924557" y="2782570"/>
            <a:ext cx="873760" cy="105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ts val="1340"/>
              </a:lnSpc>
              <a:spcBef>
                <a:spcPts val="100"/>
              </a:spcBef>
            </a:pPr>
            <a:r>
              <a:rPr dirty="0" sz="1150" spc="-60" i="1">
                <a:solidFill>
                  <a:srgbClr val="A1A1A1"/>
                </a:solidFill>
                <a:latin typeface="Calibri"/>
                <a:cs typeface="Calibri"/>
              </a:rPr>
              <a:t>SOC</a:t>
            </a:r>
            <a:r>
              <a:rPr dirty="0" sz="1150" spc="-70" i="1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150" spc="-690" i="1">
                <a:solidFill>
                  <a:srgbClr val="A3A3A3"/>
                </a:solidFill>
                <a:latin typeface="Calibri"/>
                <a:cs typeface="Calibri"/>
              </a:rPr>
              <a:t>—</a:t>
            </a:r>
            <a:r>
              <a:rPr dirty="0" sz="1150" spc="-240" i="1">
                <a:solidFill>
                  <a:srgbClr val="A3A3A3"/>
                </a:solidFill>
                <a:latin typeface="Calibri"/>
                <a:cs typeface="Calibri"/>
              </a:rPr>
              <a:t>-</a:t>
            </a:r>
            <a:r>
              <a:rPr dirty="0" sz="1150" spc="100" i="1">
                <a:solidFill>
                  <a:srgbClr val="A3A3A3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919191"/>
                </a:solidFill>
                <a:latin typeface="Calibri"/>
                <a:cs typeface="Calibri"/>
              </a:rPr>
              <a:t>0.789</a:t>
            </a:r>
            <a:endParaRPr sz="1150">
              <a:latin typeface="Calibri"/>
              <a:cs typeface="Calibri"/>
            </a:endParaRPr>
          </a:p>
          <a:p>
            <a:pPr marL="38100">
              <a:lnSpc>
                <a:spcPts val="1340"/>
              </a:lnSpc>
            </a:pPr>
            <a:r>
              <a:rPr dirty="0" sz="1150">
                <a:solidFill>
                  <a:srgbClr val="9C9C9C"/>
                </a:solidFill>
                <a:latin typeface="Calibri"/>
                <a:cs typeface="Calibri"/>
              </a:rPr>
              <a:t>rp„</a:t>
            </a:r>
            <a:r>
              <a:rPr dirty="0" sz="1150" spc="240">
                <a:solidFill>
                  <a:srgbClr val="9C9C9C"/>
                </a:solidFill>
                <a:latin typeface="Calibri"/>
                <a:cs typeface="Calibri"/>
              </a:rPr>
              <a:t>  </a:t>
            </a:r>
            <a:r>
              <a:rPr dirty="0" sz="1150" spc="-20">
                <a:solidFill>
                  <a:srgbClr val="9A9A9A"/>
                </a:solidFill>
                <a:latin typeface="Calibri"/>
                <a:cs typeface="Calibri"/>
              </a:rPr>
              <a:t>2.71</a:t>
            </a:r>
            <a:r>
              <a:rPr dirty="0" sz="1150" spc="45">
                <a:solidFill>
                  <a:srgbClr val="9A9A9A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A1A1A1"/>
                </a:solidFill>
                <a:latin typeface="Calibri"/>
                <a:cs typeface="Calibri"/>
              </a:rPr>
              <a:t>pm</a:t>
            </a:r>
            <a:endParaRPr sz="1150">
              <a:latin typeface="Calibri"/>
              <a:cs typeface="Calibri"/>
            </a:endParaRPr>
          </a:p>
          <a:p>
            <a:pPr marL="42545">
              <a:lnSpc>
                <a:spcPts val="1270"/>
              </a:lnSpc>
              <a:spcBef>
                <a:spcPts val="110"/>
              </a:spcBef>
            </a:pPr>
            <a:r>
              <a:rPr dirty="0" baseline="5050" sz="1650" i="1">
                <a:solidFill>
                  <a:srgbClr val="A1A1A1"/>
                </a:solidFill>
                <a:latin typeface="Calibri"/>
                <a:cs typeface="Calibri"/>
              </a:rPr>
              <a:t>L,</a:t>
            </a:r>
            <a:r>
              <a:rPr dirty="0" baseline="-5050" sz="1650" i="1">
                <a:solidFill>
                  <a:srgbClr val="A1A1A1"/>
                </a:solidFill>
                <a:latin typeface="Calibri"/>
                <a:cs typeface="Calibri"/>
              </a:rPr>
              <a:t>›t</a:t>
            </a:r>
            <a:r>
              <a:rPr dirty="0" baseline="-7575" sz="1650">
                <a:solidFill>
                  <a:srgbClr val="AAAAAA"/>
                </a:solidFill>
                <a:latin typeface="Calibri"/>
                <a:cs typeface="Calibri"/>
              </a:rPr>
              <a:t>•</a:t>
            </a:r>
            <a:r>
              <a:rPr dirty="0" baseline="-7575" sz="1650" spc="22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0A0A0"/>
                </a:solidFill>
                <a:latin typeface="Calibri"/>
                <a:cs typeface="Calibri"/>
              </a:rPr>
              <a:t>29</a:t>
            </a:r>
            <a:r>
              <a:rPr dirty="0" sz="1100" spc="-35">
                <a:solidFill>
                  <a:srgbClr val="A0A0A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A3A3A3"/>
                </a:solidFill>
                <a:latin typeface="Calibri"/>
                <a:cs typeface="Calibri"/>
              </a:rPr>
              <a:t>pm</a:t>
            </a:r>
            <a:endParaRPr sz="1100">
              <a:latin typeface="Calibri"/>
              <a:cs typeface="Calibri"/>
            </a:endParaRPr>
          </a:p>
          <a:p>
            <a:pPr marL="182245">
              <a:lnSpc>
                <a:spcPts val="1270"/>
              </a:lnSpc>
            </a:pPr>
            <a:r>
              <a:rPr dirty="0" sz="1100">
                <a:solidFill>
                  <a:srgbClr val="9C9C9C"/>
                </a:solidFill>
                <a:latin typeface="Calibri"/>
                <a:cs typeface="Calibri"/>
              </a:rPr>
              <a:t>=</a:t>
            </a:r>
            <a:r>
              <a:rPr dirty="0" sz="1100" spc="-40">
                <a:solidFill>
                  <a:srgbClr val="9C9C9C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979797"/>
                </a:solidFill>
                <a:latin typeface="Calibri"/>
                <a:cs typeface="Calibri"/>
              </a:rPr>
              <a:t>7.8'10</a:t>
            </a:r>
            <a:endParaRPr sz="11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590"/>
              </a:spcBef>
            </a:pPr>
            <a:r>
              <a:rPr dirty="0" sz="750" spc="-10">
                <a:solidFill>
                  <a:srgbClr val="979797"/>
                </a:solidFill>
                <a:latin typeface="Calibri"/>
                <a:cs typeface="Calibri"/>
              </a:rPr>
              <a:t>/rinter</a:t>
            </a:r>
            <a:endParaRPr sz="750">
              <a:latin typeface="Calibri"/>
              <a:cs typeface="Calibri"/>
            </a:endParaRPr>
          </a:p>
          <a:p>
            <a:pPr algn="ctr" marL="37465">
              <a:lnSpc>
                <a:spcPct val="100000"/>
              </a:lnSpc>
              <a:spcBef>
                <a:spcPts val="145"/>
              </a:spcBef>
            </a:pPr>
            <a:r>
              <a:rPr dirty="0" sz="950" spc="-25">
                <a:solidFill>
                  <a:srgbClr val="151515"/>
                </a:solidFill>
                <a:latin typeface="Courier New"/>
                <a:cs typeface="Courier New"/>
              </a:rPr>
              <a:t>O’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224180" y="4453128"/>
            <a:ext cx="3371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9C9C9C"/>
                </a:solidFill>
                <a:latin typeface="Calibri"/>
                <a:cs typeface="Calibri"/>
              </a:rPr>
              <a:t>0.335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869886" y="4788407"/>
            <a:ext cx="7524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80">
                <a:solidFill>
                  <a:srgbClr val="999999"/>
                </a:solidFill>
                <a:latin typeface="Calibri"/>
                <a:cs typeface="Calibri"/>
              </a:rPr>
              <a:t>L„</a:t>
            </a:r>
            <a:r>
              <a:rPr dirty="0" sz="1100" spc="2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A8A8A8"/>
                </a:solidFill>
                <a:latin typeface="Calibri"/>
                <a:cs typeface="Calibri"/>
              </a:rPr>
              <a:t>=</a:t>
            </a:r>
            <a:r>
              <a:rPr dirty="0" sz="1100" spc="-5">
                <a:solidFill>
                  <a:srgbClr val="A8A8A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9E9E9E"/>
                </a:solidFill>
                <a:latin typeface="Calibri"/>
                <a:cs typeface="Calibri"/>
              </a:rPr>
              <a:t>116</a:t>
            </a:r>
            <a:r>
              <a:rPr dirty="0" sz="1100" spc="90">
                <a:solidFill>
                  <a:srgbClr val="9E9E9E"/>
                </a:solidFill>
                <a:latin typeface="Calibri"/>
                <a:cs typeface="Calibri"/>
              </a:rPr>
              <a:t> </a:t>
            </a:r>
            <a:r>
              <a:rPr dirty="0" sz="1100" spc="-135">
                <a:solidFill>
                  <a:srgbClr val="A3A3A3"/>
                </a:solidFill>
                <a:latin typeface="Calibri"/>
                <a:cs typeface="Calibri"/>
              </a:rPr>
              <a:t>tem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850702" y="4882133"/>
            <a:ext cx="1095375" cy="433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>
              <a:lnSpc>
                <a:spcPts val="695"/>
              </a:lnSpc>
              <a:spcBef>
                <a:spcPts val="100"/>
              </a:spcBef>
            </a:pPr>
            <a:r>
              <a:rPr dirty="0" sz="650" spc="-50">
                <a:solidFill>
                  <a:srgbClr val="999999"/>
                </a:solidFill>
                <a:latin typeface="Calibri"/>
                <a:cs typeface="Calibri"/>
              </a:rPr>
              <a:t>t</a:t>
            </a:r>
            <a:endParaRPr sz="650">
              <a:latin typeface="Calibri"/>
              <a:cs typeface="Calibri"/>
            </a:endParaRPr>
          </a:p>
          <a:p>
            <a:pPr algn="ctr">
              <a:lnSpc>
                <a:spcPts val="1235"/>
              </a:lnSpc>
            </a:pPr>
            <a:r>
              <a:rPr dirty="0" sz="1000" spc="-50" i="1">
                <a:solidFill>
                  <a:srgbClr val="A5A5A5"/>
                </a:solidFill>
                <a:latin typeface="Calibri"/>
                <a:cs typeface="Calibri"/>
              </a:rPr>
              <a:t>D,</a:t>
            </a:r>
            <a:r>
              <a:rPr dirty="0" sz="1000" spc="140" i="1">
                <a:solidFill>
                  <a:srgbClr val="A5A5A5"/>
                </a:solidFill>
                <a:latin typeface="Calibri"/>
                <a:cs typeface="Calibri"/>
              </a:rPr>
              <a:t> </a:t>
            </a:r>
            <a:r>
              <a:rPr dirty="0" sz="1000" spc="-509" i="1">
                <a:solidFill>
                  <a:srgbClr val="A1A1A1"/>
                </a:solidFill>
                <a:latin typeface="Calibri"/>
                <a:cs typeface="Calibri"/>
              </a:rPr>
              <a:t>—</a:t>
            </a:r>
            <a:r>
              <a:rPr dirty="0" sz="1000" spc="-175" i="1">
                <a:solidFill>
                  <a:srgbClr val="A1A1A1"/>
                </a:solidFill>
                <a:latin typeface="Calibri"/>
                <a:cs typeface="Calibri"/>
              </a:rPr>
              <a:t>-</a:t>
            </a:r>
            <a:r>
              <a:rPr dirty="0" sz="1000" spc="45" i="1">
                <a:solidFill>
                  <a:srgbClr val="A1A1A1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9A9A9A"/>
                </a:solidFill>
                <a:latin typeface="Calibri"/>
                <a:cs typeface="Calibri"/>
              </a:rPr>
              <a:t>8.1•10-</a:t>
            </a:r>
            <a:r>
              <a:rPr dirty="0" baseline="27777" sz="1050">
                <a:solidFill>
                  <a:srgbClr val="9A9A9A"/>
                </a:solidFill>
                <a:latin typeface="Calibri"/>
                <a:cs typeface="Calibri"/>
              </a:rPr>
              <a:t>1</a:t>
            </a:r>
            <a:r>
              <a:rPr dirty="0" sz="1000">
                <a:solidFill>
                  <a:srgbClr val="9A9A9A"/>
                </a:solidFill>
                <a:latin typeface="Calibri"/>
                <a:cs typeface="Calibri"/>
              </a:rPr>
              <a:t>’</a:t>
            </a:r>
            <a:r>
              <a:rPr dirty="0" sz="1000" spc="150">
                <a:solidFill>
                  <a:srgbClr val="9A9A9A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A0A0A0"/>
                </a:solidFill>
                <a:latin typeface="Times New Roman"/>
                <a:cs typeface="Times New Roman"/>
              </a:rPr>
              <a:t>m'/s</a:t>
            </a:r>
            <a:endParaRPr sz="1100">
              <a:latin typeface="Times New Roman"/>
              <a:cs typeface="Times New Roman"/>
            </a:endParaRPr>
          </a:p>
          <a:p>
            <a:pPr algn="ctr" marR="8890">
              <a:lnSpc>
                <a:spcPct val="100000"/>
              </a:lnSpc>
              <a:spcBef>
                <a:spcPts val="25"/>
              </a:spcBef>
            </a:pPr>
            <a:r>
              <a:rPr dirty="0" sz="1050" spc="-150">
                <a:solidFill>
                  <a:srgbClr val="AFAFAF"/>
                </a:solidFill>
                <a:latin typeface="Times New Roman"/>
                <a:cs typeface="Times New Roman"/>
              </a:rPr>
              <a:t>=</a:t>
            </a:r>
            <a:r>
              <a:rPr dirty="0" sz="1050" spc="75">
                <a:solidFill>
                  <a:srgbClr val="AFAFA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979797"/>
                </a:solidFill>
                <a:latin typeface="Times New Roman"/>
                <a:cs typeface="Times New Roman"/>
              </a:rPr>
              <a:t>2.1-</a:t>
            </a:r>
            <a:r>
              <a:rPr dirty="0" sz="1050" spc="-25">
                <a:solidFill>
                  <a:srgbClr val="979797"/>
                </a:solidFill>
                <a:latin typeface="Times New Roman"/>
                <a:cs typeface="Times New Roman"/>
              </a:rPr>
              <a:t>10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597289" y="6142228"/>
            <a:ext cx="2971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libri"/>
                <a:cs typeface="Calibri"/>
              </a:rPr>
              <a:t>Z'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i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414141"/>
                </a:solidFill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0003766" y="2764535"/>
            <a:ext cx="874394" cy="700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 sz="1100" spc="-20" i="1">
                <a:solidFill>
                  <a:srgbClr val="999999"/>
                </a:solidFill>
                <a:latin typeface="Calibri"/>
                <a:cs typeface="Calibri"/>
              </a:rPr>
              <a:t>SOC </a:t>
            </a:r>
            <a:r>
              <a:rPr dirty="0" sz="1100" spc="-10">
                <a:solidFill>
                  <a:srgbClr val="9C9C9C"/>
                </a:solidFill>
                <a:latin typeface="Calibri"/>
                <a:cs typeface="Calibri"/>
              </a:rPr>
              <a:t>--0.925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ts val="1270"/>
              </a:lnSpc>
              <a:spcBef>
                <a:spcPts val="45"/>
              </a:spcBef>
            </a:pPr>
            <a:r>
              <a:rPr dirty="0" sz="1100">
                <a:solidFill>
                  <a:srgbClr val="9E9E9E"/>
                </a:solidFill>
                <a:latin typeface="Calibri"/>
                <a:cs typeface="Calibri"/>
              </a:rPr>
              <a:t>rp„</a:t>
            </a:r>
            <a:r>
              <a:rPr dirty="0" sz="1100">
                <a:solidFill>
                  <a:srgbClr val="A5A5A5"/>
                </a:solidFill>
                <a:latin typeface="Calibri"/>
                <a:cs typeface="Calibri"/>
              </a:rPr>
              <a:t>'</a:t>
            </a:r>
            <a:r>
              <a:rPr dirty="0" sz="1100" spc="195">
                <a:solidFill>
                  <a:srgbClr val="A5A5A5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9C9C9C"/>
                </a:solidFill>
                <a:latin typeface="Calibri"/>
                <a:cs typeface="Calibri"/>
              </a:rPr>
              <a:t>3.09</a:t>
            </a:r>
            <a:r>
              <a:rPr dirty="0" sz="1100" spc="-10">
                <a:solidFill>
                  <a:srgbClr val="9C9C9C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9E9E9E"/>
                </a:solidFill>
                <a:latin typeface="Calibri"/>
                <a:cs typeface="Calibri"/>
              </a:rPr>
              <a:t>pm</a:t>
            </a:r>
            <a:endParaRPr sz="1100">
              <a:latin typeface="Calibri"/>
              <a:cs typeface="Calibri"/>
            </a:endParaRPr>
          </a:p>
          <a:p>
            <a:pPr marL="41910">
              <a:lnSpc>
                <a:spcPts val="1315"/>
              </a:lnSpc>
            </a:pPr>
            <a:r>
              <a:rPr dirty="0" sz="1150" i="1">
                <a:solidFill>
                  <a:srgbClr val="999999"/>
                </a:solidFill>
                <a:latin typeface="Calibri"/>
                <a:cs typeface="Calibri"/>
              </a:rPr>
              <a:t>L,</a:t>
            </a:r>
            <a:r>
              <a:rPr dirty="0" sz="1150" spc="-35" i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baseline="-14492" sz="1725" spc="-270">
                <a:solidFill>
                  <a:srgbClr val="999999"/>
                </a:solidFill>
                <a:latin typeface="Calibri"/>
                <a:cs typeface="Calibri"/>
              </a:rPr>
              <a:t>t</a:t>
            </a:r>
            <a:r>
              <a:rPr dirty="0" baseline="-14492" sz="1725" spc="-97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-490">
                <a:solidFill>
                  <a:srgbClr val="999999"/>
                </a:solidFill>
                <a:latin typeface="Calibri"/>
                <a:cs typeface="Calibri"/>
              </a:rPr>
              <a:t>—</a:t>
            </a:r>
            <a:r>
              <a:rPr dirty="0" sz="115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>
                <a:solidFill>
                  <a:srgbClr val="9E9E9E"/>
                </a:solidFill>
                <a:latin typeface="Calibri"/>
                <a:cs typeface="Calibri"/>
              </a:rPr>
              <a:t>92</a:t>
            </a:r>
            <a:r>
              <a:rPr dirty="0" sz="1150" spc="40">
                <a:solidFill>
                  <a:srgbClr val="9E9E9E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9A9A9A"/>
                </a:solidFill>
                <a:latin typeface="Calibri"/>
                <a:cs typeface="Calibri"/>
              </a:rPr>
              <a:t>pm</a:t>
            </a:r>
            <a:endParaRPr sz="1150">
              <a:latin typeface="Calibri"/>
              <a:cs typeface="Calibri"/>
            </a:endParaRPr>
          </a:p>
          <a:p>
            <a:pPr marL="181610">
              <a:lnSpc>
                <a:spcPts val="1360"/>
              </a:lnSpc>
            </a:pPr>
            <a:r>
              <a:rPr dirty="0" sz="1150">
                <a:solidFill>
                  <a:srgbClr val="A8A8A8"/>
                </a:solidFill>
                <a:latin typeface="Calibri"/>
                <a:cs typeface="Calibri"/>
              </a:rPr>
              <a:t>=</a:t>
            </a:r>
            <a:r>
              <a:rPr dirty="0" sz="1150" spc="-70">
                <a:solidFill>
                  <a:srgbClr val="A8A8A8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999999"/>
                </a:solidFill>
                <a:latin typeface="Calibri"/>
                <a:cs typeface="Calibri"/>
              </a:rPr>
              <a:t>1.2•10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9665143" y="4892547"/>
            <a:ext cx="2819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latin typeface="Times New Roman"/>
                <a:cs typeface="Times New Roman"/>
              </a:rPr>
              <a:t>Jso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25">
                <a:latin typeface="Times New Roman"/>
                <a:cs typeface="Times New Roman"/>
              </a:rPr>
              <a:t>et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0002832" y="4544821"/>
            <a:ext cx="815340" cy="855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i="1">
                <a:solidFill>
                  <a:srgbClr val="9E9E9E"/>
                </a:solidFill>
                <a:latin typeface="Cambria"/>
                <a:cs typeface="Cambria"/>
              </a:rPr>
              <a:t>SOC</a:t>
            </a:r>
            <a:r>
              <a:rPr dirty="0" sz="1050" spc="-60" i="1">
                <a:solidFill>
                  <a:srgbClr val="9E9E9E"/>
                </a:solidFill>
                <a:latin typeface="Cambria"/>
                <a:cs typeface="Cambria"/>
              </a:rPr>
              <a:t> </a:t>
            </a:r>
            <a:r>
              <a:rPr dirty="0" sz="1050" spc="-105" i="1">
                <a:solidFill>
                  <a:srgbClr val="A5A5A5"/>
                </a:solidFill>
                <a:latin typeface="Cambria"/>
                <a:cs typeface="Cambria"/>
              </a:rPr>
              <a:t>-</a:t>
            </a:r>
            <a:r>
              <a:rPr dirty="0" sz="1050" i="1">
                <a:solidFill>
                  <a:srgbClr val="A5A5A5"/>
                </a:solidFill>
                <a:latin typeface="Cambria"/>
                <a:cs typeface="Cambria"/>
              </a:rPr>
              <a:t>-</a:t>
            </a:r>
            <a:r>
              <a:rPr dirty="0" sz="1050" spc="75" i="1">
                <a:solidFill>
                  <a:srgbClr val="A5A5A5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959595"/>
                </a:solidFill>
                <a:latin typeface="Times New Roman"/>
                <a:cs typeface="Times New Roman"/>
              </a:rPr>
              <a:t>0.901</a:t>
            </a:r>
            <a:endParaRPr sz="105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solidFill>
                  <a:srgbClr val="9C9C9C"/>
                </a:solidFill>
                <a:latin typeface="Times New Roman"/>
                <a:cs typeface="Times New Roman"/>
              </a:rPr>
              <a:t>rp,q</a:t>
            </a:r>
            <a:r>
              <a:rPr dirty="0" sz="1050">
                <a:solidFill>
                  <a:srgbClr val="A0A0A0"/>
                </a:solidFill>
                <a:latin typeface="Times New Roman"/>
                <a:cs typeface="Times New Roman"/>
              </a:rPr>
              <a:t>'</a:t>
            </a:r>
            <a:r>
              <a:rPr dirty="0" sz="1050" spc="145">
                <a:solidFill>
                  <a:srgbClr val="A0A0A0"/>
                </a:solidFill>
                <a:latin typeface="Times New Roman"/>
                <a:cs typeface="Times New Roman"/>
              </a:rPr>
              <a:t>  </a:t>
            </a:r>
            <a:r>
              <a:rPr dirty="0" sz="1050">
                <a:solidFill>
                  <a:srgbClr val="9C9C9C"/>
                </a:solidFill>
                <a:latin typeface="Times New Roman"/>
                <a:cs typeface="Times New Roman"/>
              </a:rPr>
              <a:t>1.76</a:t>
            </a:r>
            <a:r>
              <a:rPr dirty="0" sz="1050" spc="20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sz="1050" spc="-25">
                <a:solidFill>
                  <a:srgbClr val="A0A0A0"/>
                </a:solidFill>
                <a:latin typeface="Times New Roman"/>
                <a:cs typeface="Times New Roman"/>
              </a:rPr>
              <a:t>pm</a:t>
            </a:r>
            <a:endParaRPr sz="1050">
              <a:latin typeface="Times New Roman"/>
              <a:cs typeface="Times New Roman"/>
            </a:endParaRPr>
          </a:p>
          <a:p>
            <a:pPr marL="308610">
              <a:lnSpc>
                <a:spcPts val="1200"/>
              </a:lnSpc>
              <a:spcBef>
                <a:spcPts val="180"/>
              </a:spcBef>
            </a:pPr>
            <a:r>
              <a:rPr dirty="0" sz="1000">
                <a:solidFill>
                  <a:srgbClr val="A1A1A1"/>
                </a:solidFill>
                <a:latin typeface="Times New Roman"/>
                <a:cs typeface="Times New Roman"/>
              </a:rPr>
              <a:t>131</a:t>
            </a:r>
            <a:r>
              <a:rPr dirty="0" sz="1000" spc="225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A1A1A1"/>
                </a:solidFill>
                <a:latin typeface="Times New Roman"/>
                <a:cs typeface="Times New Roman"/>
              </a:rPr>
              <a:t>tliTi</a:t>
            </a:r>
            <a:endParaRPr sz="1000">
              <a:latin typeface="Times New Roman"/>
              <a:cs typeface="Times New Roman"/>
            </a:endParaRPr>
          </a:p>
          <a:p>
            <a:pPr marL="162560">
              <a:lnSpc>
                <a:spcPts val="1260"/>
              </a:lnSpc>
            </a:pPr>
            <a:r>
              <a:rPr dirty="0" sz="1050" spc="-90">
                <a:solidFill>
                  <a:srgbClr val="A7A7A7"/>
                </a:solidFill>
                <a:latin typeface="Times New Roman"/>
                <a:cs typeface="Times New Roman"/>
              </a:rPr>
              <a:t>=</a:t>
            </a:r>
            <a:r>
              <a:rPr dirty="0" sz="1050" spc="20">
                <a:solidFill>
                  <a:srgbClr val="A7A7A7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9A9A9A"/>
                </a:solidFill>
                <a:latin typeface="Times New Roman"/>
                <a:cs typeface="Times New Roman"/>
              </a:rPr>
              <a:t>7.</a:t>
            </a:r>
            <a:r>
              <a:rPr dirty="0" sz="1050">
                <a:solidFill>
                  <a:srgbClr val="9E9E9E"/>
                </a:solidFill>
                <a:latin typeface="Times New Roman"/>
                <a:cs typeface="Times New Roman"/>
              </a:rPr>
              <a:t>1-</a:t>
            </a:r>
            <a:r>
              <a:rPr dirty="0" sz="1050" spc="-25">
                <a:solidFill>
                  <a:srgbClr val="9E9E9E"/>
                </a:solidFill>
                <a:latin typeface="Times New Roman"/>
                <a:cs typeface="Times New Roman"/>
              </a:rPr>
              <a:t>10</a:t>
            </a:r>
            <a:endParaRPr sz="1050">
              <a:latin typeface="Times New Roman"/>
              <a:cs typeface="Times New Roman"/>
            </a:endParaRPr>
          </a:p>
          <a:p>
            <a:pPr marL="290830">
              <a:lnSpc>
                <a:spcPct val="100000"/>
              </a:lnSpc>
              <a:spcBef>
                <a:spcPts val="85"/>
              </a:spcBef>
            </a:pPr>
            <a:r>
              <a:rPr dirty="0" sz="1050" spc="-95">
                <a:solidFill>
                  <a:srgbClr val="9A9A9A"/>
                </a:solidFill>
                <a:latin typeface="Times New Roman"/>
                <a:cs typeface="Times New Roman"/>
              </a:rPr>
              <a:t>=</a:t>
            </a:r>
            <a:r>
              <a:rPr dirty="0" sz="1050" spc="3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9A9A9A"/>
                </a:solidFill>
                <a:latin typeface="Times New Roman"/>
                <a:cs typeface="Times New Roman"/>
              </a:rPr>
              <a:t>1.2-</a:t>
            </a:r>
            <a:r>
              <a:rPr dirty="0" sz="1050" spc="-25">
                <a:solidFill>
                  <a:srgbClr val="9A9A9A"/>
                </a:solidFill>
                <a:latin typeface="Times New Roman"/>
                <a:cs typeface="Times New Roman"/>
              </a:rPr>
              <a:t>10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9705409" y="5570220"/>
            <a:ext cx="2451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5">
                <a:latin typeface="Calibri"/>
                <a:cs typeface="Calibri"/>
              </a:rPr>
              <a:t>5O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35">
                <a:latin typeface="Calibri"/>
                <a:cs typeface="Calibri"/>
              </a:rPr>
              <a:t>0p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192" y="1889760"/>
            <a:ext cx="7449311" cy="367588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7488" y="1158239"/>
            <a:ext cx="414527" cy="3962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6064" y="1127760"/>
            <a:ext cx="347472" cy="53035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5567" y="6431279"/>
            <a:ext cx="1633728" cy="1219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84992" y="6589776"/>
            <a:ext cx="1207007" cy="109728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90019" y="907034"/>
            <a:ext cx="2667000" cy="7797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9310" algn="l"/>
              </a:tabLst>
            </a:pPr>
            <a:r>
              <a:rPr dirty="0" sz="4950" spc="-50">
                <a:solidFill>
                  <a:srgbClr val="3D3D3D"/>
                </a:solidFill>
              </a:rPr>
              <a:t>é</a:t>
            </a:r>
            <a:r>
              <a:rPr dirty="0" sz="4950">
                <a:solidFill>
                  <a:srgbClr val="3D3D3D"/>
                </a:solidFill>
              </a:rPr>
              <a:t>	</a:t>
            </a:r>
            <a:r>
              <a:rPr dirty="0" sz="4950" spc="-200">
                <a:solidFill>
                  <a:srgbClr val="2F2F2F"/>
                </a:solidFill>
              </a:rPr>
              <a:t>neurális</a:t>
            </a:r>
            <a:endParaRPr sz="4950"/>
          </a:p>
        </p:txBody>
      </p:sp>
      <p:sp>
        <p:nvSpPr>
          <p:cNvPr id="11" name="object 11" descr=""/>
          <p:cNvSpPr txBox="1"/>
          <p:nvPr/>
        </p:nvSpPr>
        <p:spPr>
          <a:xfrm>
            <a:off x="4823668" y="907034"/>
            <a:ext cx="1687195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950" spc="-270">
                <a:solidFill>
                  <a:srgbClr val="2F2F2F"/>
                </a:solidFill>
                <a:latin typeface="Calibri"/>
                <a:cs typeface="Calibri"/>
              </a:rPr>
              <a:t>álózato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31967" y="4879340"/>
            <a:ext cx="1469390" cy="94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E10A11"/>
                </a:solidFill>
                <a:latin typeface="Calibri"/>
                <a:cs typeface="Calibri"/>
              </a:rPr>
              <a:t>bemeneti</a:t>
            </a:r>
            <a:r>
              <a:rPr dirty="0" sz="1800" spc="45">
                <a:solidFill>
                  <a:srgbClr val="E10A1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BC1A07"/>
                </a:solidFill>
                <a:latin typeface="Calibri"/>
                <a:cs typeface="Calibri"/>
              </a:rPr>
              <a:t>réteg</a:t>
            </a:r>
            <a:endParaRPr sz="1800">
              <a:latin typeface="Calibri"/>
              <a:cs typeface="Calibri"/>
            </a:endParaRPr>
          </a:p>
          <a:p>
            <a:pPr algn="ctr" marL="260350" marR="240029" indent="-1905">
              <a:lnSpc>
                <a:spcPct val="100000"/>
              </a:lnSpc>
              <a:spcBef>
                <a:spcPts val="40"/>
              </a:spcBef>
            </a:pPr>
            <a:r>
              <a:rPr dirty="0" sz="1400" spc="-10">
                <a:solidFill>
                  <a:srgbClr val="9C2A2F"/>
                </a:solidFill>
                <a:latin typeface="Calibri"/>
                <a:cs typeface="Calibri"/>
              </a:rPr>
              <a:t>diffúziós</a:t>
            </a:r>
            <a:r>
              <a:rPr dirty="0" sz="1400" spc="15">
                <a:solidFill>
                  <a:srgbClr val="9C2A2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AA2B18"/>
                </a:solidFill>
                <a:latin typeface="Calibri"/>
                <a:cs typeface="Calibri"/>
              </a:rPr>
              <a:t>eh. </a:t>
            </a:r>
            <a:r>
              <a:rPr dirty="0" sz="1400" spc="-10">
                <a:solidFill>
                  <a:srgbClr val="9A3D54"/>
                </a:solidFill>
                <a:latin typeface="Calibri"/>
                <a:cs typeface="Calibri"/>
              </a:rPr>
              <a:t>sebességi</a:t>
            </a:r>
            <a:r>
              <a:rPr dirty="0" sz="1400" spc="35">
                <a:solidFill>
                  <a:srgbClr val="9A3D54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AC110C"/>
                </a:solidFill>
                <a:latin typeface="Calibri"/>
                <a:cs typeface="Calibri"/>
              </a:rPr>
              <a:t>eh. </a:t>
            </a:r>
            <a:r>
              <a:rPr dirty="0" sz="1400" spc="-10">
                <a:solidFill>
                  <a:srgbClr val="CA1616"/>
                </a:solidFill>
                <a:latin typeface="Calibri"/>
                <a:cs typeface="Calibri"/>
              </a:rPr>
              <a:t>frekvencia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48884" y="5580126"/>
            <a:ext cx="1337945" cy="30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40">
                <a:solidFill>
                  <a:srgbClr val="0F75A3"/>
                </a:solidFill>
                <a:latin typeface="Calibri"/>
                <a:cs typeface="Calibri"/>
              </a:rPr>
              <a:t>rejtett</a:t>
            </a:r>
            <a:r>
              <a:rPr dirty="0" sz="1850" spc="-65">
                <a:solidFill>
                  <a:srgbClr val="0F75A3"/>
                </a:solidFill>
                <a:latin typeface="Calibri"/>
                <a:cs typeface="Calibri"/>
              </a:rPr>
              <a:t> </a:t>
            </a:r>
            <a:r>
              <a:rPr dirty="0" sz="1850" spc="-45">
                <a:solidFill>
                  <a:srgbClr val="1C72A5"/>
                </a:solidFill>
                <a:latin typeface="Calibri"/>
                <a:cs typeface="Calibri"/>
              </a:rPr>
              <a:t>rétegek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691771" y="4126483"/>
            <a:ext cx="1497965" cy="76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76767"/>
                </a:solidFill>
                <a:latin typeface="Calibri"/>
                <a:cs typeface="Calibri"/>
              </a:rPr>
              <a:t>kimeneti</a:t>
            </a:r>
            <a:r>
              <a:rPr dirty="0" sz="1800" spc="3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707070"/>
                </a:solidFill>
                <a:latin typeface="Calibri"/>
                <a:cs typeface="Calibri"/>
              </a:rPr>
              <a:t>réteg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  <a:spcBef>
                <a:spcPts val="65"/>
              </a:spcBef>
            </a:pP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komplex</a:t>
            </a:r>
            <a:r>
              <a:rPr dirty="0" sz="1350" spc="3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B6B6B"/>
                </a:solidFill>
                <a:latin typeface="Calibri"/>
                <a:cs typeface="Calibri"/>
              </a:rPr>
              <a:t>impedancia</a:t>
            </a:r>
            <a:endParaRPr sz="1350">
              <a:latin typeface="Calibri"/>
              <a:cs typeface="Calibri"/>
            </a:endParaRPr>
          </a:p>
          <a:p>
            <a:pPr algn="r" marR="328295">
              <a:lnSpc>
                <a:spcPts val="2014"/>
              </a:lnSpc>
            </a:pPr>
            <a:r>
              <a:rPr dirty="0" sz="1700" spc="-25">
                <a:solidFill>
                  <a:srgbClr val="646464"/>
                </a:solidFill>
                <a:latin typeface="Calibri"/>
                <a:cs typeface="Calibri"/>
              </a:rPr>
              <a:t>’)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3552" y="1834895"/>
            <a:ext cx="2548128" cy="148132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4816" y="524255"/>
            <a:ext cx="329184" cy="396240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500883" y="3523488"/>
            <a:ext cx="0" cy="2304415"/>
          </a:xfrm>
          <a:custGeom>
            <a:avLst/>
            <a:gdLst/>
            <a:ahLst/>
            <a:cxnLst/>
            <a:rect l="l" t="t" r="r" b="b"/>
            <a:pathLst>
              <a:path w="0" h="2304415">
                <a:moveTo>
                  <a:pt x="0" y="2304288"/>
                </a:moveTo>
                <a:lnTo>
                  <a:pt x="0" y="0"/>
                </a:lnTo>
              </a:path>
            </a:pathLst>
          </a:custGeom>
          <a:ln w="9144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305044" y="3523488"/>
            <a:ext cx="0" cy="588645"/>
          </a:xfrm>
          <a:custGeom>
            <a:avLst/>
            <a:gdLst/>
            <a:ahLst/>
            <a:cxnLst/>
            <a:rect l="l" t="t" r="r" b="b"/>
            <a:pathLst>
              <a:path w="0" h="588645">
                <a:moveTo>
                  <a:pt x="0" y="588264"/>
                </a:moveTo>
                <a:lnTo>
                  <a:pt x="0" y="0"/>
                </a:lnTo>
              </a:path>
            </a:pathLst>
          </a:custGeom>
          <a:ln w="9144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96311" y="3528059"/>
            <a:ext cx="1984375" cy="0"/>
          </a:xfrm>
          <a:custGeom>
            <a:avLst/>
            <a:gdLst/>
            <a:ahLst/>
            <a:cxnLst/>
            <a:rect l="l" t="t" r="r" b="b"/>
            <a:pathLst>
              <a:path w="1984375" h="0">
                <a:moveTo>
                  <a:pt x="0" y="0"/>
                </a:moveTo>
                <a:lnTo>
                  <a:pt x="1984248" y="0"/>
                </a:lnTo>
              </a:path>
            </a:pathLst>
          </a:custGeom>
          <a:ln w="9144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2496311" y="3526535"/>
            <a:ext cx="2813685" cy="2301240"/>
            <a:chOff x="2496311" y="3526535"/>
            <a:chExt cx="2813685" cy="2301240"/>
          </a:xfrm>
        </p:grpSpPr>
        <p:sp>
          <p:nvSpPr>
            <p:cNvPr id="9" name="object 9" descr=""/>
            <p:cNvSpPr/>
            <p:nvPr/>
          </p:nvSpPr>
          <p:spPr>
            <a:xfrm>
              <a:off x="2496311" y="5823203"/>
              <a:ext cx="2813685" cy="0"/>
            </a:xfrm>
            <a:custGeom>
              <a:avLst/>
              <a:gdLst/>
              <a:ahLst/>
              <a:cxnLst/>
              <a:rect l="l" t="t" r="r" b="b"/>
              <a:pathLst>
                <a:path w="2813685" h="0">
                  <a:moveTo>
                    <a:pt x="0" y="0"/>
                  </a:moveTo>
                  <a:lnTo>
                    <a:pt x="2813304" y="0"/>
                  </a:lnTo>
                </a:path>
              </a:pathLst>
            </a:custGeom>
            <a:ln w="9144">
              <a:solidFill>
                <a:srgbClr val="2F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574035" y="3526535"/>
              <a:ext cx="0" cy="2265045"/>
            </a:xfrm>
            <a:custGeom>
              <a:avLst/>
              <a:gdLst/>
              <a:ahLst/>
              <a:cxnLst/>
              <a:rect l="l" t="t" r="r" b="b"/>
              <a:pathLst>
                <a:path w="0" h="2265045">
                  <a:moveTo>
                    <a:pt x="0" y="22646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828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70047" y="3668267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80" h="0">
                  <a:moveTo>
                    <a:pt x="0" y="0"/>
                  </a:moveTo>
                  <a:lnTo>
                    <a:pt x="411480" y="0"/>
                  </a:lnTo>
                </a:path>
              </a:pathLst>
            </a:custGeom>
            <a:ln w="15240">
              <a:solidFill>
                <a:srgbClr val="3B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6920483" y="3523488"/>
            <a:ext cx="0" cy="2301240"/>
          </a:xfrm>
          <a:custGeom>
            <a:avLst/>
            <a:gdLst/>
            <a:ahLst/>
            <a:cxnLst/>
            <a:rect l="l" t="t" r="r" b="b"/>
            <a:pathLst>
              <a:path w="0" h="2301240">
                <a:moveTo>
                  <a:pt x="0" y="2301240"/>
                </a:moveTo>
                <a:lnTo>
                  <a:pt x="0" y="0"/>
                </a:lnTo>
              </a:path>
            </a:pathLst>
          </a:custGeom>
          <a:ln w="9144">
            <a:solidFill>
              <a:srgbClr val="28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9718547" y="3523488"/>
            <a:ext cx="0" cy="551815"/>
          </a:xfrm>
          <a:custGeom>
            <a:avLst/>
            <a:gdLst/>
            <a:ahLst/>
            <a:cxnLst/>
            <a:rect l="l" t="t" r="r" b="b"/>
            <a:pathLst>
              <a:path w="0" h="551814">
                <a:moveTo>
                  <a:pt x="0" y="551688"/>
                </a:moveTo>
                <a:lnTo>
                  <a:pt x="0" y="0"/>
                </a:lnTo>
              </a:path>
            </a:pathLst>
          </a:custGeom>
          <a:ln w="9144">
            <a:solidFill>
              <a:srgbClr val="28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915911" y="3528059"/>
            <a:ext cx="1978660" cy="0"/>
          </a:xfrm>
          <a:custGeom>
            <a:avLst/>
            <a:gdLst/>
            <a:ahLst/>
            <a:cxnLst/>
            <a:rect l="l" t="t" r="r" b="b"/>
            <a:pathLst>
              <a:path w="1978659" h="0">
                <a:moveTo>
                  <a:pt x="0" y="0"/>
                </a:moveTo>
                <a:lnTo>
                  <a:pt x="1978152" y="0"/>
                </a:lnTo>
              </a:path>
            </a:pathLst>
          </a:custGeom>
          <a:ln w="9144">
            <a:solidFill>
              <a:srgbClr val="28232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6915911" y="3526535"/>
            <a:ext cx="2807335" cy="2298700"/>
            <a:chOff x="6915911" y="3526535"/>
            <a:chExt cx="2807335" cy="2298700"/>
          </a:xfrm>
        </p:grpSpPr>
        <p:sp>
          <p:nvSpPr>
            <p:cNvPr id="16" name="object 16" descr=""/>
            <p:cNvSpPr/>
            <p:nvPr/>
          </p:nvSpPr>
          <p:spPr>
            <a:xfrm>
              <a:off x="6915911" y="5820155"/>
              <a:ext cx="2807335" cy="0"/>
            </a:xfrm>
            <a:custGeom>
              <a:avLst/>
              <a:gdLst/>
              <a:ahLst/>
              <a:cxnLst/>
              <a:rect l="l" t="t" r="r" b="b"/>
              <a:pathLst>
                <a:path w="2807334" h="0">
                  <a:moveTo>
                    <a:pt x="0" y="0"/>
                  </a:moveTo>
                  <a:lnTo>
                    <a:pt x="2807208" y="0"/>
                  </a:lnTo>
                </a:path>
              </a:pathLst>
            </a:custGeom>
            <a:ln w="9144">
              <a:solidFill>
                <a:srgbClr val="28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87539" y="3526535"/>
              <a:ext cx="0" cy="2265045"/>
            </a:xfrm>
            <a:custGeom>
              <a:avLst/>
              <a:gdLst/>
              <a:ahLst/>
              <a:cxnLst/>
              <a:rect l="l" t="t" r="r" b="b"/>
              <a:pathLst>
                <a:path w="0" h="2265045">
                  <a:moveTo>
                    <a:pt x="0" y="22646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B44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986015" y="4058411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 h="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3175">
              <a:solidFill>
                <a:srgbClr val="5B44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83551" y="3668267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 h="0">
                  <a:moveTo>
                    <a:pt x="0" y="0"/>
                  </a:moveTo>
                  <a:lnTo>
                    <a:pt x="411480" y="0"/>
                  </a:lnTo>
                </a:path>
              </a:pathLst>
            </a:custGeom>
            <a:ln w="15240">
              <a:solidFill>
                <a:srgbClr val="3B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2755392" y="3302508"/>
            <a:ext cx="2539365" cy="0"/>
          </a:xfrm>
          <a:custGeom>
            <a:avLst/>
            <a:gdLst/>
            <a:ahLst/>
            <a:cxnLst/>
            <a:rect l="l" t="t" r="r" b="b"/>
            <a:pathLst>
              <a:path w="2539365" h="0">
                <a:moveTo>
                  <a:pt x="0" y="0"/>
                </a:moveTo>
                <a:lnTo>
                  <a:pt x="2538984" y="0"/>
                </a:lnTo>
              </a:path>
            </a:pathLst>
          </a:custGeom>
          <a:ln w="15240">
            <a:solidFill>
              <a:srgbClr val="70746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6416" y="4056888"/>
            <a:ext cx="1911095" cy="174650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79919" y="3688079"/>
            <a:ext cx="2493264" cy="2115311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86655" y="3688079"/>
            <a:ext cx="414527" cy="35356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2467" rIns="0" bIns="0" rtlCol="0" vert="horz">
            <a:spAutoFit/>
          </a:bodyPr>
          <a:lstStyle/>
          <a:p>
            <a:pPr marL="1123950" marR="5080" indent="471170">
              <a:lnSpc>
                <a:spcPts val="4920"/>
              </a:lnSpc>
              <a:spcBef>
                <a:spcPts val="760"/>
              </a:spcBef>
            </a:pPr>
            <a:r>
              <a:rPr dirty="0" sz="4600">
                <a:solidFill>
                  <a:srgbClr val="363636"/>
                </a:solidFill>
              </a:rPr>
              <a:t>neuráiis</a:t>
            </a:r>
            <a:r>
              <a:rPr dirty="0" sz="4600" spc="-65">
                <a:solidFill>
                  <a:srgbClr val="363636"/>
                </a:solidFill>
              </a:rPr>
              <a:t> </a:t>
            </a:r>
            <a:r>
              <a:rPr dirty="0" sz="4600" spc="-20">
                <a:solidFill>
                  <a:srgbClr val="383838"/>
                </a:solidFill>
              </a:rPr>
              <a:t>háiózat</a:t>
            </a:r>
            <a:r>
              <a:rPr dirty="0" sz="4600" spc="-90">
                <a:solidFill>
                  <a:srgbClr val="383838"/>
                </a:solidFill>
              </a:rPr>
              <a:t> </a:t>
            </a:r>
            <a:r>
              <a:rPr dirty="0" sz="4600" spc="-60">
                <a:solidFill>
                  <a:srgbClr val="333333"/>
                </a:solidFill>
              </a:rPr>
              <a:t>eiúirejeizéseinek </a:t>
            </a:r>
            <a:r>
              <a:rPr dirty="0" sz="4600" spc="-10">
                <a:solidFill>
                  <a:srgbClr val="313131"/>
                </a:solidFill>
              </a:rPr>
              <a:t>teszteiése</a:t>
            </a:r>
            <a:endParaRPr sz="4600"/>
          </a:p>
        </p:txBody>
      </p:sp>
      <p:sp>
        <p:nvSpPr>
          <p:cNvPr id="25" name="object 25" descr=""/>
          <p:cNvSpPr txBox="1"/>
          <p:nvPr/>
        </p:nvSpPr>
        <p:spPr>
          <a:xfrm>
            <a:off x="2020622" y="3416046"/>
            <a:ext cx="452755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55">
                <a:latin typeface="Calibri"/>
                <a:cs typeface="Calibri"/>
              </a:rPr>
              <a:t>200.Op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025749" y="3989578"/>
            <a:ext cx="44577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35">
                <a:latin typeface="Arial MT"/>
                <a:cs typeface="Arial MT"/>
              </a:rPr>
              <a:t>150.0p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710594" y="4543805"/>
            <a:ext cx="75565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390" algn="l"/>
              </a:tabLst>
            </a:pPr>
            <a:r>
              <a:rPr dirty="0" sz="1250" spc="-50">
                <a:latin typeface="Arial MT"/>
                <a:cs typeface="Arial MT"/>
              </a:rPr>
              <a:t>_</a:t>
            </a:r>
            <a:r>
              <a:rPr dirty="0" sz="1250">
                <a:latin typeface="Arial MT"/>
                <a:cs typeface="Arial MT"/>
              </a:rPr>
              <a:t>	</a:t>
            </a:r>
            <a:r>
              <a:rPr dirty="0" sz="1250" spc="-140">
                <a:latin typeface="Arial MT"/>
                <a:cs typeface="Arial MT"/>
              </a:rPr>
              <a:t>100.Op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101505" y="5123433"/>
            <a:ext cx="37465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Calibri"/>
                <a:cs typeface="Calibri"/>
              </a:rPr>
              <a:t>50.0p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817529" y="2462529"/>
            <a:ext cx="30670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35">
                <a:latin typeface="Calibri"/>
                <a:cs typeface="Calibri"/>
              </a:rPr>
              <a:t>rcat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02928" y="2407665"/>
            <a:ext cx="74041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Calibri"/>
                <a:cs typeface="Calibri"/>
              </a:rPr>
              <a:t>1§1</a:t>
            </a:r>
            <a:r>
              <a:rPr dirty="0" sz="1750" spc="210">
                <a:latin typeface="Calibri"/>
                <a:cs typeface="Calibri"/>
              </a:rPr>
              <a:t> </a:t>
            </a:r>
            <a:r>
              <a:rPr dirty="0" sz="1750" spc="45">
                <a:latin typeface="Calibri"/>
                <a:cs typeface="Calibri"/>
              </a:rPr>
              <a:t>ym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791667" y="2701035"/>
            <a:ext cx="17284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125">
                <a:latin typeface="Calibri"/>
                <a:cs typeface="Calibri"/>
              </a:rPr>
              <a:t>D</a:t>
            </a:r>
            <a:r>
              <a:rPr dirty="0" sz="1600" spc="120">
                <a:latin typeface="Calibri"/>
                <a:cs typeface="Calibri"/>
              </a:rPr>
              <a:t>  </a:t>
            </a:r>
            <a:r>
              <a:rPr dirty="0" sz="1600" spc="60">
                <a:latin typeface="Calibri"/>
                <a:cs typeface="Calibri"/>
              </a:rPr>
              <a:t>=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1.4-10-</a:t>
            </a:r>
            <a:r>
              <a:rPr dirty="0" baseline="27777" sz="1800">
                <a:latin typeface="Calibri"/>
                <a:cs typeface="Calibri"/>
              </a:rPr>
              <a:t>15</a:t>
            </a:r>
            <a:r>
              <a:rPr dirty="0" baseline="27777" sz="1800" spc="27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baseline="27777" sz="1800" spc="-30">
                <a:latin typeface="Calibri"/>
                <a:cs typeface="Calibri"/>
              </a:rPr>
              <a:t>2</a:t>
            </a:r>
            <a:r>
              <a:rPr dirty="0" sz="1600" spc="-20">
                <a:latin typeface="Calibri"/>
                <a:cs typeface="Calibri"/>
              </a:rPr>
              <a:t>/s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786982" y="2844800"/>
            <a:ext cx="1887220" cy="40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420">
              <a:lnSpc>
                <a:spcPts val="1030"/>
              </a:lnSpc>
              <a:spcBef>
                <a:spcPts val="100"/>
              </a:spcBef>
            </a:pPr>
            <a:r>
              <a:rPr dirty="0" sz="900" spc="5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ts val="1930"/>
              </a:lnSpc>
            </a:pPr>
            <a:r>
              <a:rPr dirty="0" sz="1650">
                <a:latin typeface="Calibri"/>
                <a:cs typeface="Calibri"/>
              </a:rPr>
              <a:t>k,</a:t>
            </a:r>
            <a:r>
              <a:rPr dirty="0" baseline="-25000" sz="1500">
                <a:latin typeface="Calibri"/>
                <a:cs typeface="Calibri"/>
              </a:rPr>
              <a:t>n</a:t>
            </a:r>
            <a:r>
              <a:rPr dirty="0" sz="1650">
                <a:latin typeface="Calibri"/>
                <a:cs typeface="Calibri"/>
              </a:rPr>
              <a:t>,</a:t>
            </a:r>
            <a:r>
              <a:rPr dirty="0" baseline="-25000" sz="1500">
                <a:latin typeface="Calibri"/>
                <a:cs typeface="Calibri"/>
              </a:rPr>
              <a:t>ef</a:t>
            </a:r>
            <a:r>
              <a:rPr dirty="0" baseline="-25000" sz="1500" spc="644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=</a:t>
            </a:r>
            <a:r>
              <a:rPr dirty="0" sz="1650" spc="1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2.0-10-</a:t>
            </a:r>
            <a:r>
              <a:rPr dirty="0" baseline="27777" sz="1800">
                <a:latin typeface="Calibri"/>
                <a:cs typeface="Calibri"/>
              </a:rPr>
              <a:t>10</a:t>
            </a:r>
            <a:r>
              <a:rPr dirty="0" baseline="27777" sz="1800" spc="225">
                <a:latin typeface="Calibri"/>
                <a:cs typeface="Calibri"/>
              </a:rPr>
              <a:t> </a:t>
            </a:r>
            <a:r>
              <a:rPr dirty="0" sz="1650" spc="130">
                <a:latin typeface="Calibri"/>
                <a:cs typeface="Calibri"/>
              </a:rPr>
              <a:t>m</a:t>
            </a:r>
            <a:r>
              <a:rPr dirty="0" sz="1650" spc="33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821481" y="1849373"/>
            <a:ext cx="5342890" cy="30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58640" algn="l"/>
              </a:tabLst>
            </a:pPr>
            <a:r>
              <a:rPr dirty="0" sz="1850" spc="-40" i="1">
                <a:latin typeface="Calibri"/>
                <a:cs typeface="Calibri"/>
              </a:rPr>
              <a:t>SOC-</a:t>
            </a:r>
            <a:r>
              <a:rPr dirty="0" sz="1850" i="1">
                <a:latin typeface="Calibri"/>
                <a:cs typeface="Calibri"/>
              </a:rPr>
              <a:t>-</a:t>
            </a:r>
            <a:r>
              <a:rPr dirty="0" sz="1850" spc="70" i="1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0.66</a:t>
            </a:r>
            <a:r>
              <a:rPr dirty="0" sz="1850">
                <a:latin typeface="Calibri"/>
                <a:cs typeface="Calibri"/>
              </a:rPr>
              <a:t>	</a:t>
            </a:r>
            <a:r>
              <a:rPr dirty="0" sz="1850" spc="-55" i="1">
                <a:latin typeface="Calibri"/>
                <a:cs typeface="Calibri"/>
              </a:rPr>
              <a:t>SOC-</a:t>
            </a:r>
            <a:r>
              <a:rPr dirty="0" sz="1850" i="1">
                <a:latin typeface="Calibri"/>
                <a:cs typeface="Calibri"/>
              </a:rPr>
              <a:t>-</a:t>
            </a:r>
            <a:r>
              <a:rPr dirty="0" sz="1850" spc="130" i="1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0.33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812950" y="2181859"/>
            <a:ext cx="4525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1815" algn="l"/>
              </a:tabLst>
            </a:pPr>
            <a:r>
              <a:rPr dirty="0" sz="1750">
                <a:latin typeface="Calibri"/>
                <a:cs typeface="Calibri"/>
              </a:rPr>
              <a:t>'part'</a:t>
            </a:r>
            <a:r>
              <a:rPr dirty="0" sz="1750" spc="-140">
                <a:latin typeface="Calibri"/>
                <a:cs typeface="Calibri"/>
              </a:rPr>
              <a:t> </a:t>
            </a:r>
            <a:r>
              <a:rPr dirty="0" sz="1750" spc="-50">
                <a:latin typeface="Calibri"/>
                <a:cs typeface="Calibri"/>
              </a:rPr>
              <a:t>-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800" spc="-375">
                <a:latin typeface="Calibri"/>
                <a:cs typeface="Calibri"/>
              </a:rPr>
              <a:t>^p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714360" y="2139188"/>
            <a:ext cx="4662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3495" algn="l"/>
              </a:tabLst>
            </a:pPr>
            <a:r>
              <a:rPr dirty="0" baseline="3174" sz="2625" spc="-37">
                <a:latin typeface="Calibri"/>
                <a:cs typeface="Calibri"/>
              </a:rPr>
              <a:t>ym</a:t>
            </a:r>
            <a:r>
              <a:rPr dirty="0" baseline="3174" sz="2625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2.6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ym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105177" y="3543045"/>
            <a:ext cx="1283970" cy="47244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0"/>
              </a:spcBef>
            </a:pPr>
            <a:r>
              <a:rPr dirty="0" sz="1450" spc="80">
                <a:latin typeface="Calibri"/>
                <a:cs typeface="Calibri"/>
              </a:rPr>
              <a:t>FEM</a:t>
            </a:r>
            <a:r>
              <a:rPr dirty="0" sz="1450" spc="27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simulation </a:t>
            </a:r>
            <a:r>
              <a:rPr dirty="0" sz="1450">
                <a:latin typeface="Calibri"/>
                <a:cs typeface="Calibri"/>
              </a:rPr>
              <a:t>MLP</a:t>
            </a:r>
            <a:r>
              <a:rPr dirty="0" sz="1450" spc="40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prediction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266711" y="5671566"/>
            <a:ext cx="217804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70">
                <a:latin typeface="Arial MT"/>
                <a:cs typeface="Arial MT"/>
              </a:rPr>
              <a:t>0.0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443495" y="5823966"/>
            <a:ext cx="217804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70">
                <a:latin typeface="Arial MT"/>
                <a:cs typeface="Arial MT"/>
              </a:rPr>
              <a:t>0.0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243565" y="5823966"/>
            <a:ext cx="43688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45">
                <a:latin typeface="Arial MT"/>
                <a:cs typeface="Arial MT"/>
              </a:rPr>
              <a:t>100.Op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158357" y="5823966"/>
            <a:ext cx="447675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25">
                <a:latin typeface="Arial MT"/>
                <a:cs typeface="Arial MT"/>
              </a:rPr>
              <a:t>200.Op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076888" y="5823966"/>
            <a:ext cx="447675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25">
                <a:latin typeface="Arial MT"/>
                <a:cs typeface="Arial MT"/>
              </a:rPr>
              <a:t>300.Op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699639" y="6041135"/>
            <a:ext cx="3860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Calibri"/>
                <a:cs typeface="Calibri"/>
              </a:rPr>
              <a:t>Z'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-285">
                <a:latin typeface="Calibri"/>
                <a:cs typeface="Calibri"/>
              </a:rPr>
              <a:t>/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425">
                <a:latin typeface="Calibri"/>
                <a:cs typeface="Calibri"/>
              </a:rPr>
              <a:t>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441857" y="3629914"/>
            <a:ext cx="44704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Calibri"/>
                <a:cs typeface="Calibri"/>
              </a:rPr>
              <a:t>500.0p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445338" y="4031742"/>
            <a:ext cx="438784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75">
                <a:latin typeface="Calibri"/>
                <a:cs typeface="Calibri"/>
              </a:rPr>
              <a:t>400.Op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441075" y="4440173"/>
            <a:ext cx="443865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70">
                <a:latin typeface="Calibri"/>
                <a:cs typeface="Calibri"/>
              </a:rPr>
              <a:t>300.Op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440222" y="4854702"/>
            <a:ext cx="443865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70">
                <a:latin typeface="Calibri"/>
                <a:cs typeface="Calibri"/>
              </a:rPr>
              <a:t>200.Op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443965" y="5263133"/>
            <a:ext cx="43688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45">
                <a:latin typeface="Arial MT"/>
                <a:cs typeface="Arial MT"/>
              </a:rPr>
              <a:t>100.Op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355592" y="2416555"/>
            <a:ext cx="935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9259" sz="2700">
                <a:latin typeface="Calibri"/>
                <a:cs typeface="Calibri"/>
              </a:rPr>
              <a:t>‹</a:t>
            </a:r>
            <a:r>
              <a:rPr dirty="0" baseline="-9259" sz="2700" spc="-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65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ym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132955" y="2690016"/>
            <a:ext cx="1881505" cy="55753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1550">
                <a:latin typeface="Calibri"/>
                <a:cs typeface="Calibri"/>
              </a:rPr>
              <a:t>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3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4.2-</a:t>
            </a:r>
            <a:r>
              <a:rPr dirty="0" sz="1550" spc="50">
                <a:latin typeface="Calibri"/>
                <a:cs typeface="Calibri"/>
              </a:rPr>
              <a:t>10-</a:t>
            </a:r>
            <a:r>
              <a:rPr dirty="0" baseline="27777" sz="1800">
                <a:latin typeface="Calibri"/>
                <a:cs typeface="Calibri"/>
              </a:rPr>
              <a:t>15</a:t>
            </a:r>
            <a:r>
              <a:rPr dirty="0" baseline="27777" sz="1800" spc="172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I+I</a:t>
            </a:r>
            <a:r>
              <a:rPr dirty="0" baseline="21505" sz="2325" spc="-15">
                <a:latin typeface="Calibri"/>
                <a:cs typeface="Calibri"/>
              </a:rPr>
              <a:t>2</a:t>
            </a:r>
            <a:r>
              <a:rPr dirty="0" sz="1550" spc="-10">
                <a:latin typeface="Calibri"/>
                <a:cs typeface="Calibri"/>
              </a:rPr>
              <a:t>/s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dirty="0" sz="1700">
                <a:latin typeface="Calibri"/>
                <a:cs typeface="Calibri"/>
              </a:rPr>
              <a:t>k,</a:t>
            </a:r>
            <a:r>
              <a:rPr dirty="0" baseline="-25000" sz="1500">
                <a:latin typeface="Calibri"/>
                <a:cs typeface="Calibri"/>
              </a:rPr>
              <a:t>n</a:t>
            </a:r>
            <a:r>
              <a:rPr dirty="0" sz="1700">
                <a:latin typeface="Calibri"/>
                <a:cs typeface="Calibri"/>
              </a:rPr>
              <a:t>,</a:t>
            </a:r>
            <a:r>
              <a:rPr dirty="0" baseline="-25000" sz="1500">
                <a:latin typeface="Calibri"/>
                <a:cs typeface="Calibri"/>
              </a:rPr>
              <a:t>ef</a:t>
            </a:r>
            <a:r>
              <a:rPr dirty="0" baseline="-25000" sz="1500" spc="5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=</a:t>
            </a:r>
            <a:r>
              <a:rPr dirty="0" sz="1700" spc="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4.8-</a:t>
            </a:r>
            <a:r>
              <a:rPr dirty="0" sz="1700">
                <a:latin typeface="Calibri"/>
                <a:cs typeface="Calibri"/>
              </a:rPr>
              <a:t>10-</a:t>
            </a:r>
            <a:r>
              <a:rPr dirty="0" baseline="27777" sz="1800">
                <a:latin typeface="Calibri"/>
                <a:cs typeface="Calibri"/>
              </a:rPr>
              <a:t>11</a:t>
            </a:r>
            <a:r>
              <a:rPr dirty="0" baseline="27777" sz="1800" spc="165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m</a:t>
            </a:r>
            <a:r>
              <a:rPr dirty="0" sz="1700" spc="220">
                <a:latin typeface="Calibri"/>
                <a:cs typeface="Calibri"/>
              </a:rPr>
              <a:t> </a:t>
            </a:r>
            <a:r>
              <a:rPr dirty="0" sz="1700" spc="-5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208253" y="3543045"/>
            <a:ext cx="1594485" cy="46609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309880">
              <a:lnSpc>
                <a:spcPts val="1730"/>
              </a:lnSpc>
              <a:spcBef>
                <a:spcPts val="165"/>
              </a:spcBef>
              <a:tabLst>
                <a:tab pos="322580" algn="l"/>
              </a:tabLst>
            </a:pPr>
            <a:r>
              <a:rPr dirty="0" sz="1450" spc="55">
                <a:latin typeface="Calibri"/>
                <a:cs typeface="Calibri"/>
              </a:rPr>
              <a:t>FEM</a:t>
            </a:r>
            <a:r>
              <a:rPr dirty="0" sz="1450" spc="35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simulation </a:t>
            </a:r>
            <a:r>
              <a:rPr dirty="0" sz="1450" spc="-50">
                <a:solidFill>
                  <a:srgbClr val="AF6772"/>
                </a:solidFill>
                <a:latin typeface="Calibri"/>
                <a:cs typeface="Calibri"/>
              </a:rPr>
              <a:t>O</a:t>
            </a:r>
            <a:r>
              <a:rPr dirty="0" sz="1450">
                <a:solidFill>
                  <a:srgbClr val="AF6772"/>
                </a:solidFill>
                <a:latin typeface="Calibri"/>
                <a:cs typeface="Calibri"/>
              </a:rPr>
              <a:t>	</a:t>
            </a:r>
            <a:r>
              <a:rPr dirty="0" sz="1450">
                <a:latin typeface="Calibri"/>
                <a:cs typeface="Calibri"/>
              </a:rPr>
              <a:t>MLP</a:t>
            </a:r>
            <a:r>
              <a:rPr dirty="0" sz="1450" spc="40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prediction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681669" y="5684266"/>
            <a:ext cx="221615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Calibri"/>
                <a:cs typeface="Calibri"/>
              </a:rPr>
              <a:t>0.0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858453" y="5836666"/>
            <a:ext cx="221615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Calibri"/>
                <a:cs typeface="Calibri"/>
              </a:rPr>
              <a:t>0.0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318753" y="5836666"/>
            <a:ext cx="44704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Calibri"/>
                <a:cs typeface="Calibri"/>
              </a:rPr>
              <a:t>200.0p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902581" y="5836666"/>
            <a:ext cx="44704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Calibri"/>
                <a:cs typeface="Calibri"/>
              </a:rPr>
              <a:t>400.0p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477492" y="5836666"/>
            <a:ext cx="455295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Calibri"/>
                <a:cs typeface="Calibri"/>
              </a:rPr>
              <a:t>600.0p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058395" y="5836666"/>
            <a:ext cx="45148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Calibri"/>
                <a:cs typeface="Calibri"/>
              </a:rPr>
              <a:t>800.0p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8119239" y="6041135"/>
            <a:ext cx="3860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Calibri"/>
                <a:cs typeface="Calibri"/>
              </a:rPr>
              <a:t>Z'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285">
                <a:latin typeface="Calibri"/>
                <a:cs typeface="Calibri"/>
              </a:rPr>
              <a:t>/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425">
                <a:latin typeface="Calibri"/>
                <a:cs typeface="Calibri"/>
              </a:rPr>
              <a:t>n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5567" y="6431279"/>
            <a:ext cx="1633728" cy="1219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84992" y="6589776"/>
            <a:ext cx="1207007" cy="10972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388608"/>
            <a:ext cx="12192000" cy="469900"/>
            <a:chOff x="0" y="6388608"/>
            <a:chExt cx="12192000" cy="46990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9952" y="6565392"/>
              <a:ext cx="1719072" cy="2438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88608"/>
              <a:ext cx="12192000" cy="469391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008" y="2651760"/>
            <a:ext cx="3023616" cy="310286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2911" y="2267711"/>
            <a:ext cx="3209543" cy="320649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82367" y="4218432"/>
            <a:ext cx="1207008" cy="123748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4959" y="2767583"/>
            <a:ext cx="2063496" cy="202996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97023" y="4364735"/>
            <a:ext cx="67056" cy="6705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0207" y="3919728"/>
            <a:ext cx="67056" cy="103631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1700783" y="3907535"/>
            <a:ext cx="1012190" cy="932815"/>
            <a:chOff x="1700783" y="3907535"/>
            <a:chExt cx="1012190" cy="932815"/>
          </a:xfrm>
        </p:grpSpPr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44623" y="3907535"/>
              <a:ext cx="768095" cy="2072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0783" y="4120895"/>
              <a:ext cx="658368" cy="7193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97023" y="4364735"/>
              <a:ext cx="67056" cy="67056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90672" y="3998976"/>
            <a:ext cx="60960" cy="15240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15311" y="2779776"/>
            <a:ext cx="1487424" cy="103632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3328415" y="4279391"/>
            <a:ext cx="372110" cy="396240"/>
            <a:chOff x="3328415" y="4279391"/>
            <a:chExt cx="372110" cy="396240"/>
          </a:xfrm>
        </p:grpSpPr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71087" y="4279391"/>
              <a:ext cx="329184" cy="20726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64991" y="4523231"/>
              <a:ext cx="128015" cy="1524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28415" y="4492751"/>
              <a:ext cx="73151" cy="73151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39695" y="2590800"/>
            <a:ext cx="1828800" cy="18287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74720" y="4486655"/>
            <a:ext cx="67055" cy="67056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3364991" y="2956560"/>
            <a:ext cx="1042669" cy="890269"/>
            <a:chOff x="3364991" y="2956560"/>
            <a:chExt cx="1042669" cy="890269"/>
          </a:xfrm>
        </p:grpSpPr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19855" y="2956560"/>
              <a:ext cx="987551" cy="68275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64991" y="3657600"/>
              <a:ext cx="603503" cy="188975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249167" y="3986784"/>
            <a:ext cx="298704" cy="237743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96640" y="3883152"/>
            <a:ext cx="371856" cy="21945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59679" y="4108703"/>
            <a:ext cx="146303" cy="115824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5846064" y="4431791"/>
            <a:ext cx="2889885" cy="932815"/>
            <a:chOff x="5846064" y="4431791"/>
            <a:chExt cx="2889885" cy="932815"/>
          </a:xfrm>
        </p:grpSpPr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46064" y="4431791"/>
              <a:ext cx="2773680" cy="93268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00288" y="4511039"/>
              <a:ext cx="286511" cy="26212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56320" y="4468367"/>
              <a:ext cx="79248" cy="85343"/>
            </a:xfrm>
            <a:prstGeom prst="rect">
              <a:avLst/>
            </a:prstGeom>
          </p:spPr>
        </p:pic>
      </p:grpSp>
      <p:pic>
        <p:nvPicPr>
          <p:cNvPr id="35" name="object 35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302495" y="3157727"/>
            <a:ext cx="993648" cy="231648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81200" y="3834384"/>
            <a:ext cx="140207" cy="73151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48255" y="3285744"/>
            <a:ext cx="103631" cy="109727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987295" y="3669791"/>
            <a:ext cx="310895" cy="140207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316479" y="4322064"/>
            <a:ext cx="188975" cy="97536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365248" y="4480559"/>
            <a:ext cx="103631" cy="60960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993135" y="4041647"/>
            <a:ext cx="91439" cy="463295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40864" y="3462528"/>
            <a:ext cx="920496" cy="249936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176016" y="4712208"/>
            <a:ext cx="152400" cy="103631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3261359" y="3060192"/>
            <a:ext cx="158750" cy="304800"/>
            <a:chOff x="3261359" y="3060192"/>
            <a:chExt cx="158750" cy="304800"/>
          </a:xfrm>
        </p:grpSpPr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52799" y="3060192"/>
              <a:ext cx="67055" cy="13411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61359" y="3206496"/>
              <a:ext cx="128015" cy="158496"/>
            </a:xfrm>
            <a:prstGeom prst="rect">
              <a:avLst/>
            </a:prstGeom>
          </p:spPr>
        </p:pic>
      </p:grpSp>
      <p:pic>
        <p:nvPicPr>
          <p:cNvPr id="47" name="object 47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371088" y="3846576"/>
            <a:ext cx="140208" cy="152400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566159" y="4120896"/>
            <a:ext cx="249936" cy="128016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212848" y="5919215"/>
            <a:ext cx="524256" cy="140208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334000" y="5394959"/>
            <a:ext cx="3249168" cy="115824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232101" y="2611882"/>
            <a:ext cx="208279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Calibri"/>
                <a:cs typeface="Calibri"/>
              </a:rPr>
              <a:t>0.4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38197" y="2793238"/>
            <a:ext cx="220345" cy="82423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50" spc="-25">
                <a:latin typeface="Calibri"/>
                <a:cs typeface="Calibri"/>
              </a:rPr>
              <a:t>0.3</a:t>
            </a:r>
            <a:endParaRPr sz="115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730"/>
              </a:spcBef>
            </a:pPr>
            <a:r>
              <a:rPr dirty="0" sz="1150" spc="-25">
                <a:solidFill>
                  <a:srgbClr val="1A1A1A"/>
                </a:solidFill>
                <a:latin typeface="Calibri"/>
                <a:cs typeface="Calibri"/>
              </a:rPr>
              <a:t>0.3</a:t>
            </a:r>
            <a:endParaRPr sz="115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685"/>
              </a:spcBef>
            </a:pPr>
            <a:r>
              <a:rPr dirty="0" sz="1150" spc="-25">
                <a:latin typeface="Calibri"/>
                <a:cs typeface="Calibri"/>
              </a:rPr>
              <a:t>0.2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55617" y="3596640"/>
            <a:ext cx="226060" cy="106680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100" spc="-65">
                <a:latin typeface="Consolas"/>
                <a:cs typeface="Consolas"/>
              </a:rPr>
              <a:t>0.2</a:t>
            </a:r>
            <a:endParaRPr sz="1100">
              <a:latin typeface="Consolas"/>
              <a:cs typeface="Consolas"/>
            </a:endParaRPr>
          </a:p>
          <a:p>
            <a:pPr marL="15240">
              <a:lnSpc>
                <a:spcPct val="100000"/>
              </a:lnSpc>
              <a:spcBef>
                <a:spcPts val="745"/>
              </a:spcBef>
            </a:pPr>
            <a:r>
              <a:rPr dirty="0" sz="1100" spc="-135">
                <a:latin typeface="Courier New"/>
                <a:cs typeface="Courier New"/>
              </a:rPr>
              <a:t>0.1</a:t>
            </a:r>
            <a:endParaRPr sz="1100">
              <a:latin typeface="Courier New"/>
              <a:cs typeface="Courier New"/>
            </a:endParaRPr>
          </a:p>
          <a:p>
            <a:pPr marL="19685">
              <a:lnSpc>
                <a:spcPct val="100000"/>
              </a:lnSpc>
              <a:spcBef>
                <a:spcPts val="645"/>
              </a:spcBef>
            </a:pPr>
            <a:r>
              <a:rPr dirty="0" sz="1200" spc="-200">
                <a:latin typeface="Courier New"/>
                <a:cs typeface="Courier New"/>
              </a:rPr>
              <a:t>0.1</a:t>
            </a:r>
            <a:endParaRPr sz="1200">
              <a:latin typeface="Courier New"/>
              <a:cs typeface="Courier New"/>
            </a:endParaRPr>
          </a:p>
          <a:p>
            <a:pPr marL="36830">
              <a:lnSpc>
                <a:spcPct val="100000"/>
              </a:lnSpc>
              <a:spcBef>
                <a:spcPts val="725"/>
              </a:spcBef>
            </a:pPr>
            <a:r>
              <a:rPr dirty="0" sz="1050" spc="-95">
                <a:latin typeface="Consolas"/>
                <a:cs typeface="Consolas"/>
              </a:rPr>
              <a:t>0.0</a:t>
            </a:r>
            <a:endParaRPr sz="1050">
              <a:latin typeface="Consolas"/>
              <a:cs typeface="Consola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81315" y="4688944"/>
            <a:ext cx="581025" cy="89789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050" spc="-25">
                <a:latin typeface="Calibri"/>
                <a:cs typeface="Calibri"/>
              </a:rPr>
              <a:t>0.0</a:t>
            </a:r>
            <a:endParaRPr sz="1050">
              <a:latin typeface="Calibri"/>
              <a:cs typeface="Calibri"/>
            </a:endParaRPr>
          </a:p>
          <a:p>
            <a:pPr marL="99060">
              <a:lnSpc>
                <a:spcPts val="1235"/>
              </a:lnSpc>
              <a:spcBef>
                <a:spcPts val="370"/>
              </a:spcBef>
            </a:pPr>
            <a:r>
              <a:rPr dirty="0" sz="1100" spc="-25">
                <a:latin typeface="Courier New"/>
                <a:cs typeface="Courier New"/>
              </a:rPr>
              <a:t>100</a:t>
            </a:r>
            <a:endParaRPr sz="1100">
              <a:latin typeface="Courier New"/>
              <a:cs typeface="Courier New"/>
            </a:endParaRPr>
          </a:p>
          <a:p>
            <a:pPr marL="238760">
              <a:lnSpc>
                <a:spcPts val="1175"/>
              </a:lnSpc>
            </a:pPr>
            <a:r>
              <a:rPr dirty="0" sz="1100" spc="-25">
                <a:solidFill>
                  <a:srgbClr val="282828"/>
                </a:solidFill>
                <a:latin typeface="Courier New"/>
                <a:cs typeface="Courier New"/>
              </a:rPr>
              <a:t>80</a:t>
            </a:r>
            <a:endParaRPr sz="1100">
              <a:latin typeface="Courier New"/>
              <a:cs typeface="Courier New"/>
            </a:endParaRPr>
          </a:p>
          <a:p>
            <a:pPr marL="358140">
              <a:lnSpc>
                <a:spcPts val="1175"/>
              </a:lnSpc>
            </a:pPr>
            <a:r>
              <a:rPr dirty="0" sz="1100" spc="-25">
                <a:latin typeface="Courier New"/>
                <a:cs typeface="Courier New"/>
              </a:rPr>
              <a:t>60</a:t>
            </a:r>
            <a:endParaRPr sz="1100">
              <a:latin typeface="Courier New"/>
              <a:cs typeface="Courier New"/>
            </a:endParaRPr>
          </a:p>
          <a:p>
            <a:pPr marL="180975">
              <a:lnSpc>
                <a:spcPts val="1295"/>
              </a:lnSpc>
            </a:pPr>
            <a:r>
              <a:rPr dirty="0" sz="1150" spc="50">
                <a:latin typeface="Courier New"/>
                <a:cs typeface="Courier New"/>
              </a:rPr>
              <a:t>SOC</a:t>
            </a:r>
            <a:r>
              <a:rPr dirty="0" sz="1100" spc="50">
                <a:latin typeface="Courier New"/>
                <a:cs typeface="Courier New"/>
              </a:rPr>
              <a:t>4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77312" y="5550153"/>
            <a:ext cx="18161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5">
                <a:latin typeface="Courier New"/>
                <a:cs typeface="Courier New"/>
              </a:rPr>
              <a:t>20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007" rIns="0" bIns="0" rtlCol="0" vert="horz">
            <a:spAutoFit/>
          </a:bodyPr>
          <a:lstStyle/>
          <a:p>
            <a:pPr marL="1123950" marR="5080">
              <a:lnSpc>
                <a:spcPts val="4900"/>
              </a:lnSpc>
              <a:spcBef>
                <a:spcPts val="1080"/>
              </a:spcBef>
            </a:pPr>
            <a:r>
              <a:rPr dirty="0" spc="-200"/>
              <a:t>Paramöterek</a:t>
            </a:r>
            <a:r>
              <a:rPr dirty="0" spc="10"/>
              <a:t> </a:t>
            </a:r>
            <a:r>
              <a:rPr dirty="0" spc="-185">
                <a:solidFill>
                  <a:srgbClr val="363636"/>
                </a:solidFill>
              </a:rPr>
              <a:t>gyors</a:t>
            </a:r>
            <a:r>
              <a:rPr dirty="0" spc="-90">
                <a:solidFill>
                  <a:srgbClr val="363636"/>
                </a:solidFill>
              </a:rPr>
              <a:t> </a:t>
            </a:r>
            <a:r>
              <a:rPr dirty="0" spc="-275">
                <a:solidFill>
                  <a:srgbClr val="363636"/>
                </a:solidFill>
              </a:rPr>
              <a:t>meghatörozösa </a:t>
            </a:r>
            <a:r>
              <a:rPr dirty="0" spc="-135"/>
              <a:t>kîsörleti</a:t>
            </a:r>
            <a:r>
              <a:rPr dirty="0" spc="-110"/>
              <a:t> </a:t>
            </a:r>
            <a:r>
              <a:rPr dirty="0" spc="-290">
                <a:solidFill>
                  <a:srgbClr val="282828"/>
                </a:solidFill>
              </a:rPr>
              <a:t>eredmönyekbÖl</a:t>
            </a:r>
          </a:p>
        </p:txBody>
      </p:sp>
      <p:sp>
        <p:nvSpPr>
          <p:cNvPr id="57" name="object 57" descr=""/>
          <p:cNvSpPr txBox="1"/>
          <p:nvPr/>
        </p:nvSpPr>
        <p:spPr>
          <a:xfrm>
            <a:off x="1170290" y="5812790"/>
            <a:ext cx="20827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85">
                <a:latin typeface="Consolas"/>
                <a:cs typeface="Consolas"/>
              </a:rPr>
              <a:t>0.o</a:t>
            </a:r>
            <a:endParaRPr sz="1050">
              <a:latin typeface="Consolas"/>
              <a:cs typeface="Consolas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419209" y="5727446"/>
            <a:ext cx="64135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5873" sz="1575" spc="-15">
                <a:latin typeface="Consolas"/>
                <a:cs typeface="Consolas"/>
              </a:rPr>
              <a:t>0.05</a:t>
            </a:r>
            <a:r>
              <a:rPr dirty="0" sz="1050" spc="-10">
                <a:latin typeface="Consolas"/>
                <a:cs typeface="Consolas"/>
              </a:rPr>
              <a:t>0.10</a:t>
            </a:r>
            <a:endParaRPr sz="1050">
              <a:latin typeface="Consolas"/>
              <a:cs typeface="Consolas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066600" y="3685032"/>
            <a:ext cx="20193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25">
                <a:solidFill>
                  <a:srgbClr val="080C66"/>
                </a:solidFill>
                <a:latin typeface="Calibri"/>
                <a:cs typeface="Calibri"/>
              </a:rPr>
              <a:t>f’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874439" y="1831847"/>
            <a:ext cx="8667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4680" algn="l"/>
              </a:tabLst>
            </a:pPr>
            <a:r>
              <a:rPr dirty="0" sz="1100">
                <a:solidFill>
                  <a:srgbClr val="110C6B"/>
                </a:solidFill>
                <a:latin typeface="Courier New"/>
                <a:cs typeface="Courier New"/>
              </a:rPr>
              <a:t>,	</a:t>
            </a:r>
            <a:r>
              <a:rPr dirty="0" sz="1100" spc="-25">
                <a:solidFill>
                  <a:srgbClr val="1F1F1F"/>
                </a:solidFill>
                <a:latin typeface="Courier New"/>
                <a:cs typeface="Courier New"/>
              </a:rPr>
              <a:t>100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961343" y="5678423"/>
            <a:ext cx="11391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81818"/>
                </a:solidFill>
                <a:latin typeface="Calibri"/>
                <a:cs typeface="Calibri"/>
              </a:rPr>
              <a:t>o.</a:t>
            </a:r>
            <a:r>
              <a:rPr dirty="0" sz="1100" spc="-14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is</a:t>
            </a:r>
            <a:r>
              <a:rPr dirty="0" baseline="17676" sz="1650" spc="97">
                <a:latin typeface="Calibri"/>
                <a:cs typeface="Calibri"/>
              </a:rPr>
              <a:t>0.2</a:t>
            </a:r>
            <a:r>
              <a:rPr dirty="0" baseline="32828" sz="1650" spc="97">
                <a:latin typeface="Calibri"/>
                <a:cs typeface="Calibri"/>
              </a:rPr>
              <a:t>@0</a:t>
            </a:r>
            <a:r>
              <a:rPr dirty="0" baseline="30303" sz="1650" spc="97">
                <a:latin typeface="Calibri"/>
                <a:cs typeface="Calibri"/>
              </a:rPr>
              <a:t>25</a:t>
            </a:r>
            <a:r>
              <a:rPr dirty="0" baseline="30303" sz="1650" spc="562">
                <a:latin typeface="Calibri"/>
                <a:cs typeface="Calibri"/>
              </a:rPr>
              <a:t> </a:t>
            </a:r>
            <a:r>
              <a:rPr dirty="0" baseline="50505" sz="1650" spc="-37">
                <a:latin typeface="Calibri"/>
                <a:cs typeface="Calibri"/>
              </a:rPr>
              <a:t>'30</a:t>
            </a:r>
            <a:endParaRPr baseline="50505" sz="165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024582" y="5471159"/>
            <a:ext cx="5962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5151" sz="1650" spc="-15">
                <a:latin typeface="Calibri"/>
                <a:cs typeface="Calibri"/>
              </a:rPr>
              <a:t>0'35</a:t>
            </a:r>
            <a:r>
              <a:rPr dirty="0" sz="1100" spc="-10">
                <a:latin typeface="Calibri"/>
                <a:cs typeface="Calibri"/>
              </a:rPr>
              <a:t>0.40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4475053" y="2666491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latin typeface="Courier New"/>
                <a:cs typeface="Courier New"/>
              </a:rPr>
              <a:t>80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479512" y="3536188"/>
            <a:ext cx="1390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latin typeface="Calibri"/>
                <a:cs typeface="Calibri"/>
              </a:rPr>
              <a:t>60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471549" y="4373879"/>
            <a:ext cx="1930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ourier New"/>
                <a:cs typeface="Courier New"/>
              </a:rPr>
              <a:t>40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485360" y="5233923"/>
            <a:ext cx="1695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Consolas"/>
                <a:cs typeface="Consolas"/>
              </a:rPr>
              <a:t>Z0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4480417" y="6074917"/>
            <a:ext cx="1035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latin typeface="Consolas"/>
                <a:cs typeface="Consolas"/>
              </a:rPr>
              <a:t>0</a:t>
            </a:r>
            <a:endParaRPr sz="1050">
              <a:latin typeface="Consolas"/>
              <a:cs typeface="Consolas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315718" y="2221229"/>
            <a:ext cx="40894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0">
                <a:latin typeface="Calibri"/>
                <a:cs typeface="Calibri"/>
              </a:rPr>
              <a:t>0.004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6234587" y="2276094"/>
            <a:ext cx="790575" cy="4051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3335" marR="5080" indent="-1270">
              <a:lnSpc>
                <a:spcPts val="1490"/>
              </a:lnSpc>
              <a:spcBef>
                <a:spcPts val="155"/>
              </a:spcBef>
            </a:pPr>
            <a:r>
              <a:rPr dirty="0" sz="1250" spc="-10">
                <a:latin typeface="Calibri"/>
                <a:cs typeface="Calibri"/>
              </a:rPr>
              <a:t>experiment simulation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315049" y="2982467"/>
            <a:ext cx="4102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latin typeface="Calibri"/>
                <a:cs typeface="Calibri"/>
              </a:rPr>
              <a:t>0.003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315049" y="3762755"/>
            <a:ext cx="4102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latin typeface="Calibri"/>
                <a:cs typeface="Calibri"/>
              </a:rPr>
              <a:t>0.002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314825" y="4530597"/>
            <a:ext cx="38608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90">
                <a:latin typeface="Calibri"/>
                <a:cs typeface="Calibri"/>
              </a:rPr>
              <a:t>0.001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5644287" y="5457697"/>
            <a:ext cx="40767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Times New Roman"/>
                <a:cs typeface="Times New Roman"/>
              </a:rPr>
              <a:t>0.002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6424575" y="5457697"/>
            <a:ext cx="41529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Times New Roman"/>
                <a:cs typeface="Times New Roman"/>
              </a:rPr>
              <a:t>0.003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7979055" y="5457697"/>
            <a:ext cx="41529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Times New Roman"/>
                <a:cs typeface="Times New Roman"/>
              </a:rPr>
              <a:t>0.005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8759343" y="5457697"/>
            <a:ext cx="40767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Times New Roman"/>
                <a:cs typeface="Times New Roman"/>
              </a:rPr>
              <a:t>0.006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7113765" y="5400905"/>
            <a:ext cx="500380" cy="59944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545"/>
              </a:spcBef>
            </a:pPr>
            <a:r>
              <a:rPr dirty="0" sz="1350" spc="-10">
                <a:latin typeface="Times New Roman"/>
                <a:cs typeface="Times New Roman"/>
              </a:rPr>
              <a:t>0.004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00">
                <a:latin typeface="Calibri"/>
                <a:cs typeface="Calibri"/>
              </a:rPr>
              <a:t>Z'</a:t>
            </a:r>
            <a:r>
              <a:rPr dirty="0" sz="1600" spc="409">
                <a:latin typeface="Calibri"/>
                <a:cs typeface="Calibri"/>
              </a:rPr>
              <a:t> </a:t>
            </a:r>
            <a:r>
              <a:rPr dirty="0" sz="1600" spc="-25" i="1">
                <a:latin typeface="Calibri"/>
                <a:cs typeface="Calibri"/>
              </a:rPr>
              <a:t>/R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9283241" y="2779014"/>
            <a:ext cx="1000125" cy="30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40" i="1">
                <a:latin typeface="Calibri"/>
                <a:cs typeface="Calibri"/>
              </a:rPr>
              <a:t>SOC-</a:t>
            </a:r>
            <a:r>
              <a:rPr dirty="0" sz="1850" i="1">
                <a:latin typeface="Calibri"/>
                <a:cs typeface="Calibri"/>
              </a:rPr>
              <a:t>-</a:t>
            </a:r>
            <a:r>
              <a:rPr dirty="0" sz="1850" spc="70" i="1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0.34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9255559" y="3439667"/>
            <a:ext cx="1298575" cy="46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580"/>
              </a:lnSpc>
              <a:spcBef>
                <a:spcPts val="100"/>
              </a:spcBef>
            </a:pPr>
            <a:r>
              <a:rPr dirty="0" baseline="17857" sz="2100" spc="-15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cat</a:t>
            </a:r>
            <a:r>
              <a:rPr dirty="0" baseline="17857" sz="2100" spc="-15">
                <a:latin typeface="Calibri"/>
                <a:cs typeface="Calibri"/>
              </a:rPr>
              <a:t>'</a:t>
            </a:r>
            <a:endParaRPr baseline="17857" sz="2100">
              <a:latin typeface="Calibri"/>
              <a:cs typeface="Calibri"/>
            </a:endParaRPr>
          </a:p>
          <a:p>
            <a:pPr marL="43815">
              <a:lnSpc>
                <a:spcPts val="1880"/>
              </a:lnSpc>
            </a:pPr>
            <a:r>
              <a:rPr dirty="0" sz="1650" spc="60" i="1">
                <a:latin typeface="Calibri"/>
                <a:cs typeface="Calibri"/>
              </a:rPr>
              <a:t>D,</a:t>
            </a:r>
            <a:r>
              <a:rPr dirty="0" sz="1650" spc="-40" i="1">
                <a:latin typeface="Calibri"/>
                <a:cs typeface="Calibri"/>
              </a:rPr>
              <a:t> </a:t>
            </a:r>
            <a:r>
              <a:rPr dirty="0" sz="1650" spc="-114" i="1">
                <a:latin typeface="Calibri"/>
                <a:cs typeface="Calibri"/>
              </a:rPr>
              <a:t>-</a:t>
            </a:r>
            <a:r>
              <a:rPr dirty="0" sz="1650" i="1">
                <a:latin typeface="Calibri"/>
                <a:cs typeface="Calibri"/>
              </a:rPr>
              <a:t>-</a:t>
            </a:r>
            <a:r>
              <a:rPr dirty="0" sz="1650" spc="135" i="1">
                <a:latin typeface="Calibri"/>
                <a:cs typeface="Calibri"/>
              </a:rPr>
              <a:t> </a:t>
            </a:r>
            <a:r>
              <a:rPr dirty="0" baseline="3367" sz="2475">
                <a:latin typeface="Calibri"/>
                <a:cs typeface="Calibri"/>
              </a:rPr>
              <a:t>8.7-1</a:t>
            </a:r>
            <a:r>
              <a:rPr dirty="0" sz="1650">
                <a:latin typeface="Calibri"/>
                <a:cs typeface="Calibri"/>
              </a:rPr>
              <a:t>0-</a:t>
            </a:r>
            <a:r>
              <a:rPr dirty="0" baseline="25462" sz="1800" spc="-37">
                <a:latin typeface="Calibri"/>
                <a:cs typeface="Calibri"/>
              </a:rPr>
              <a:t>1</a:t>
            </a:r>
            <a:r>
              <a:rPr dirty="0" baseline="20202" sz="2475" spc="-37">
                <a:latin typeface="Calibri"/>
                <a:cs typeface="Calibri"/>
              </a:rPr>
              <a:t>5</a:t>
            </a:r>
            <a:endParaRPr baseline="20202" sz="2475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0698498" y="3560317"/>
            <a:ext cx="27051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55">
                <a:latin typeface="Calibri"/>
                <a:cs typeface="Calibri"/>
              </a:rPr>
              <a:t>2/s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0522305" y="3891788"/>
            <a:ext cx="193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9249690" y="3902852"/>
            <a:ext cx="1882139" cy="5518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  <a:tabLst>
                <a:tab pos="1492885" algn="l"/>
              </a:tabLst>
            </a:pPr>
            <a:r>
              <a:rPr dirty="0" sz="1550">
                <a:latin typeface="Calibri"/>
                <a:cs typeface="Calibri"/>
              </a:rPr>
              <a:t>k,</a:t>
            </a:r>
            <a:r>
              <a:rPr dirty="0" baseline="-23391" sz="1425">
                <a:latin typeface="Calibri"/>
                <a:cs typeface="Calibri"/>
              </a:rPr>
              <a:t>n</a:t>
            </a:r>
            <a:r>
              <a:rPr dirty="0" sz="1550">
                <a:latin typeface="Calibri"/>
                <a:cs typeface="Calibri"/>
              </a:rPr>
              <a:t>,</a:t>
            </a:r>
            <a:r>
              <a:rPr dirty="0" baseline="-23391" sz="1425">
                <a:latin typeface="Calibri"/>
                <a:cs typeface="Calibri"/>
              </a:rPr>
              <a:t>ef</a:t>
            </a:r>
            <a:r>
              <a:rPr dirty="0" baseline="-23391" sz="1425" spc="345">
                <a:latin typeface="Calibri"/>
                <a:cs typeface="Calibri"/>
              </a:rPr>
              <a:t>  </a:t>
            </a:r>
            <a:r>
              <a:rPr dirty="0" sz="1550" spc="50">
                <a:latin typeface="Calibri"/>
                <a:cs typeface="Calibri"/>
              </a:rPr>
              <a:t>=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5.5-</a:t>
            </a:r>
            <a:r>
              <a:rPr dirty="0" sz="1550" spc="25">
                <a:latin typeface="Calibri"/>
                <a:cs typeface="Calibri"/>
              </a:rPr>
              <a:t>10-</a:t>
            </a:r>
            <a:r>
              <a:rPr dirty="0" sz="1550">
                <a:latin typeface="Calibri"/>
                <a:cs typeface="Calibri"/>
              </a:rPr>
              <a:t>	ITI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125"/>
              </a:spcBef>
              <a:tabLst>
                <a:tab pos="502284" algn="l"/>
              </a:tabLst>
            </a:pPr>
            <a:r>
              <a:rPr dirty="0" sz="1700" spc="-25">
                <a:latin typeface="Calibri"/>
                <a:cs typeface="Calibri"/>
              </a:rPr>
              <a:t>C</a:t>
            </a:r>
            <a:r>
              <a:rPr dirty="0" baseline="-19230" sz="1950" spc="-37">
                <a:latin typeface="Calibri"/>
                <a:cs typeface="Calibri"/>
              </a:rPr>
              <a:t>d</a:t>
            </a:r>
            <a:r>
              <a:rPr dirty="0" baseline="-19230" sz="1950">
                <a:latin typeface="Calibri"/>
                <a:cs typeface="Calibri"/>
              </a:rPr>
              <a:t>	</a:t>
            </a:r>
            <a:r>
              <a:rPr dirty="0" sz="1700">
                <a:latin typeface="Calibri"/>
                <a:cs typeface="Calibri"/>
              </a:rPr>
              <a:t>0.001</a:t>
            </a:r>
            <a:r>
              <a:rPr dirty="0" sz="1700" spc="250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F/m</a:t>
            </a:r>
            <a:r>
              <a:rPr dirty="0" baseline="25462" sz="1800" spc="-30">
                <a:latin typeface="Calibri"/>
                <a:cs typeface="Calibri"/>
              </a:rPr>
              <a:t>2</a:t>
            </a:r>
            <a:endParaRPr baseline="25462" sz="18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0251320" y="4549647"/>
            <a:ext cx="10287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>
                <a:latin typeface="Calibri"/>
                <a:cs typeface="Calibri"/>
              </a:rPr>
              <a:t>d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9257324" y="4452873"/>
            <a:ext cx="167767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79830" algn="l"/>
              </a:tabLst>
            </a:pPr>
            <a:r>
              <a:rPr dirty="0" sz="1750" i="1">
                <a:latin typeface="Calibri"/>
                <a:cs typeface="Calibri"/>
              </a:rPr>
              <a:t>sigma</a:t>
            </a:r>
            <a:r>
              <a:rPr dirty="0" sz="1750" spc="105" i="1">
                <a:latin typeface="Calibri"/>
                <a:cs typeface="Calibri"/>
              </a:rPr>
              <a:t> </a:t>
            </a:r>
            <a:r>
              <a:rPr dirty="0" sz="1750" spc="-25" i="1">
                <a:latin typeface="Calibri"/>
                <a:cs typeface="Calibri"/>
              </a:rPr>
              <a:t>of</a:t>
            </a:r>
            <a:r>
              <a:rPr dirty="0" sz="1750" i="1">
                <a:latin typeface="Calibri"/>
                <a:cs typeface="Calibri"/>
              </a:rPr>
              <a:t>	</a:t>
            </a:r>
            <a:r>
              <a:rPr dirty="0" baseline="-9523" sz="2625">
                <a:latin typeface="Calibri"/>
                <a:cs typeface="Calibri"/>
              </a:rPr>
              <a:t>°</a:t>
            </a:r>
            <a:r>
              <a:rPr dirty="0" baseline="-9523" sz="2625" spc="442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1.6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776" y="2609088"/>
            <a:ext cx="8125968" cy="360273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344" y="1176527"/>
            <a:ext cx="274320" cy="56692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1440" y="1438655"/>
            <a:ext cx="816863" cy="73761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200911" y="1723644"/>
            <a:ext cx="1350645" cy="0"/>
          </a:xfrm>
          <a:custGeom>
            <a:avLst/>
            <a:gdLst/>
            <a:ahLst/>
            <a:cxnLst/>
            <a:rect l="l" t="t" r="r" b="b"/>
            <a:pathLst>
              <a:path w="1350645" h="0">
                <a:moveTo>
                  <a:pt x="0" y="0"/>
                </a:moveTo>
                <a:lnTo>
                  <a:pt x="1350264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590032" y="1723644"/>
            <a:ext cx="1777364" cy="0"/>
          </a:xfrm>
          <a:custGeom>
            <a:avLst/>
            <a:gdLst/>
            <a:ahLst/>
            <a:cxnLst/>
            <a:rect l="l" t="t" r="r" b="b"/>
            <a:pathLst>
              <a:path w="1777365" h="0">
                <a:moveTo>
                  <a:pt x="0" y="0"/>
                </a:moveTo>
                <a:lnTo>
                  <a:pt x="1776983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918192" y="1723644"/>
            <a:ext cx="1252855" cy="0"/>
          </a:xfrm>
          <a:custGeom>
            <a:avLst/>
            <a:gdLst/>
            <a:ahLst/>
            <a:cxnLst/>
            <a:rect l="l" t="t" r="r" b="b"/>
            <a:pathLst>
              <a:path w="1252854" h="0">
                <a:moveTo>
                  <a:pt x="0" y="0"/>
                </a:moveTo>
                <a:lnTo>
                  <a:pt x="1252728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5567" y="6431279"/>
            <a:ext cx="1633728" cy="975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84992" y="6589776"/>
            <a:ext cx="1207007" cy="109728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02864" y="1877567"/>
            <a:ext cx="1865376" cy="17678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842754" y="3512566"/>
            <a:ext cx="323659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640" algn="l"/>
                <a:tab pos="548005" algn="l"/>
                <a:tab pos="782955" algn="l"/>
                <a:tab pos="1031875" algn="l"/>
                <a:tab pos="1279525" algn="l"/>
                <a:tab pos="1509395" algn="l"/>
                <a:tab pos="1755139" algn="l"/>
                <a:tab pos="2005964" algn="l"/>
                <a:tab pos="2413635" algn="l"/>
                <a:tab pos="2647950" algn="l"/>
                <a:tab pos="2881630" algn="l"/>
                <a:tab pos="3134360" algn="l"/>
              </a:tabLst>
            </a:pPr>
            <a:r>
              <a:rPr dirty="0" sz="1450" spc="-360">
                <a:solidFill>
                  <a:srgbClr val="721F3B"/>
                </a:solidFill>
                <a:latin typeface="Times New Roman"/>
                <a:cs typeface="Times New Roman"/>
              </a:rPr>
              <a:t>M</a:t>
            </a:r>
            <a:r>
              <a:rPr dirty="0" sz="1450">
                <a:solidFill>
                  <a:srgbClr val="721F3B"/>
                </a:solidFill>
                <a:latin typeface="Times New Roman"/>
                <a:cs typeface="Times New Roman"/>
              </a:rPr>
              <a:t>	</a:t>
            </a:r>
            <a:r>
              <a:rPr dirty="0" sz="1450" spc="-345">
                <a:solidFill>
                  <a:srgbClr val="562138"/>
                </a:solidFill>
                <a:latin typeface="Times New Roman"/>
                <a:cs typeface="Times New Roman"/>
              </a:rPr>
              <a:t>U</a:t>
            </a:r>
            <a:r>
              <a:rPr dirty="0" sz="1450">
                <a:solidFill>
                  <a:srgbClr val="562138"/>
                </a:solidFill>
                <a:latin typeface="Times New Roman"/>
                <a:cs typeface="Times New Roman"/>
              </a:rPr>
              <a:t>	</a:t>
            </a:r>
            <a:r>
              <a:rPr dirty="0" sz="1450" spc="-50">
                <a:solidFill>
                  <a:srgbClr val="4D1D2D"/>
                </a:solidFill>
                <a:latin typeface="Times New Roman"/>
                <a:cs typeface="Times New Roman"/>
              </a:rPr>
              <a:t>E</a:t>
            </a:r>
            <a:r>
              <a:rPr dirty="0" sz="1450">
                <a:solidFill>
                  <a:srgbClr val="4D1D2D"/>
                </a:solidFill>
                <a:latin typeface="Times New Roman"/>
                <a:cs typeface="Times New Roman"/>
              </a:rPr>
              <a:t>	</a:t>
            </a:r>
            <a:r>
              <a:rPr dirty="0" sz="1450" spc="-305">
                <a:solidFill>
                  <a:srgbClr val="620F2A"/>
                </a:solidFill>
                <a:latin typeface="Times New Roman"/>
                <a:cs typeface="Times New Roman"/>
              </a:rPr>
              <a:t>G</a:t>
            </a:r>
            <a:r>
              <a:rPr dirty="0" sz="1450">
                <a:solidFill>
                  <a:srgbClr val="620F2A"/>
                </a:solidFill>
                <a:latin typeface="Times New Roman"/>
                <a:cs typeface="Times New Roman"/>
              </a:rPr>
              <a:t>	</a:t>
            </a:r>
            <a:r>
              <a:rPr dirty="0" sz="1450" spc="-335">
                <a:solidFill>
                  <a:srgbClr val="521F33"/>
                </a:solidFill>
                <a:latin typeface="Times New Roman"/>
                <a:cs typeface="Times New Roman"/>
              </a:rPr>
              <a:t>Y</a:t>
            </a:r>
            <a:r>
              <a:rPr dirty="0" sz="1450">
                <a:solidFill>
                  <a:srgbClr val="521F33"/>
                </a:solidFill>
                <a:latin typeface="Times New Roman"/>
                <a:cs typeface="Times New Roman"/>
              </a:rPr>
              <a:t>	</a:t>
            </a:r>
            <a:r>
              <a:rPr dirty="0" sz="1450" spc="-50">
                <a:solidFill>
                  <a:srgbClr val="4D1F2F"/>
                </a:solidFill>
                <a:latin typeface="Times New Roman"/>
                <a:cs typeface="Times New Roman"/>
              </a:rPr>
              <a:t>E</a:t>
            </a:r>
            <a:r>
              <a:rPr dirty="0" sz="1450">
                <a:solidFill>
                  <a:srgbClr val="4D1F2F"/>
                </a:solidFill>
                <a:latin typeface="Times New Roman"/>
                <a:cs typeface="Times New Roman"/>
              </a:rPr>
              <a:t>	</a:t>
            </a:r>
            <a:r>
              <a:rPr dirty="0" sz="1450" spc="-50">
                <a:solidFill>
                  <a:srgbClr val="2A2A2A"/>
                </a:solidFill>
                <a:latin typeface="Times New Roman"/>
                <a:cs typeface="Times New Roman"/>
              </a:rPr>
              <a:t>T</a:t>
            </a:r>
            <a:r>
              <a:rPr dirty="0" sz="1450">
                <a:solidFill>
                  <a:srgbClr val="2A2A2A"/>
                </a:solidFill>
                <a:latin typeface="Times New Roman"/>
                <a:cs typeface="Times New Roman"/>
              </a:rPr>
              <a:t>	</a:t>
            </a:r>
            <a:r>
              <a:rPr dirty="0" sz="1450" spc="-50">
                <a:solidFill>
                  <a:srgbClr val="4F1C2F"/>
                </a:solidFill>
                <a:latin typeface="Times New Roman"/>
                <a:cs typeface="Times New Roman"/>
              </a:rPr>
              <a:t>E</a:t>
            </a:r>
            <a:r>
              <a:rPr dirty="0" sz="1450">
                <a:solidFill>
                  <a:srgbClr val="4F1C2F"/>
                </a:solidFill>
                <a:latin typeface="Times New Roman"/>
                <a:cs typeface="Times New Roman"/>
              </a:rPr>
              <a:t>	</a:t>
            </a:r>
            <a:r>
              <a:rPr dirty="0" sz="1450" spc="-310">
                <a:solidFill>
                  <a:srgbClr val="771638"/>
                </a:solidFill>
                <a:latin typeface="Times New Roman"/>
                <a:cs typeface="Times New Roman"/>
              </a:rPr>
              <a:t>M</a:t>
            </a:r>
            <a:r>
              <a:rPr dirty="0" sz="1450">
                <a:solidFill>
                  <a:srgbClr val="771638"/>
                </a:solidFill>
                <a:latin typeface="Times New Roman"/>
                <a:cs typeface="Times New Roman"/>
              </a:rPr>
              <a:t>	</a:t>
            </a:r>
            <a:r>
              <a:rPr dirty="0" sz="1450" spc="-50">
                <a:solidFill>
                  <a:srgbClr val="592336"/>
                </a:solidFill>
                <a:latin typeface="Times New Roman"/>
                <a:cs typeface="Times New Roman"/>
              </a:rPr>
              <a:t>1</a:t>
            </a:r>
            <a:r>
              <a:rPr dirty="0" sz="1450">
                <a:solidFill>
                  <a:srgbClr val="592336"/>
                </a:solidFill>
                <a:latin typeface="Times New Roman"/>
                <a:cs typeface="Times New Roman"/>
              </a:rPr>
              <a:t>	</a:t>
            </a:r>
            <a:r>
              <a:rPr dirty="0" sz="1450" spc="-50">
                <a:solidFill>
                  <a:srgbClr val="6B1834"/>
                </a:solidFill>
                <a:latin typeface="Times New Roman"/>
                <a:cs typeface="Times New Roman"/>
              </a:rPr>
              <a:t>7</a:t>
            </a:r>
            <a:r>
              <a:rPr dirty="0" sz="1450">
                <a:solidFill>
                  <a:srgbClr val="6B1834"/>
                </a:solidFill>
                <a:latin typeface="Times New Roman"/>
                <a:cs typeface="Times New Roman"/>
              </a:rPr>
              <a:t>	</a:t>
            </a:r>
            <a:r>
              <a:rPr dirty="0" sz="1450" spc="-50">
                <a:solidFill>
                  <a:srgbClr val="541C34"/>
                </a:solidFill>
                <a:latin typeface="Times New Roman"/>
                <a:cs typeface="Times New Roman"/>
              </a:rPr>
              <a:t>8</a:t>
            </a:r>
            <a:r>
              <a:rPr dirty="0" sz="1450">
                <a:solidFill>
                  <a:srgbClr val="541C34"/>
                </a:solidFill>
                <a:latin typeface="Times New Roman"/>
                <a:cs typeface="Times New Roman"/>
              </a:rPr>
              <a:t>	</a:t>
            </a:r>
            <a:r>
              <a:rPr dirty="0" sz="1450" spc="-140">
                <a:solidFill>
                  <a:srgbClr val="67112D"/>
                </a:solidFill>
                <a:latin typeface="Times New Roman"/>
                <a:cs typeface="Times New Roman"/>
              </a:rPr>
              <a:t>Z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908831" y="1299971"/>
            <a:ext cx="63500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220">
                <a:solidFill>
                  <a:srgbClr val="181818"/>
                </a:solidFill>
                <a:latin typeface="Arial MT"/>
                <a:cs typeface="Arial MT"/>
              </a:rPr>
              <a:t>FG</a:t>
            </a:r>
            <a:endParaRPr sz="38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627626" y="1820417"/>
            <a:ext cx="94234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0">
                <a:solidFill>
                  <a:srgbClr val="0F0F0F"/>
                </a:solidFill>
                <a:latin typeface="Arial MT"/>
                <a:cs typeface="Arial MT"/>
              </a:rPr>
              <a:t>For</a:t>
            </a:r>
            <a:r>
              <a:rPr dirty="0" sz="950" spc="-16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950" spc="-35">
                <a:solidFill>
                  <a:srgbClr val="111111"/>
                </a:solidFill>
                <a:latin typeface="Arial MT"/>
                <a:cs typeface="Arial MT"/>
              </a:rPr>
              <a:t>sch</a:t>
            </a:r>
            <a:r>
              <a:rPr dirty="0" sz="950" spc="-165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0C0C0C"/>
                </a:solidFill>
                <a:latin typeface="Arial MT"/>
                <a:cs typeface="Arial MT"/>
              </a:rPr>
              <a:t>ung</a:t>
            </a:r>
            <a:r>
              <a:rPr dirty="0" sz="950" spc="1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latin typeface="Arial MT"/>
                <a:cs typeface="Arial MT"/>
              </a:rPr>
              <a:t>wirkt.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387536" y="4203192"/>
            <a:ext cx="202755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150">
                <a:solidFill>
                  <a:srgbClr val="0F0F0F"/>
                </a:solidFill>
                <a:latin typeface="Calibri"/>
                <a:cs typeface="Calibri"/>
              </a:rPr>
              <a:t>Volkswagen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62471" y="5952490"/>
            <a:ext cx="214376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Calibri"/>
                <a:cs typeface="Calibri"/>
              </a:rPr>
              <a:t>Varga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József</a:t>
            </a:r>
            <a:r>
              <a:rPr dirty="0" sz="1750" spc="6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Alapítvány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18432"/>
            <a:ext cx="12192000" cy="26395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7376" y="2170176"/>
            <a:ext cx="3602735" cy="16885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7488" y="1146047"/>
            <a:ext cx="1097280" cy="49987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1744" y="1121663"/>
            <a:ext cx="249936" cy="42671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0064" y="1243583"/>
            <a:ext cx="505968" cy="40233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170432" y="1755648"/>
            <a:ext cx="4011295" cy="2432685"/>
          </a:xfrm>
          <a:custGeom>
            <a:avLst/>
            <a:gdLst/>
            <a:ahLst/>
            <a:cxnLst/>
            <a:rect l="l" t="t" r="r" b="b"/>
            <a:pathLst>
              <a:path w="4011295" h="2432685">
                <a:moveTo>
                  <a:pt x="4011167" y="2432304"/>
                </a:moveTo>
                <a:lnTo>
                  <a:pt x="0" y="2432304"/>
                </a:lnTo>
                <a:lnTo>
                  <a:pt x="0" y="0"/>
                </a:lnTo>
                <a:lnTo>
                  <a:pt x="4011167" y="0"/>
                </a:lnTo>
                <a:lnTo>
                  <a:pt x="4011167" y="2432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309854" y="1786890"/>
            <a:ext cx="189611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spc="-30">
                <a:solidFill>
                  <a:srgbClr val="FFFFFF"/>
                </a:solidFill>
                <a:latin typeface="Arial MT"/>
                <a:cs typeface="Arial MT"/>
              </a:rPr>
              <a:t>ï</a:t>
            </a:r>
            <a:r>
              <a:rPr dirty="0" sz="95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 spc="-6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dirty="0" sz="9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dirty="0" sz="9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 MT"/>
                <a:cs typeface="Arial MT"/>
              </a:rPr>
              <a:t>YEAR</a:t>
            </a:r>
            <a:r>
              <a:rPr dirty="0" sz="95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 spc="-1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95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dirty="0" sz="95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dirty="0" sz="95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95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 spc="-40">
                <a:solidFill>
                  <a:srgbClr val="FFFFFF"/>
                </a:solidFill>
                <a:latin typeface="Arial MT"/>
                <a:cs typeface="Arial MT"/>
              </a:rPr>
              <a:t>OO</a:t>
            </a:r>
            <a:r>
              <a:rPr dirty="0" sz="950" spc="2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 MT"/>
                <a:cs typeface="Arial MT"/>
              </a:rPr>
              <a:t>RE</a:t>
            </a:r>
            <a:r>
              <a:rPr dirty="0" sz="950" spc="1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950" spc="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50" spc="-35">
                <a:solidFill>
                  <a:srgbClr val="FFFFFF"/>
                </a:solidFill>
                <a:latin typeface="Arial MT"/>
                <a:cs typeface="Arial MT"/>
              </a:rPr>
              <a:t>LAW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45112" y="2305050"/>
            <a:ext cx="153098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25425" algn="l"/>
                <a:tab pos="1450340" algn="l"/>
              </a:tabLst>
            </a:pPr>
            <a:r>
              <a:rPr dirty="0" sz="950" spc="-25">
                <a:solidFill>
                  <a:srgbClr val="B5B5B5"/>
                </a:solidFill>
                <a:latin typeface="Arial MT"/>
                <a:cs typeface="Arial MT"/>
              </a:rPr>
              <a:t>”‘”</a:t>
            </a:r>
            <a:r>
              <a:rPr dirty="0" sz="950">
                <a:solidFill>
                  <a:srgbClr val="B5B5B5"/>
                </a:solidFill>
                <a:latin typeface="Arial MT"/>
                <a:cs typeface="Arial MT"/>
              </a:rPr>
              <a:t>	</a:t>
            </a:r>
            <a:r>
              <a:rPr dirty="0" sz="950">
                <a:solidFill>
                  <a:srgbClr val="79A5B5"/>
                </a:solidFill>
                <a:latin typeface="Arial MT"/>
                <a:cs typeface="Arial MT"/>
              </a:rPr>
              <a:t>“</a:t>
            </a:r>
            <a:r>
              <a:rPr dirty="0" sz="950" spc="380">
                <a:solidFill>
                  <a:srgbClr val="79A5B5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C4C4C4"/>
                </a:solidFill>
                <a:latin typeface="Arial MT"/>
                <a:cs typeface="Arial MT"/>
              </a:rPr>
              <a:t>•‘</a:t>
            </a:r>
            <a:r>
              <a:rPr dirty="0" sz="950" spc="10">
                <a:solidFill>
                  <a:srgbClr val="C4C4C4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3D5D77"/>
                </a:solidFill>
                <a:latin typeface="Arial MT"/>
                <a:cs typeface="Arial MT"/>
              </a:rPr>
              <a:t>"</a:t>
            </a:r>
            <a:r>
              <a:rPr dirty="0" sz="950" spc="190">
                <a:solidFill>
                  <a:srgbClr val="3D5D7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4F6E80"/>
                </a:solidFill>
                <a:latin typeface="Arial MT"/>
                <a:cs typeface="Arial MT"/>
              </a:rPr>
              <a:t>'</a:t>
            </a:r>
            <a:r>
              <a:rPr dirty="0" sz="950" spc="90">
                <a:solidFill>
                  <a:srgbClr val="4F6E80"/>
                </a:solidFill>
                <a:latin typeface="Arial MT"/>
                <a:cs typeface="Arial MT"/>
              </a:rPr>
              <a:t> </a:t>
            </a:r>
            <a:r>
              <a:rPr dirty="0" sz="950" spc="-55">
                <a:solidFill>
                  <a:srgbClr val="4B748E"/>
                </a:solidFill>
                <a:latin typeface="Arial MT"/>
                <a:cs typeface="Arial MT"/>
              </a:rPr>
              <a:t>”'”</a:t>
            </a:r>
            <a:r>
              <a:rPr dirty="0" sz="950" spc="-130">
                <a:solidFill>
                  <a:srgbClr val="4B748E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7091B8"/>
                </a:solidFill>
                <a:latin typeface="Arial MT"/>
                <a:cs typeface="Arial MT"/>
              </a:rPr>
              <a:t>”</a:t>
            </a:r>
            <a:r>
              <a:rPr dirty="0" sz="950" spc="130">
                <a:solidFill>
                  <a:srgbClr val="7091B8"/>
                </a:solidFill>
                <a:latin typeface="Arial MT"/>
                <a:cs typeface="Arial MT"/>
              </a:rPr>
              <a:t>  </a:t>
            </a:r>
            <a:r>
              <a:rPr dirty="0" sz="950">
                <a:solidFill>
                  <a:srgbClr val="49606D"/>
                </a:solidFill>
                <a:latin typeface="Arial MT"/>
                <a:cs typeface="Arial MT"/>
              </a:rPr>
              <a:t>“</a:t>
            </a:r>
            <a:r>
              <a:rPr dirty="0" sz="950" spc="105">
                <a:solidFill>
                  <a:srgbClr val="49606D"/>
                </a:solidFill>
                <a:latin typeface="Arial MT"/>
                <a:cs typeface="Arial MT"/>
              </a:rPr>
              <a:t> </a:t>
            </a:r>
            <a:r>
              <a:rPr dirty="0" sz="950" spc="-30">
                <a:solidFill>
                  <a:srgbClr val="49606D"/>
                </a:solidFill>
                <a:latin typeface="Arial MT"/>
                <a:cs typeface="Arial MT"/>
              </a:rPr>
              <a:t>”'</a:t>
            </a:r>
            <a:r>
              <a:rPr dirty="0" sz="950" spc="-30">
                <a:solidFill>
                  <a:srgbClr val="485B69"/>
                </a:solidFill>
                <a:latin typeface="Arial MT"/>
                <a:cs typeface="Arial MT"/>
              </a:rPr>
              <a:t>"</a:t>
            </a:r>
            <a:r>
              <a:rPr dirty="0" sz="950" spc="-95">
                <a:solidFill>
                  <a:srgbClr val="485B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919191"/>
                </a:solidFill>
                <a:latin typeface="Arial MT"/>
                <a:cs typeface="Arial MT"/>
              </a:rPr>
              <a:t>"</a:t>
            </a:r>
            <a:r>
              <a:rPr dirty="0" sz="950" spc="195">
                <a:solidFill>
                  <a:srgbClr val="919191"/>
                </a:solidFill>
                <a:latin typeface="Arial MT"/>
                <a:cs typeface="Arial MT"/>
              </a:rPr>
              <a:t>  </a:t>
            </a:r>
            <a:r>
              <a:rPr dirty="0" sz="950" spc="-50">
                <a:solidFill>
                  <a:srgbClr val="A5A5A5"/>
                </a:solidFill>
                <a:latin typeface="Arial MT"/>
                <a:cs typeface="Arial MT"/>
              </a:rPr>
              <a:t>”</a:t>
            </a:r>
            <a:r>
              <a:rPr dirty="0" sz="950">
                <a:solidFill>
                  <a:srgbClr val="A5A5A5"/>
                </a:solidFill>
                <a:latin typeface="Arial MT"/>
                <a:cs typeface="Arial MT"/>
              </a:rPr>
              <a:t>	</a:t>
            </a:r>
            <a:r>
              <a:rPr dirty="0" sz="950" spc="-40">
                <a:solidFill>
                  <a:srgbClr val="B1B1B1"/>
                </a:solidFill>
                <a:latin typeface="Arial MT"/>
                <a:cs typeface="Arial MT"/>
              </a:rPr>
              <a:t>”"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61316" y="2305050"/>
            <a:ext cx="457834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06375" algn="l"/>
              </a:tabLst>
            </a:pPr>
            <a:r>
              <a:rPr dirty="0" sz="950" spc="-50">
                <a:solidFill>
                  <a:srgbClr val="70A3B8"/>
                </a:solidFill>
                <a:latin typeface="Arial MT"/>
                <a:cs typeface="Arial MT"/>
              </a:rPr>
              <a:t>’</a:t>
            </a:r>
            <a:r>
              <a:rPr dirty="0" sz="950">
                <a:solidFill>
                  <a:srgbClr val="70A3B8"/>
                </a:solidFill>
                <a:latin typeface="Arial MT"/>
                <a:cs typeface="Arial MT"/>
              </a:rPr>
              <a:t>	</a:t>
            </a:r>
            <a:r>
              <a:rPr dirty="0" sz="950" spc="-70">
                <a:solidFill>
                  <a:srgbClr val="B1B1B1"/>
                </a:solidFill>
                <a:latin typeface="Arial MT"/>
                <a:cs typeface="Arial MT"/>
              </a:rPr>
              <a:t>“’</a:t>
            </a:r>
            <a:r>
              <a:rPr dirty="0" sz="950" spc="-90">
                <a:solidFill>
                  <a:srgbClr val="B1B1B1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8A8A8A"/>
                </a:solidFill>
                <a:latin typeface="Arial MT"/>
                <a:cs typeface="Arial MT"/>
              </a:rPr>
              <a:t>"””''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50864" y="2023872"/>
            <a:ext cx="780288" cy="183489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82511" y="4023359"/>
            <a:ext cx="115824" cy="4876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76288" y="4005071"/>
            <a:ext cx="121920" cy="6705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70064" y="3998976"/>
            <a:ext cx="134111" cy="8229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63840" y="4005071"/>
            <a:ext cx="134111" cy="6705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39328" y="3980688"/>
            <a:ext cx="152400" cy="10058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33104" y="4005071"/>
            <a:ext cx="158496" cy="7924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45168" y="4011167"/>
            <a:ext cx="164592" cy="6096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41686" y="891540"/>
            <a:ext cx="382524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7900" algn="l"/>
              </a:tabLst>
            </a:pPr>
            <a:r>
              <a:rPr dirty="0" sz="5000" spc="-345">
                <a:solidFill>
                  <a:srgbClr val="282828"/>
                </a:solidFill>
              </a:rPr>
              <a:t>nenciáTis</a:t>
            </a:r>
            <a:r>
              <a:rPr dirty="0" sz="5000" spc="330">
                <a:solidFill>
                  <a:srgbClr val="282828"/>
                </a:solidFill>
              </a:rPr>
              <a:t> </a:t>
            </a:r>
            <a:r>
              <a:rPr dirty="0" sz="5000" spc="-20"/>
              <a:t>tren</a:t>
            </a:r>
            <a:r>
              <a:rPr dirty="0" sz="5000"/>
              <a:t>	</a:t>
            </a:r>
            <a:r>
              <a:rPr dirty="0" sz="5000" spc="-125">
                <a:solidFill>
                  <a:srgbClr val="3D3D3D"/>
                </a:solidFill>
              </a:rPr>
              <a:t>e</a:t>
            </a:r>
            <a:endParaRPr sz="5000"/>
          </a:p>
        </p:txBody>
      </p:sp>
      <p:sp>
        <p:nvSpPr>
          <p:cNvPr id="20" name="object 20" descr=""/>
          <p:cNvSpPr txBox="1"/>
          <p:nvPr/>
        </p:nvSpPr>
        <p:spPr>
          <a:xfrm>
            <a:off x="6134703" y="1747520"/>
            <a:ext cx="1720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81818"/>
                </a:solidFill>
                <a:latin typeface="Times New Roman"/>
                <a:cs typeface="Times New Roman"/>
              </a:rPr>
              <a:t>Training</a:t>
            </a:r>
            <a:r>
              <a:rPr dirty="0" sz="900" spc="12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131313"/>
                </a:solidFill>
                <a:latin typeface="Times New Roman"/>
                <a:cs typeface="Times New Roman"/>
              </a:rPr>
              <a:t>compute</a:t>
            </a:r>
            <a:r>
              <a:rPr dirty="0" sz="900" spc="6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1A1A1A"/>
                </a:solidFill>
                <a:latin typeface="Times New Roman"/>
                <a:cs typeface="Times New Roman"/>
              </a:rPr>
              <a:t>offrantier</a:t>
            </a:r>
            <a:r>
              <a:rPr dirty="0" sz="900" spc="125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161616"/>
                </a:solidFill>
                <a:latin typeface="Times New Roman"/>
                <a:cs typeface="Times New Roman"/>
              </a:rPr>
              <a:t>models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36358" y="891540"/>
            <a:ext cx="2512060" cy="1218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7315" algn="l"/>
              </a:tabLst>
            </a:pPr>
            <a:r>
              <a:rPr dirty="0" sz="5000" spc="-190">
                <a:solidFill>
                  <a:srgbClr val="313131"/>
                </a:solidFill>
                <a:latin typeface="Calibri"/>
                <a:cs typeface="Calibri"/>
              </a:rPr>
              <a:t>az</a:t>
            </a:r>
            <a:r>
              <a:rPr dirty="0" sz="5000" spc="-9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5000" spc="-350">
                <a:solidFill>
                  <a:srgbClr val="383838"/>
                </a:solidFill>
                <a:latin typeface="Calibri"/>
                <a:cs typeface="Calibri"/>
              </a:rPr>
              <a:t>i</a:t>
            </a:r>
            <a:r>
              <a:rPr dirty="0" sz="500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dirty="0" sz="5000" spc="-135">
                <a:solidFill>
                  <a:srgbClr val="2F2F2F"/>
                </a:solidFill>
                <a:latin typeface="Calibri"/>
                <a:cs typeface="Calibri"/>
              </a:rPr>
              <a:t>rban</a:t>
            </a:r>
            <a:endParaRPr sz="5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670"/>
              </a:spcBef>
              <a:tabLst>
                <a:tab pos="410209" algn="l"/>
              </a:tabLst>
            </a:pPr>
            <a:r>
              <a:rPr dirty="0" sz="600">
                <a:solidFill>
                  <a:srgbClr val="8ED6CF"/>
                </a:solidFill>
                <a:latin typeface="Times New Roman"/>
                <a:cs typeface="Times New Roman"/>
              </a:rPr>
              <a:t>a</a:t>
            </a:r>
            <a:r>
              <a:rPr dirty="0" sz="600" spc="125">
                <a:solidFill>
                  <a:srgbClr val="8ED6C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3D3D3D"/>
                </a:solidFill>
                <a:latin typeface="Times New Roman"/>
                <a:cs typeface="Times New Roman"/>
              </a:rPr>
              <a:t>Furit</a:t>
            </a:r>
            <a:r>
              <a:rPr dirty="0" sz="600" spc="-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600" spc="-5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dirty="0" sz="60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dirty="0" sz="600">
                <a:solidFill>
                  <a:srgbClr val="CCCCCC"/>
                </a:solidFill>
                <a:latin typeface="Times New Roman"/>
                <a:cs typeface="Times New Roman"/>
              </a:rPr>
              <a:t>:</a:t>
            </a:r>
            <a:r>
              <a:rPr dirty="0" sz="600" spc="5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dirty="0" sz="600" spc="-50">
                <a:solidFill>
                  <a:srgbClr val="282828"/>
                </a:solidFill>
                <a:latin typeface="Times New Roman"/>
                <a:cs typeface="Times New Roman"/>
              </a:rPr>
              <a:t>Nor-</a:t>
            </a:r>
            <a:r>
              <a:rPr dirty="0" sz="600" spc="-10">
                <a:solidFill>
                  <a:srgbClr val="282828"/>
                </a:solidFill>
                <a:latin typeface="Times New Roman"/>
                <a:cs typeface="Times New Roman"/>
              </a:rPr>
              <a:t>ror:.m°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152856" y="1992884"/>
            <a:ext cx="3092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A8C1DF"/>
                </a:solidFill>
                <a:latin typeface="Times New Roman"/>
                <a:cs typeface="Times New Roman"/>
              </a:rPr>
              <a:t>e</a:t>
            </a:r>
            <a:r>
              <a:rPr dirty="0" sz="600" spc="125">
                <a:solidFill>
                  <a:srgbClr val="A8C1DF"/>
                </a:solidFill>
                <a:latin typeface="Times New Roman"/>
                <a:cs typeface="Times New Roman"/>
              </a:rPr>
              <a:t> </a:t>
            </a:r>
            <a:r>
              <a:rPr dirty="0" sz="600" spc="-35">
                <a:solidFill>
                  <a:srgbClr val="383838"/>
                </a:solidFill>
                <a:latin typeface="Times New Roman"/>
                <a:cs typeface="Times New Roman"/>
              </a:rPr>
              <a:t>ŁMliera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472927" y="1754885"/>
            <a:ext cx="58674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>
                <a:solidFill>
                  <a:srgbClr val="212121"/>
                </a:solidFill>
                <a:latin typeface="Times New Roman"/>
                <a:cs typeface="Times New Roman"/>
              </a:rPr>
              <a:t>.;ø¢'</a:t>
            </a:r>
            <a:r>
              <a:rPr dirty="0" sz="650" spc="19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181818"/>
                </a:solidFill>
                <a:latin typeface="Times New Roman"/>
                <a:cs typeface="Times New Roman"/>
              </a:rPr>
              <a:t>EPOC</a:t>
            </a:r>
            <a:r>
              <a:rPr dirty="0" sz="650" spc="-1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650" spc="-85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dirty="0" sz="650" spc="4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650" spc="-25">
                <a:solidFill>
                  <a:srgbClr val="1D1D1D"/>
                </a:solidFill>
                <a:latin typeface="Times New Roman"/>
                <a:cs typeface="Times New Roman"/>
              </a:rPr>
              <a:t>AI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826869" y="3980179"/>
            <a:ext cx="1695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solidFill>
                  <a:srgbClr val="333333"/>
                </a:solidFill>
                <a:latin typeface="Consolas"/>
                <a:cs typeface="Consolas"/>
              </a:rPr>
              <a:t>2024</a:t>
            </a:r>
            <a:endParaRPr sz="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0" y="1932432"/>
            <a:ext cx="5340096" cy="40233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640609" y="2895721"/>
            <a:ext cx="321310" cy="2477770"/>
          </a:xfrm>
          <a:prstGeom prst="rect">
            <a:avLst/>
          </a:prstGeom>
        </p:spPr>
        <p:txBody>
          <a:bodyPr wrap="square" lIns="0" tIns="387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1761489" algn="l"/>
              </a:tabLst>
            </a:pPr>
            <a:r>
              <a:rPr dirty="0" sz="1750">
                <a:latin typeface="Arial MT"/>
                <a:cs typeface="Arial MT"/>
              </a:rPr>
              <a:t>fajlagos</a:t>
            </a:r>
            <a:r>
              <a:rPr dirty="0" sz="1750" spc="-15">
                <a:latin typeface="Arial MT"/>
                <a:cs typeface="Arial MT"/>
              </a:rPr>
              <a:t> </a:t>
            </a:r>
            <a:r>
              <a:rPr dirty="0" sz="1750" spc="-35">
                <a:latin typeface="Arial MT"/>
                <a:cs typeface="Arial MT"/>
              </a:rPr>
              <a:t>energia</a:t>
            </a:r>
            <a:r>
              <a:rPr dirty="0" sz="1750" spc="-225">
                <a:latin typeface="Arial MT"/>
                <a:cs typeface="Arial MT"/>
              </a:rPr>
              <a:t> </a:t>
            </a:r>
            <a:r>
              <a:rPr dirty="0" sz="1750" spc="-375">
                <a:latin typeface="Arial MT"/>
                <a:cs typeface="Arial MT"/>
              </a:rPr>
              <a:t>/</a:t>
            </a:r>
            <a:r>
              <a:rPr dirty="0" sz="1750">
                <a:latin typeface="Arial MT"/>
                <a:cs typeface="Arial MT"/>
              </a:rPr>
              <a:t>	Wh</a:t>
            </a:r>
            <a:r>
              <a:rPr dirty="0" sz="1750" spc="160">
                <a:latin typeface="Arial MT"/>
                <a:cs typeface="Arial MT"/>
              </a:rPr>
              <a:t> </a:t>
            </a:r>
            <a:r>
              <a:rPr dirty="0" sz="1750" spc="-55">
                <a:latin typeface="Arial MT"/>
                <a:cs typeface="Arial MT"/>
              </a:rPr>
              <a:t>kg</a:t>
            </a:r>
            <a:r>
              <a:rPr dirty="0" sz="1750" spc="-200">
                <a:latin typeface="Arial MT"/>
                <a:cs typeface="Arial MT"/>
              </a:rPr>
              <a:t> </a:t>
            </a:r>
            <a:r>
              <a:rPr dirty="0" baseline="47979" sz="1650" spc="-697">
                <a:latin typeface="Arial MT"/>
                <a:cs typeface="Arial MT"/>
              </a:rPr>
              <a:t>1</a:t>
            </a:r>
            <a:endParaRPr baseline="47979" sz="16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7962" y="926591"/>
            <a:ext cx="7872730" cy="741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1104" algn="l"/>
              </a:tabLst>
            </a:pPr>
            <a:r>
              <a:rPr dirty="0" sz="4700" spc="-10">
                <a:solidFill>
                  <a:srgbClr val="363636"/>
                </a:solidFill>
              </a:rPr>
              <a:t>Akkumuiátorok</a:t>
            </a:r>
            <a:r>
              <a:rPr dirty="0" sz="4700">
                <a:solidFill>
                  <a:srgbClr val="363636"/>
                </a:solidFill>
              </a:rPr>
              <a:t>	</a:t>
            </a:r>
            <a:r>
              <a:rPr dirty="0" sz="4700" spc="-45">
                <a:solidFill>
                  <a:srgbClr val="2D2D2D"/>
                </a:solidFill>
              </a:rPr>
              <a:t>fajiagos</a:t>
            </a:r>
            <a:r>
              <a:rPr dirty="0" sz="4700" spc="-130">
                <a:solidFill>
                  <a:srgbClr val="2D2D2D"/>
                </a:solidFill>
              </a:rPr>
              <a:t> </a:t>
            </a:r>
            <a:r>
              <a:rPr dirty="0" sz="4700" spc="-75">
                <a:solidFill>
                  <a:srgbClr val="2F2F2F"/>
                </a:solidFill>
              </a:rPr>
              <a:t>energiája</a:t>
            </a:r>
            <a:endParaRPr sz="4700"/>
          </a:p>
        </p:txBody>
      </p:sp>
      <p:sp>
        <p:nvSpPr>
          <p:cNvPr id="6" name="object 6" descr=""/>
          <p:cNvSpPr txBox="1"/>
          <p:nvPr/>
        </p:nvSpPr>
        <p:spPr>
          <a:xfrm>
            <a:off x="3024930" y="1719071"/>
            <a:ext cx="36385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0">
                <a:latin typeface="Courier New"/>
                <a:cs typeface="Courier New"/>
              </a:rPr>
              <a:t>400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39491" y="2256535"/>
            <a:ext cx="3403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350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39491" y="2768600"/>
            <a:ext cx="3403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300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41848" y="3274567"/>
            <a:ext cx="3403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250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36178" y="3773932"/>
            <a:ext cx="3435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Calibri"/>
                <a:cs typeface="Calibri"/>
              </a:rPr>
              <a:t>200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38939" y="4292600"/>
            <a:ext cx="3435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150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38939" y="4804664"/>
            <a:ext cx="3435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100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39556" y="5304028"/>
            <a:ext cx="2419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Consolas"/>
                <a:cs typeface="Consolas"/>
              </a:rPr>
              <a:t>50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52946" y="5822696"/>
            <a:ext cx="1327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latin typeface="Arial MT"/>
                <a:cs typeface="Arial MT"/>
              </a:rPr>
              <a:t>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27915" y="5999479"/>
            <a:ext cx="17843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7470" algn="l"/>
              </a:tabLst>
            </a:pPr>
            <a:r>
              <a:rPr dirty="0" sz="1500" spc="-20">
                <a:latin typeface="Arial MT"/>
                <a:cs typeface="Arial MT"/>
              </a:rPr>
              <a:t>1980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20">
                <a:latin typeface="Arial MT"/>
                <a:cs typeface="Arial MT"/>
              </a:rPr>
              <a:t>1990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27476" y="1888235"/>
            <a:ext cx="5394960" cy="4114800"/>
          </a:xfrm>
          <a:prstGeom prst="rect">
            <a:avLst/>
          </a:prstGeom>
          <a:ln w="21336">
            <a:solidFill>
              <a:srgbClr val="0F0F0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900">
              <a:latin typeface="Times New Roman"/>
              <a:cs typeface="Times New Roman"/>
            </a:endParaRPr>
          </a:p>
          <a:p>
            <a:pPr marL="3336925">
              <a:lnSpc>
                <a:spcPct val="100000"/>
              </a:lnSpc>
            </a:pPr>
            <a:r>
              <a:rPr dirty="0" sz="1900">
                <a:solidFill>
                  <a:srgbClr val="1616AA"/>
                </a:solidFill>
                <a:latin typeface="Calibri"/>
                <a:cs typeface="Calibri"/>
              </a:rPr>
              <a:t>N</a:t>
            </a:r>
            <a:r>
              <a:rPr dirty="0" sz="1900" spc="-215">
                <a:solidFill>
                  <a:srgbClr val="1616AA"/>
                </a:solidFill>
                <a:latin typeface="Calibri"/>
                <a:cs typeface="Calibri"/>
              </a:rPr>
              <a:t> </a:t>
            </a:r>
            <a:r>
              <a:rPr dirty="0" sz="1900" spc="-30">
                <a:solidFill>
                  <a:srgbClr val="1A1189"/>
                </a:solidFill>
                <a:latin typeface="Calibri"/>
                <a:cs typeface="Calibri"/>
              </a:rPr>
              <a:t>ikkel—fém</a:t>
            </a:r>
            <a:r>
              <a:rPr dirty="0" sz="1900" spc="-105">
                <a:solidFill>
                  <a:srgbClr val="1A1189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111A93"/>
                </a:solidFill>
                <a:latin typeface="Calibri"/>
                <a:cs typeface="Calibri"/>
              </a:rPr>
              <a:t>hid</a:t>
            </a:r>
            <a:r>
              <a:rPr dirty="0" sz="1900" spc="110">
                <a:solidFill>
                  <a:srgbClr val="111A93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1D1A93"/>
                </a:solidFill>
                <a:latin typeface="Calibri"/>
                <a:cs typeface="Calibri"/>
              </a:rPr>
              <a:t>rid</a:t>
            </a:r>
            <a:endParaRPr sz="1900">
              <a:latin typeface="Calibri"/>
              <a:cs typeface="Calibri"/>
            </a:endParaRPr>
          </a:p>
          <a:p>
            <a:pPr marL="3339465">
              <a:lnSpc>
                <a:spcPct val="100000"/>
              </a:lnSpc>
              <a:spcBef>
                <a:spcPts val="1705"/>
              </a:spcBef>
            </a:pPr>
            <a:r>
              <a:rPr dirty="0" sz="1850" spc="70">
                <a:solidFill>
                  <a:srgbClr val="C6111D"/>
                </a:solidFill>
                <a:latin typeface="Arial MT"/>
                <a:cs typeface="Arial MT"/>
              </a:rPr>
              <a:t>N</a:t>
            </a:r>
            <a:r>
              <a:rPr dirty="0" sz="1850" spc="70">
                <a:solidFill>
                  <a:srgbClr val="A3262D"/>
                </a:solidFill>
                <a:latin typeface="Arial MT"/>
                <a:cs typeface="Arial MT"/>
              </a:rPr>
              <a:t>ikkel</a:t>
            </a:r>
            <a:r>
              <a:rPr dirty="0" sz="1850" spc="-235">
                <a:solidFill>
                  <a:srgbClr val="A3262D"/>
                </a:solidFill>
                <a:latin typeface="Arial MT"/>
                <a:cs typeface="Arial MT"/>
              </a:rPr>
              <a:t> </a:t>
            </a:r>
            <a:r>
              <a:rPr dirty="0" sz="1850" spc="-415">
                <a:solidFill>
                  <a:srgbClr val="792434"/>
                </a:solidFill>
                <a:latin typeface="Arial MT"/>
                <a:cs typeface="Arial MT"/>
              </a:rPr>
              <a:t>—</a:t>
            </a:r>
            <a:r>
              <a:rPr dirty="0" sz="1850" spc="-229">
                <a:solidFill>
                  <a:srgbClr val="792434"/>
                </a:solidFill>
                <a:latin typeface="Arial MT"/>
                <a:cs typeface="Arial MT"/>
              </a:rPr>
              <a:t>kad</a:t>
            </a:r>
            <a:r>
              <a:rPr dirty="0" sz="1850" spc="-270">
                <a:solidFill>
                  <a:srgbClr val="792434"/>
                </a:solidFill>
                <a:latin typeface="Arial MT"/>
                <a:cs typeface="Arial MT"/>
              </a:rPr>
              <a:t> </a:t>
            </a:r>
            <a:r>
              <a:rPr dirty="0" sz="1850" spc="180">
                <a:solidFill>
                  <a:srgbClr val="AF130F"/>
                </a:solidFill>
                <a:latin typeface="Arial MT"/>
                <a:cs typeface="Arial MT"/>
              </a:rPr>
              <a:t>mium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01298" y="5986779"/>
            <a:ext cx="31286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900" algn="l"/>
                <a:tab pos="2691130" algn="l"/>
              </a:tabLst>
            </a:pPr>
            <a:r>
              <a:rPr dirty="0" sz="1600" spc="-20">
                <a:latin typeface="Calibri"/>
                <a:cs typeface="Calibri"/>
              </a:rPr>
              <a:t>2000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500" spc="-20">
                <a:latin typeface="Arial MT"/>
                <a:cs typeface="Arial MT"/>
              </a:rPr>
              <a:t>2010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600" spc="-35">
                <a:latin typeface="Consolas"/>
                <a:cs typeface="Consolas"/>
              </a:rPr>
              <a:t>2020</a:t>
            </a:r>
            <a:endParaRPr sz="1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0" y="1932432"/>
            <a:ext cx="5340096" cy="40233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640609" y="2895721"/>
            <a:ext cx="321310" cy="2477770"/>
          </a:xfrm>
          <a:prstGeom prst="rect">
            <a:avLst/>
          </a:prstGeom>
        </p:spPr>
        <p:txBody>
          <a:bodyPr wrap="square" lIns="0" tIns="387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1761489" algn="l"/>
              </a:tabLst>
            </a:pPr>
            <a:r>
              <a:rPr dirty="0" sz="1750">
                <a:latin typeface="Arial MT"/>
                <a:cs typeface="Arial MT"/>
              </a:rPr>
              <a:t>fajlagos</a:t>
            </a:r>
            <a:r>
              <a:rPr dirty="0" sz="1750" spc="-15">
                <a:latin typeface="Arial MT"/>
                <a:cs typeface="Arial MT"/>
              </a:rPr>
              <a:t> </a:t>
            </a:r>
            <a:r>
              <a:rPr dirty="0" sz="1750" spc="-35">
                <a:latin typeface="Arial MT"/>
                <a:cs typeface="Arial MT"/>
              </a:rPr>
              <a:t>energia</a:t>
            </a:r>
            <a:r>
              <a:rPr dirty="0" sz="1750" spc="-225">
                <a:latin typeface="Arial MT"/>
                <a:cs typeface="Arial MT"/>
              </a:rPr>
              <a:t> </a:t>
            </a:r>
            <a:r>
              <a:rPr dirty="0" sz="1750" spc="-375">
                <a:latin typeface="Arial MT"/>
                <a:cs typeface="Arial MT"/>
              </a:rPr>
              <a:t>/</a:t>
            </a:r>
            <a:r>
              <a:rPr dirty="0" sz="1750">
                <a:latin typeface="Arial MT"/>
                <a:cs typeface="Arial MT"/>
              </a:rPr>
              <a:t>	Wh</a:t>
            </a:r>
            <a:r>
              <a:rPr dirty="0" sz="1750" spc="160">
                <a:latin typeface="Arial MT"/>
                <a:cs typeface="Arial MT"/>
              </a:rPr>
              <a:t> </a:t>
            </a:r>
            <a:r>
              <a:rPr dirty="0" sz="1750" spc="-55">
                <a:latin typeface="Arial MT"/>
                <a:cs typeface="Arial MT"/>
              </a:rPr>
              <a:t>kg</a:t>
            </a:r>
            <a:r>
              <a:rPr dirty="0" sz="1750" spc="-200">
                <a:latin typeface="Arial MT"/>
                <a:cs typeface="Arial MT"/>
              </a:rPr>
              <a:t> </a:t>
            </a:r>
            <a:r>
              <a:rPr dirty="0" baseline="47979" sz="1650" spc="-697">
                <a:latin typeface="Arial MT"/>
                <a:cs typeface="Arial MT"/>
              </a:rPr>
              <a:t>1</a:t>
            </a:r>
            <a:endParaRPr baseline="47979" sz="16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7962" y="926591"/>
            <a:ext cx="7872730" cy="741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1104" algn="l"/>
              </a:tabLst>
            </a:pPr>
            <a:r>
              <a:rPr dirty="0" sz="4700" spc="-10">
                <a:solidFill>
                  <a:srgbClr val="363636"/>
                </a:solidFill>
              </a:rPr>
              <a:t>Akkumuiátorok</a:t>
            </a:r>
            <a:r>
              <a:rPr dirty="0" sz="4700">
                <a:solidFill>
                  <a:srgbClr val="363636"/>
                </a:solidFill>
              </a:rPr>
              <a:t>	</a:t>
            </a:r>
            <a:r>
              <a:rPr dirty="0" sz="4700" spc="-45">
                <a:solidFill>
                  <a:srgbClr val="2D2D2D"/>
                </a:solidFill>
              </a:rPr>
              <a:t>fajiagos</a:t>
            </a:r>
            <a:r>
              <a:rPr dirty="0" sz="4700" spc="-130">
                <a:solidFill>
                  <a:srgbClr val="2D2D2D"/>
                </a:solidFill>
              </a:rPr>
              <a:t> </a:t>
            </a:r>
            <a:r>
              <a:rPr dirty="0" sz="4700" spc="-75">
                <a:solidFill>
                  <a:srgbClr val="2F2F2F"/>
                </a:solidFill>
              </a:rPr>
              <a:t>energiája</a:t>
            </a:r>
            <a:endParaRPr sz="4700"/>
          </a:p>
        </p:txBody>
      </p:sp>
      <p:sp>
        <p:nvSpPr>
          <p:cNvPr id="6" name="object 6" descr=""/>
          <p:cNvSpPr txBox="1"/>
          <p:nvPr/>
        </p:nvSpPr>
        <p:spPr>
          <a:xfrm>
            <a:off x="3024930" y="1719071"/>
            <a:ext cx="36385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0">
                <a:latin typeface="Courier New"/>
                <a:cs typeface="Courier New"/>
              </a:rPr>
              <a:t>400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39491" y="2256535"/>
            <a:ext cx="3403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350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39491" y="2768600"/>
            <a:ext cx="3403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300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36178" y="3773932"/>
            <a:ext cx="3435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Calibri"/>
                <a:cs typeface="Calibri"/>
              </a:rPr>
              <a:t>200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38939" y="4292600"/>
            <a:ext cx="3435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150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38939" y="4804664"/>
            <a:ext cx="3435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100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39556" y="5304028"/>
            <a:ext cx="2419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Consolas"/>
                <a:cs typeface="Consolas"/>
              </a:rPr>
              <a:t>50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52946" y="5822696"/>
            <a:ext cx="1327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latin typeface="Arial MT"/>
                <a:cs typeface="Arial MT"/>
              </a:rPr>
              <a:t>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27915" y="5999479"/>
            <a:ext cx="17843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7470" algn="l"/>
              </a:tabLst>
            </a:pPr>
            <a:r>
              <a:rPr dirty="0" sz="1500" spc="-20">
                <a:latin typeface="Arial MT"/>
                <a:cs typeface="Arial MT"/>
              </a:rPr>
              <a:t>1980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20">
                <a:latin typeface="Arial MT"/>
                <a:cs typeface="Arial MT"/>
              </a:rPr>
              <a:t>1990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41848" y="3274567"/>
            <a:ext cx="3403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250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27476" y="1888235"/>
            <a:ext cx="5394960" cy="4114800"/>
          </a:xfrm>
          <a:prstGeom prst="rect">
            <a:avLst/>
          </a:prstGeom>
          <a:ln w="21336">
            <a:solidFill>
              <a:srgbClr val="0F0F0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1900">
              <a:latin typeface="Times New Roman"/>
              <a:cs typeface="Times New Roman"/>
            </a:endParaRPr>
          </a:p>
          <a:p>
            <a:pPr marL="3187065">
              <a:lnSpc>
                <a:spcPct val="100000"/>
              </a:lnSpc>
            </a:pPr>
            <a:r>
              <a:rPr dirty="0" sz="1900" spc="60">
                <a:solidFill>
                  <a:srgbClr val="286D7C"/>
                </a:solidFill>
                <a:latin typeface="Arial MT"/>
                <a:cs typeface="Arial MT"/>
              </a:rPr>
              <a:t>Lítiumion</a:t>
            </a: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900">
              <a:latin typeface="Arial MT"/>
              <a:cs typeface="Arial MT"/>
            </a:endParaRPr>
          </a:p>
          <a:p>
            <a:pPr marL="3336925">
              <a:lnSpc>
                <a:spcPct val="100000"/>
              </a:lnSpc>
            </a:pPr>
            <a:r>
              <a:rPr dirty="0" sz="1900">
                <a:solidFill>
                  <a:srgbClr val="1616AA"/>
                </a:solidFill>
                <a:latin typeface="Calibri"/>
                <a:cs typeface="Calibri"/>
              </a:rPr>
              <a:t>N</a:t>
            </a:r>
            <a:r>
              <a:rPr dirty="0" sz="1900">
                <a:solidFill>
                  <a:srgbClr val="1A1189"/>
                </a:solidFill>
                <a:latin typeface="Calibri"/>
                <a:cs typeface="Calibri"/>
              </a:rPr>
              <a:t>ikkel—</a:t>
            </a:r>
            <a:r>
              <a:rPr dirty="0" sz="1900" spc="-30">
                <a:solidFill>
                  <a:srgbClr val="1A1189"/>
                </a:solidFill>
                <a:latin typeface="Calibri"/>
                <a:cs typeface="Calibri"/>
              </a:rPr>
              <a:t>fém</a:t>
            </a:r>
            <a:r>
              <a:rPr dirty="0" sz="1900" spc="-95">
                <a:solidFill>
                  <a:srgbClr val="1A1189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111A93"/>
                </a:solidFill>
                <a:latin typeface="Calibri"/>
                <a:cs typeface="Calibri"/>
              </a:rPr>
              <a:t>hid</a:t>
            </a:r>
            <a:r>
              <a:rPr dirty="0" sz="1900" spc="135">
                <a:solidFill>
                  <a:srgbClr val="111A93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1A168E"/>
                </a:solidFill>
                <a:latin typeface="Calibri"/>
                <a:cs typeface="Calibri"/>
              </a:rPr>
              <a:t>rid</a:t>
            </a:r>
            <a:endParaRPr sz="1900">
              <a:latin typeface="Calibri"/>
              <a:cs typeface="Calibri"/>
            </a:endParaRPr>
          </a:p>
          <a:p>
            <a:pPr marL="3339465">
              <a:lnSpc>
                <a:spcPct val="100000"/>
              </a:lnSpc>
              <a:spcBef>
                <a:spcPts val="1705"/>
              </a:spcBef>
            </a:pPr>
            <a:r>
              <a:rPr dirty="0" sz="1850" spc="70">
                <a:solidFill>
                  <a:srgbClr val="C6111D"/>
                </a:solidFill>
                <a:latin typeface="Arial MT"/>
                <a:cs typeface="Arial MT"/>
              </a:rPr>
              <a:t>N</a:t>
            </a:r>
            <a:r>
              <a:rPr dirty="0" sz="1850" spc="70">
                <a:solidFill>
                  <a:srgbClr val="A3262D"/>
                </a:solidFill>
                <a:latin typeface="Arial MT"/>
                <a:cs typeface="Arial MT"/>
              </a:rPr>
              <a:t>ikkel</a:t>
            </a:r>
            <a:r>
              <a:rPr dirty="0" sz="1850" spc="-235">
                <a:solidFill>
                  <a:srgbClr val="A3262D"/>
                </a:solidFill>
                <a:latin typeface="Arial MT"/>
                <a:cs typeface="Arial MT"/>
              </a:rPr>
              <a:t> </a:t>
            </a:r>
            <a:r>
              <a:rPr dirty="0" sz="1850" spc="-415">
                <a:solidFill>
                  <a:srgbClr val="954456"/>
                </a:solidFill>
                <a:latin typeface="Arial MT"/>
                <a:cs typeface="Arial MT"/>
              </a:rPr>
              <a:t>—</a:t>
            </a:r>
            <a:r>
              <a:rPr dirty="0" sz="1850" spc="-229">
                <a:solidFill>
                  <a:srgbClr val="954456"/>
                </a:solidFill>
                <a:latin typeface="Arial MT"/>
                <a:cs typeface="Arial MT"/>
              </a:rPr>
              <a:t>kad</a:t>
            </a:r>
            <a:r>
              <a:rPr dirty="0" sz="1850" spc="-270">
                <a:solidFill>
                  <a:srgbClr val="954456"/>
                </a:solidFill>
                <a:latin typeface="Arial MT"/>
                <a:cs typeface="Arial MT"/>
              </a:rPr>
              <a:t> </a:t>
            </a:r>
            <a:r>
              <a:rPr dirty="0" sz="1850" spc="180">
                <a:solidFill>
                  <a:srgbClr val="AF130F"/>
                </a:solidFill>
                <a:latin typeface="Arial MT"/>
                <a:cs typeface="Arial MT"/>
              </a:rPr>
              <a:t>mium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01298" y="5986779"/>
            <a:ext cx="31286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900" algn="l"/>
                <a:tab pos="2691130" algn="l"/>
              </a:tabLst>
            </a:pPr>
            <a:r>
              <a:rPr dirty="0" sz="1600" spc="-20">
                <a:latin typeface="Calibri"/>
                <a:cs typeface="Calibri"/>
              </a:rPr>
              <a:t>2000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500" spc="-20">
                <a:latin typeface="Arial MT"/>
                <a:cs typeface="Arial MT"/>
              </a:rPr>
              <a:t>2010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600" spc="-35">
                <a:latin typeface="Consolas"/>
                <a:cs typeface="Consolas"/>
              </a:rPr>
              <a:t>2020</a:t>
            </a:r>
            <a:endParaRPr sz="1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17903" y="103631"/>
            <a:ext cx="9156700" cy="6053455"/>
            <a:chOff x="1517903" y="103631"/>
            <a:chExt cx="9156700" cy="60534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903" y="103631"/>
              <a:ext cx="9156192" cy="605332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052560" y="6063996"/>
              <a:ext cx="527685" cy="0"/>
            </a:xfrm>
            <a:custGeom>
              <a:avLst/>
              <a:gdLst/>
              <a:ahLst/>
              <a:cxnLst/>
              <a:rect l="l" t="t" r="r" b="b"/>
              <a:pathLst>
                <a:path w="527684" h="0">
                  <a:moveTo>
                    <a:pt x="0" y="0"/>
                  </a:moveTo>
                  <a:lnTo>
                    <a:pt x="527304" y="0"/>
                  </a:lnTo>
                </a:path>
              </a:pathLst>
            </a:custGeom>
            <a:ln w="15240">
              <a:solidFill>
                <a:srgbClr val="936B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916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 sz="2300" spc="-50">
                <a:solidFill>
                  <a:srgbClr val="000000"/>
                </a:solidFill>
                <a:latin typeface="Times New Roman"/>
                <a:cs typeface="Times New Roman"/>
              </a:rPr>
              <a:t>Akkumulátorok</a:t>
            </a:r>
            <a:r>
              <a:rPr dirty="0" sz="2300" spc="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 spc="-55">
                <a:solidFill>
                  <a:srgbClr val="000000"/>
                </a:solidFill>
                <a:latin typeface="Times New Roman"/>
                <a:cs typeface="Times New Roman"/>
              </a:rPr>
              <a:t>müködési</a:t>
            </a:r>
            <a:r>
              <a:rPr dirty="0" sz="2300" spc="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 spc="-20">
                <a:solidFill>
                  <a:srgbClr val="000000"/>
                </a:solidFill>
                <a:latin typeface="Times New Roman"/>
                <a:cs typeface="Times New Roman"/>
              </a:rPr>
              <a:t>elve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74327" y="4898390"/>
            <a:ext cx="997585" cy="35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6585">
              <a:lnSpc>
                <a:spcPts val="1155"/>
              </a:lnSpc>
              <a:spcBef>
                <a:spcPts val="100"/>
              </a:spcBef>
            </a:pPr>
            <a:r>
              <a:rPr dirty="0" sz="1050" spc="90">
                <a:latin typeface="Times New Roman"/>
                <a:cs typeface="Times New Roman"/>
              </a:rPr>
              <a:t>Zn</a:t>
            </a:r>
            <a:r>
              <a:rPr dirty="0" baseline="24691" sz="1350" spc="135">
                <a:latin typeface="Times New Roman"/>
                <a:cs typeface="Times New Roman"/>
              </a:rPr>
              <a:t>2</a:t>
            </a:r>
            <a:r>
              <a:rPr dirty="0" sz="1050" spc="90">
                <a:latin typeface="Times New Roman"/>
                <a:cs typeface="Times New Roman"/>
              </a:rPr>
              <a:t>*</a:t>
            </a:r>
            <a:endParaRPr sz="1050">
              <a:latin typeface="Times New Roman"/>
              <a:cs typeface="Times New Roman"/>
            </a:endParaRPr>
          </a:p>
          <a:p>
            <a:pPr marL="25400">
              <a:lnSpc>
                <a:spcPts val="1455"/>
              </a:lnSpc>
            </a:pPr>
            <a:r>
              <a:rPr dirty="0" sz="1300" spc="-25">
                <a:latin typeface="Times New Roman"/>
                <a:cs typeface="Times New Roman"/>
              </a:rPr>
              <a:t>Zn.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42370" y="6046216"/>
            <a:ext cx="195707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19175" algn="l"/>
              </a:tabLst>
            </a:pPr>
            <a:r>
              <a:rPr dirty="0" sz="1900" spc="60">
                <a:latin typeface="Times New Roman"/>
                <a:cs typeface="Times New Roman"/>
              </a:rPr>
              <a:t>Zn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 spc="110">
                <a:latin typeface="Times New Roman"/>
                <a:cs typeface="Times New Roman"/>
              </a:rPr>
              <a:t>—</a:t>
            </a:r>
            <a:r>
              <a:rPr dirty="0" sz="1900" spc="-50">
                <a:latin typeface="Times New Roman"/>
                <a:cs typeface="Times New Roman"/>
              </a:rPr>
              <a:t>›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45">
                <a:latin typeface="Times New Roman"/>
                <a:cs typeface="Times New Roman"/>
              </a:rPr>
              <a:t>Zn</a:t>
            </a:r>
            <a:r>
              <a:rPr dirty="0" baseline="41062" sz="1725" spc="67">
                <a:latin typeface="Times New Roman"/>
                <a:cs typeface="Times New Roman"/>
              </a:rPr>
              <a:t>2</a:t>
            </a:r>
            <a:r>
              <a:rPr dirty="0" sz="1900" spc="45">
                <a:latin typeface="Times New Roman"/>
                <a:cs typeface="Times New Roman"/>
              </a:rPr>
              <a:t>++2e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953195" y="4714240"/>
            <a:ext cx="37401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solidFill>
                  <a:srgbClr val="3B3B3B"/>
                </a:solidFill>
                <a:latin typeface="Consolas"/>
                <a:cs typeface="Consolas"/>
              </a:rPr>
              <a:t>Cu)’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27176" y="6024626"/>
            <a:ext cx="2082164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751330" algn="l"/>
              </a:tabLst>
            </a:pPr>
            <a:r>
              <a:rPr dirty="0" sz="1950">
                <a:latin typeface="Times New Roman"/>
                <a:cs typeface="Times New Roman"/>
              </a:rPr>
              <a:t>Cu</a:t>
            </a:r>
            <a:r>
              <a:rPr dirty="0" baseline="45893" sz="1725">
                <a:latin typeface="Times New Roman"/>
                <a:cs typeface="Times New Roman"/>
              </a:rPr>
              <a:t>2</a:t>
            </a:r>
            <a:r>
              <a:rPr dirty="0" sz="1950">
                <a:latin typeface="Times New Roman"/>
                <a:cs typeface="Times New Roman"/>
              </a:rPr>
              <a:t>++2e°</a:t>
            </a:r>
            <a:r>
              <a:rPr dirty="0" sz="1950" spc="340">
                <a:latin typeface="Times New Roman"/>
                <a:cs typeface="Times New Roman"/>
              </a:rPr>
              <a:t> </a:t>
            </a:r>
            <a:r>
              <a:rPr dirty="0" sz="1950">
                <a:latin typeface="Times New Roman"/>
                <a:cs typeface="Times New Roman"/>
              </a:rPr>
              <a:t>—</a:t>
            </a:r>
            <a:r>
              <a:rPr dirty="0" sz="1950" spc="-50">
                <a:latin typeface="Times New Roman"/>
                <a:cs typeface="Times New Roman"/>
              </a:rPr>
              <a:t>›</a:t>
            </a:r>
            <a:r>
              <a:rPr dirty="0" sz="1950">
                <a:latin typeface="Times New Roman"/>
                <a:cs typeface="Times New Roman"/>
              </a:rPr>
              <a:t>	</a:t>
            </a:r>
            <a:r>
              <a:rPr dirty="0" sz="1950" spc="-25">
                <a:latin typeface="Times New Roman"/>
                <a:cs typeface="Times New Roman"/>
              </a:rPr>
              <a:t>Cu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5568" y="5023103"/>
            <a:ext cx="804672" cy="31699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2831" y="3054095"/>
            <a:ext cx="402335" cy="9265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2895" y="1816607"/>
            <a:ext cx="798576" cy="316991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627632" y="5903976"/>
            <a:ext cx="5560060" cy="0"/>
          </a:xfrm>
          <a:custGeom>
            <a:avLst/>
            <a:gdLst/>
            <a:ahLst/>
            <a:cxnLst/>
            <a:rect l="l" t="t" r="r" b="b"/>
            <a:pathLst>
              <a:path w="5560059" h="0">
                <a:moveTo>
                  <a:pt x="0" y="0"/>
                </a:moveTo>
                <a:lnTo>
                  <a:pt x="555955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236720" y="5149596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 h="0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15240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279391" y="4942332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 h="0">
                <a:moveTo>
                  <a:pt x="0" y="0"/>
                </a:moveTo>
                <a:lnTo>
                  <a:pt x="338328" y="0"/>
                </a:lnTo>
              </a:path>
            </a:pathLst>
          </a:custGeom>
          <a:ln w="15240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641348" y="4102608"/>
            <a:ext cx="0" cy="338455"/>
          </a:xfrm>
          <a:custGeom>
            <a:avLst/>
            <a:gdLst/>
            <a:ahLst/>
            <a:cxnLst/>
            <a:rect l="l" t="t" r="r" b="b"/>
            <a:pathLst>
              <a:path w="0" h="338454">
                <a:moveTo>
                  <a:pt x="0" y="338328"/>
                </a:moveTo>
                <a:lnTo>
                  <a:pt x="0" y="0"/>
                </a:lnTo>
              </a:path>
            </a:pathLst>
          </a:custGeom>
          <a:ln w="9144">
            <a:solidFill>
              <a:srgbClr val="64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542788" y="4267200"/>
            <a:ext cx="0" cy="173990"/>
          </a:xfrm>
          <a:custGeom>
            <a:avLst/>
            <a:gdLst/>
            <a:ahLst/>
            <a:cxnLst/>
            <a:rect l="l" t="t" r="r" b="b"/>
            <a:pathLst>
              <a:path w="0" h="173989">
                <a:moveTo>
                  <a:pt x="0" y="173736"/>
                </a:moveTo>
                <a:lnTo>
                  <a:pt x="0" y="0"/>
                </a:lnTo>
              </a:path>
            </a:pathLst>
          </a:custGeom>
          <a:ln w="9144">
            <a:solidFill>
              <a:srgbClr val="64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636776" y="4107179"/>
            <a:ext cx="3910965" cy="0"/>
          </a:xfrm>
          <a:custGeom>
            <a:avLst/>
            <a:gdLst/>
            <a:ahLst/>
            <a:cxnLst/>
            <a:rect l="l" t="t" r="r" b="b"/>
            <a:pathLst>
              <a:path w="3910965" h="0">
                <a:moveTo>
                  <a:pt x="0" y="0"/>
                </a:moveTo>
                <a:lnTo>
                  <a:pt x="3910584" y="0"/>
                </a:lnTo>
              </a:path>
            </a:pathLst>
          </a:custGeom>
          <a:ln w="9144">
            <a:solidFill>
              <a:srgbClr val="64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636776" y="4436364"/>
            <a:ext cx="3910965" cy="0"/>
          </a:xfrm>
          <a:custGeom>
            <a:avLst/>
            <a:gdLst/>
            <a:ahLst/>
            <a:cxnLst/>
            <a:rect l="l" t="t" r="r" b="b"/>
            <a:pathLst>
              <a:path w="3910965" h="0">
                <a:moveTo>
                  <a:pt x="0" y="0"/>
                </a:moveTo>
                <a:lnTo>
                  <a:pt x="3910584" y="0"/>
                </a:lnTo>
              </a:path>
            </a:pathLst>
          </a:custGeom>
          <a:ln w="9144">
            <a:solidFill>
              <a:srgbClr val="64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864608" y="371703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 h="0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15240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876800" y="312572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 h="0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15240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138928" y="2528316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 h="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15240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00911" y="1723644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 h="0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066032" y="233324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876800" y="2132076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 h="0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376671" y="193090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327392" y="1723644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 h="0">
                <a:moveTo>
                  <a:pt x="0" y="0"/>
                </a:moveTo>
                <a:lnTo>
                  <a:pt x="740664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0204704" y="1723644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 h="0">
                <a:moveTo>
                  <a:pt x="0" y="0"/>
                </a:moveTo>
                <a:lnTo>
                  <a:pt x="96621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639823" y="1161288"/>
            <a:ext cx="5547360" cy="0"/>
          </a:xfrm>
          <a:custGeom>
            <a:avLst/>
            <a:gdLst/>
            <a:ahLst/>
            <a:cxnLst/>
            <a:rect l="l" t="t" r="r" b="b"/>
            <a:pathLst>
              <a:path w="5547359" h="0">
                <a:moveTo>
                  <a:pt x="0" y="0"/>
                </a:moveTo>
                <a:lnTo>
                  <a:pt x="554736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5567" y="6431279"/>
            <a:ext cx="1633728" cy="97536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70335" y="6589776"/>
            <a:ext cx="1121664" cy="73152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75776" y="908303"/>
            <a:ext cx="627887" cy="170687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5920" y="5498591"/>
            <a:ext cx="426719" cy="31699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51632" y="1292352"/>
            <a:ext cx="6839711" cy="2151888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1632" y="3669791"/>
            <a:ext cx="2755392" cy="18288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1632" y="4882896"/>
            <a:ext cx="2755392" cy="969263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7955" y="-25145"/>
            <a:ext cx="2668270" cy="3987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-75">
                <a:solidFill>
                  <a:srgbClr val="000000"/>
                </a:solidFill>
                <a:latin typeface="Times New Roman"/>
                <a:cs typeface="Times New Roman"/>
              </a:rPr>
              <a:t>Miért</a:t>
            </a:r>
            <a:r>
              <a:rPr dirty="0" sz="2450" spc="-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 spc="-75">
                <a:solidFill>
                  <a:srgbClr val="000000"/>
                </a:solidFill>
                <a:latin typeface="Times New Roman"/>
                <a:cs typeface="Times New Roman"/>
              </a:rPr>
              <a:t>pont</a:t>
            </a:r>
            <a:r>
              <a:rPr dirty="0" sz="2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dirty="0" sz="2450" spc="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 spc="-140">
                <a:solidFill>
                  <a:srgbClr val="000000"/>
                </a:solidFill>
                <a:latin typeface="Times New Roman"/>
                <a:cs typeface="Times New Roman"/>
              </a:rPr>
              <a:t>Iftiumion?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764784" y="1220978"/>
            <a:ext cx="334010" cy="2806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ts val="1605"/>
              </a:lnSpc>
              <a:spcBef>
                <a:spcPts val="100"/>
              </a:spcBef>
            </a:pPr>
            <a:r>
              <a:rPr dirty="0" sz="1350" spc="-20">
                <a:latin typeface="Times New Roman"/>
                <a:cs typeface="Times New Roman"/>
              </a:rPr>
              <a:t>2.g7</a:t>
            </a:r>
            <a:endParaRPr sz="1350">
              <a:latin typeface="Times New Roman"/>
              <a:cs typeface="Times New Roman"/>
            </a:endParaRPr>
          </a:p>
          <a:p>
            <a:pPr marL="13970">
              <a:lnSpc>
                <a:spcPts val="1530"/>
              </a:lnSpc>
            </a:pPr>
            <a:r>
              <a:rPr dirty="0" sz="1300" spc="-20">
                <a:latin typeface="Times New Roman"/>
                <a:cs typeface="Times New Roman"/>
              </a:rPr>
              <a:t>1.51</a:t>
            </a:r>
            <a:endParaRPr sz="1300">
              <a:latin typeface="Times New Roman"/>
              <a:cs typeface="Times New Roman"/>
            </a:endParaRPr>
          </a:p>
          <a:p>
            <a:pPr marL="13970">
              <a:lnSpc>
                <a:spcPts val="1500"/>
              </a:lnSpc>
            </a:pPr>
            <a:r>
              <a:rPr dirty="0" sz="1300" spc="-20">
                <a:latin typeface="Times New Roman"/>
                <a:cs typeface="Times New Roman"/>
              </a:rPr>
              <a:t>1.2ô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</a:pPr>
            <a:r>
              <a:rPr dirty="0" sz="1400" spc="-20">
                <a:latin typeface="Times New Roman"/>
                <a:cs typeface="Times New Roman"/>
              </a:rPr>
              <a:t>1,ss</a:t>
            </a:r>
            <a:endParaRPr sz="1400">
              <a:latin typeface="Times New Roman"/>
              <a:cs typeface="Times New Roman"/>
            </a:endParaRPr>
          </a:p>
          <a:p>
            <a:pPr marL="13335" marR="5080" indent="14604">
              <a:lnSpc>
                <a:spcPts val="1630"/>
              </a:lnSpc>
              <a:spcBef>
                <a:spcPts val="20"/>
              </a:spcBef>
            </a:pPr>
            <a:r>
              <a:rPr dirty="0" sz="1350" spc="50">
                <a:latin typeface="Times New Roman"/>
                <a:cs typeface="Times New Roman"/>
              </a:rPr>
              <a:t>i,c3 </a:t>
            </a:r>
            <a:r>
              <a:rPr dirty="0" baseline="2057" sz="2025" spc="-30">
                <a:latin typeface="Times New Roman"/>
                <a:cs typeface="Times New Roman"/>
              </a:rPr>
              <a:t>1.</a:t>
            </a:r>
            <a:r>
              <a:rPr dirty="0" sz="1350" spc="-20">
                <a:latin typeface="Times New Roman"/>
                <a:cs typeface="Times New Roman"/>
              </a:rPr>
              <a:t>0</a:t>
            </a:r>
            <a:r>
              <a:rPr dirty="0" baseline="2057" sz="2025" spc="-30">
                <a:latin typeface="Times New Roman"/>
                <a:cs typeface="Times New Roman"/>
              </a:rPr>
              <a:t>6</a:t>
            </a:r>
            <a:endParaRPr baseline="2057" sz="2025">
              <a:latin typeface="Times New Roman"/>
              <a:cs typeface="Times New Roman"/>
            </a:endParaRPr>
          </a:p>
          <a:p>
            <a:pPr marL="14604">
              <a:lnSpc>
                <a:spcPts val="1425"/>
              </a:lnSpc>
            </a:pPr>
            <a:r>
              <a:rPr dirty="0" sz="1450" spc="-25">
                <a:latin typeface="Times New Roman"/>
                <a:cs typeface="Times New Roman"/>
              </a:rPr>
              <a:t>0.96</a:t>
            </a:r>
            <a:endParaRPr sz="1450">
              <a:latin typeface="Times New Roman"/>
              <a:cs typeface="Times New Roman"/>
            </a:endParaRPr>
          </a:p>
          <a:p>
            <a:pPr marL="14604">
              <a:lnSpc>
                <a:spcPts val="1610"/>
              </a:lnSpc>
            </a:pPr>
            <a:r>
              <a:rPr dirty="0" sz="1450" spc="-25">
                <a:latin typeface="Times New Roman"/>
                <a:cs typeface="Times New Roman"/>
              </a:rPr>
              <a:t>0.80</a:t>
            </a:r>
            <a:endParaRPr sz="1450">
              <a:latin typeface="Times New Roman"/>
              <a:cs typeface="Times New Roman"/>
            </a:endParaRPr>
          </a:p>
          <a:p>
            <a:pPr marL="15240">
              <a:lnSpc>
                <a:spcPts val="1535"/>
              </a:lnSpc>
            </a:pPr>
            <a:r>
              <a:rPr dirty="0" sz="1300" spc="-20">
                <a:latin typeface="Times New Roman"/>
                <a:cs typeface="Times New Roman"/>
              </a:rPr>
              <a:t>0.77</a:t>
            </a:r>
            <a:endParaRPr sz="1300">
              <a:latin typeface="Times New Roman"/>
              <a:cs typeface="Times New Roman"/>
            </a:endParaRPr>
          </a:p>
          <a:p>
            <a:pPr marL="15240">
              <a:lnSpc>
                <a:spcPts val="1525"/>
              </a:lnSpc>
              <a:spcBef>
                <a:spcPts val="25"/>
              </a:spcBef>
            </a:pPr>
            <a:r>
              <a:rPr dirty="0" sz="1300" spc="-20">
                <a:latin typeface="Times New Roman"/>
                <a:cs typeface="Times New Roman"/>
              </a:rPr>
              <a:t>0.68</a:t>
            </a:r>
            <a:endParaRPr sz="1300">
              <a:latin typeface="Times New Roman"/>
              <a:cs typeface="Times New Roman"/>
            </a:endParaRPr>
          </a:p>
          <a:p>
            <a:pPr marL="14604">
              <a:lnSpc>
                <a:spcPts val="1565"/>
              </a:lnSpc>
            </a:pPr>
            <a:r>
              <a:rPr dirty="0" sz="1350">
                <a:latin typeface="Times New Roman"/>
                <a:cs typeface="Times New Roman"/>
              </a:rPr>
              <a:t>0.</a:t>
            </a:r>
            <a:r>
              <a:rPr dirty="0" sz="1350" spc="270">
                <a:latin typeface="Times New Roman"/>
                <a:cs typeface="Times New Roman"/>
              </a:rPr>
              <a:t> </a:t>
            </a:r>
            <a:r>
              <a:rPr dirty="0" sz="1350" spc="-50">
                <a:latin typeface="Times New Roman"/>
                <a:cs typeface="Times New Roman"/>
              </a:rPr>
              <a:t>9</a:t>
            </a:r>
            <a:endParaRPr sz="1350">
              <a:latin typeface="Times New Roman"/>
              <a:cs typeface="Times New Roman"/>
            </a:endParaRPr>
          </a:p>
          <a:p>
            <a:pPr marL="20320">
              <a:lnSpc>
                <a:spcPts val="1545"/>
              </a:lnSpc>
            </a:pPr>
            <a:r>
              <a:rPr dirty="0" sz="1300" spc="-110">
                <a:latin typeface="Times New Roman"/>
                <a:cs typeface="Times New Roman"/>
              </a:rPr>
              <a:t>U..fi4</a:t>
            </a:r>
            <a:endParaRPr sz="13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latin typeface="Times New Roman"/>
                <a:cs typeface="Times New Roman"/>
              </a:rPr>
              <a:t>0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25">
                <a:latin typeface="Times New Roman"/>
                <a:cs typeface="Times New Roman"/>
              </a:rPr>
              <a:t>40</a:t>
            </a:r>
            <a:endParaRPr sz="135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65"/>
              </a:spcBef>
            </a:pPr>
            <a:r>
              <a:rPr dirty="0" sz="1200" spc="-10">
                <a:latin typeface="Times New Roman"/>
                <a:cs typeface="Times New Roman"/>
              </a:rPr>
              <a:t>tî.34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767001" y="4128516"/>
            <a:ext cx="102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625756" y="4439666"/>
            <a:ext cx="477520" cy="10236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ts val="1580"/>
              </a:lnSpc>
              <a:spcBef>
                <a:spcPts val="100"/>
              </a:spcBef>
            </a:pPr>
            <a:r>
              <a:rPr dirty="0" baseline="2057" sz="2025">
                <a:latin typeface="Calibri"/>
                <a:cs typeface="Calibri"/>
              </a:rPr>
              <a:t>-</a:t>
            </a:r>
            <a:r>
              <a:rPr dirty="0" baseline="2057" sz="2025" spc="697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0</a:t>
            </a:r>
            <a:r>
              <a:rPr dirty="0" baseline="2057" sz="2025" spc="-30">
                <a:latin typeface="Calibri"/>
                <a:cs typeface="Calibri"/>
              </a:rPr>
              <a:t>.2g</a:t>
            </a:r>
            <a:endParaRPr baseline="2057" sz="2025">
              <a:latin typeface="Calibri"/>
              <a:cs typeface="Calibri"/>
            </a:endParaRPr>
          </a:p>
          <a:p>
            <a:pPr algn="r" marR="24130">
              <a:lnSpc>
                <a:spcPts val="1510"/>
              </a:lnSpc>
            </a:pPr>
            <a:r>
              <a:rPr dirty="0" sz="1350">
                <a:solidFill>
                  <a:srgbClr val="696969"/>
                </a:solidFill>
                <a:latin typeface="Times New Roman"/>
                <a:cs typeface="Times New Roman"/>
              </a:rPr>
              <a:t>-</a:t>
            </a:r>
            <a:r>
              <a:rPr dirty="0" sz="1350" spc="409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50" spc="-30">
                <a:latin typeface="Times New Roman"/>
                <a:cs typeface="Times New Roman"/>
              </a:rPr>
              <a:t>0.44</a:t>
            </a:r>
            <a:endParaRPr sz="1350">
              <a:latin typeface="Times New Roman"/>
              <a:cs typeface="Times New Roman"/>
            </a:endParaRPr>
          </a:p>
          <a:p>
            <a:pPr algn="r" marR="22860">
              <a:lnSpc>
                <a:spcPts val="1565"/>
              </a:lnSpc>
            </a:pPr>
            <a:r>
              <a:rPr dirty="0" sz="1400" spc="-20">
                <a:latin typeface="Times New Roman"/>
                <a:cs typeface="Times New Roman"/>
              </a:rPr>
              <a:t>0.?6</a:t>
            </a:r>
            <a:endParaRPr sz="1400">
              <a:latin typeface="Times New Roman"/>
              <a:cs typeface="Times New Roman"/>
            </a:endParaRPr>
          </a:p>
          <a:p>
            <a:pPr algn="r" marR="10795">
              <a:lnSpc>
                <a:spcPts val="1639"/>
              </a:lnSpc>
            </a:pPr>
            <a:r>
              <a:rPr dirty="0" sz="1450">
                <a:solidFill>
                  <a:srgbClr val="181818"/>
                </a:solidFill>
                <a:latin typeface="Times New Roman"/>
                <a:cs typeface="Times New Roman"/>
              </a:rPr>
              <a:t>-</a:t>
            </a:r>
            <a:r>
              <a:rPr dirty="0" sz="1450" spc="35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450" spc="-25">
                <a:latin typeface="Times New Roman"/>
                <a:cs typeface="Times New Roman"/>
              </a:rPr>
              <a:t>083</a:t>
            </a:r>
            <a:endParaRPr sz="1450">
              <a:latin typeface="Times New Roman"/>
              <a:cs typeface="Times New Roman"/>
            </a:endParaRPr>
          </a:p>
          <a:p>
            <a:pPr algn="r" marR="5080">
              <a:lnSpc>
                <a:spcPts val="1570"/>
              </a:lnSpc>
            </a:pPr>
            <a:r>
              <a:rPr dirty="0" sz="1350">
                <a:solidFill>
                  <a:srgbClr val="2F2F2F"/>
                </a:solidFill>
                <a:latin typeface="Times New Roman"/>
                <a:cs typeface="Times New Roman"/>
              </a:rPr>
              <a:t>-</a:t>
            </a:r>
            <a:r>
              <a:rPr dirty="0" sz="1350" spc="30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1.61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070153" y="3409950"/>
            <a:ext cx="2035175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00"/>
              </a:spcBef>
              <a:tabLst>
                <a:tab pos="581660" algn="l"/>
                <a:tab pos="885825" algn="l"/>
              </a:tabLst>
            </a:pPr>
            <a:r>
              <a:rPr dirty="0" sz="1250" spc="-270">
                <a:latin typeface="Consolas"/>
                <a:cs typeface="Consolas"/>
              </a:rPr>
              <a:t>Ip(s)</a:t>
            </a:r>
            <a:r>
              <a:rPr dirty="0" sz="1250">
                <a:latin typeface="Consolas"/>
                <a:cs typeface="Consolas"/>
              </a:rPr>
              <a:t>	</a:t>
            </a:r>
            <a:r>
              <a:rPr dirty="0" sz="1250" spc="-25">
                <a:latin typeface="Consolas"/>
                <a:cs typeface="Consolas"/>
              </a:rPr>
              <a:t>2e</a:t>
            </a:r>
            <a:r>
              <a:rPr dirty="0" sz="1250">
                <a:latin typeface="Consolas"/>
                <a:cs typeface="Consolas"/>
              </a:rPr>
              <a:t>	</a:t>
            </a:r>
            <a:r>
              <a:rPr dirty="0" sz="1250" spc="310">
                <a:latin typeface="Consolas"/>
                <a:cs typeface="Consolas"/>
              </a:rPr>
              <a:t>—*2I</a:t>
            </a:r>
            <a:r>
              <a:rPr dirty="0" sz="1250" spc="-150">
                <a:latin typeface="Consolas"/>
                <a:cs typeface="Consolas"/>
              </a:rPr>
              <a:t> </a:t>
            </a:r>
            <a:r>
              <a:rPr dirty="0" sz="1250" spc="-20">
                <a:latin typeface="Consolas"/>
                <a:cs typeface="Consolas"/>
              </a:rPr>
              <a:t>(ng)</a:t>
            </a:r>
            <a:endParaRPr sz="125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250">
              <a:latin typeface="Consolas"/>
              <a:cs typeface="Consolas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  <a:tabLst>
                <a:tab pos="1581785" algn="l"/>
              </a:tabLst>
            </a:pPr>
            <a:r>
              <a:rPr dirty="0" sz="1150" spc="135">
                <a:latin typeface="Times New Roman"/>
                <a:cs typeface="Times New Roman"/>
              </a:rPr>
              <a:t>Cu</a:t>
            </a:r>
            <a:r>
              <a:rPr dirty="0" baseline="29411" sz="1275" spc="202">
                <a:latin typeface="Times New Roman"/>
                <a:cs typeface="Times New Roman"/>
              </a:rPr>
              <a:t>2</a:t>
            </a:r>
            <a:r>
              <a:rPr dirty="0" baseline="29411" sz="1275" spc="-82">
                <a:latin typeface="Times New Roman"/>
                <a:cs typeface="Times New Roman"/>
              </a:rPr>
              <a:t> </a:t>
            </a:r>
            <a:r>
              <a:rPr dirty="0" sz="1150" spc="-75">
                <a:latin typeface="Times New Roman"/>
                <a:cs typeface="Times New Roman"/>
              </a:rPr>
              <a:t>"</a:t>
            </a:r>
            <a:r>
              <a:rPr dirty="0" sz="1150" spc="-15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(ff$)</a:t>
            </a:r>
            <a:r>
              <a:rPr dirty="0" sz="1150" spc="4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'-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2e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10">
                <a:latin typeface="Times New Roman"/>
                <a:cs typeface="Times New Roman"/>
              </a:rPr>
              <a:t>Cu(cs)</a:t>
            </a:r>
            <a:endParaRPr sz="11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160"/>
              </a:spcBef>
              <a:tabLst>
                <a:tab pos="1565910" algn="l"/>
              </a:tabLst>
            </a:pPr>
            <a:r>
              <a:rPr dirty="0" sz="1250" spc="-30">
                <a:latin typeface="Times New Roman"/>
                <a:cs typeface="Times New Roman"/>
              </a:rPr>
              <a:t>2H”'</a:t>
            </a:r>
            <a:r>
              <a:rPr dirty="0" sz="1250" spc="-17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(ry)</a:t>
            </a:r>
            <a:r>
              <a:rPr dirty="0" sz="1250" spc="22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’r</a:t>
            </a:r>
            <a:r>
              <a:rPr dirty="0" sz="1250" spc="330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2«</a:t>
            </a:r>
            <a:r>
              <a:rPr dirty="0" sz="1250">
                <a:latin typeface="Times New Roman"/>
                <a:cs typeface="Times New Roman"/>
              </a:rPr>
              <a:t>	H</a:t>
            </a:r>
            <a:r>
              <a:rPr dirty="0" sz="1250" spc="30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(</a:t>
            </a:r>
            <a:r>
              <a:rPr dirty="0" sz="1250" spc="125">
                <a:latin typeface="Times New Roman"/>
                <a:cs typeface="Times New Roman"/>
              </a:rPr>
              <a:t>  </a:t>
            </a:r>
            <a:r>
              <a:rPr dirty="0" sz="1250" spc="-5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125127" y="4489704"/>
            <a:ext cx="1875789" cy="377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">
              <a:lnSpc>
                <a:spcPts val="1205"/>
              </a:lnSpc>
              <a:spcBef>
                <a:spcPts val="100"/>
              </a:spcBef>
            </a:pPr>
            <a:r>
              <a:rPr dirty="0" sz="1100" spc="85">
                <a:latin typeface="Times New Roman"/>
                <a:cs typeface="Times New Roman"/>
              </a:rPr>
              <a:t>^!i'*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(ag)</a:t>
            </a:r>
            <a:r>
              <a:rPr dirty="0" sz="1100" spc="3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.-</a:t>
            </a:r>
            <a:r>
              <a:rPr dirty="0" sz="1100" spc="4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2e’</a:t>
            </a:r>
            <a:r>
              <a:rPr dirty="0" sz="1100" spc="195">
                <a:latin typeface="Times New Roman"/>
                <a:cs typeface="Times New Roman"/>
              </a:rPr>
              <a:t>  </a:t>
            </a:r>
            <a:r>
              <a:rPr dirty="0" sz="1100">
                <a:latin typeface="Times New Roman"/>
                <a:cs typeface="Times New Roman"/>
              </a:rPr>
              <a:t>—-+</a:t>
            </a:r>
            <a:r>
              <a:rPr dirty="0" sz="1100" spc="155">
                <a:latin typeface="Times New Roman"/>
                <a:cs typeface="Times New Roman"/>
              </a:rPr>
              <a:t>  </a:t>
            </a:r>
            <a:r>
              <a:rPr dirty="0" sz="1100" spc="-20">
                <a:latin typeface="Times New Roman"/>
                <a:cs typeface="Times New Roman"/>
              </a:rPr>
              <a:t>Ni(,)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latin typeface="Courier New"/>
                <a:cs typeface="Courier New"/>
              </a:rPr>
              <a:t>Fe"(uÇ)*2e</a:t>
            </a:r>
            <a:r>
              <a:rPr dirty="0" sz="1400" strike="sngStrike">
                <a:latin typeface="Courier New"/>
                <a:cs typeface="Courier New"/>
              </a:rPr>
              <a:t>’-</a:t>
            </a:r>
            <a:r>
              <a:rPr dirty="0" sz="1400" spc="-20" strike="sngStrike">
                <a:latin typeface="Courier New"/>
                <a:cs typeface="Courier New"/>
              </a:rPr>
              <a:t>F</a:t>
            </a:r>
            <a:r>
              <a:rPr dirty="0" sz="1400" spc="-20" strike="noStrike">
                <a:latin typeface="Courier New"/>
                <a:cs typeface="Courier New"/>
              </a:rPr>
              <a:t>e(›)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703112" y="3979164"/>
            <a:ext cx="10039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Times New Roman"/>
                <a:cs typeface="Times New Roman"/>
              </a:rPr>
              <a:t>lîtiumion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" y="426719"/>
            <a:ext cx="8583168" cy="58582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5456" y="18288"/>
            <a:ext cx="2054352" cy="25298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925056" y="6031991"/>
            <a:ext cx="466725" cy="21590"/>
            <a:chOff x="6925056" y="6031991"/>
            <a:chExt cx="466725" cy="21590"/>
          </a:xfrm>
        </p:grpSpPr>
        <p:sp>
          <p:nvSpPr>
            <p:cNvPr id="5" name="object 5" descr=""/>
            <p:cNvSpPr/>
            <p:nvPr/>
          </p:nvSpPr>
          <p:spPr>
            <a:xfrm>
              <a:off x="7059168" y="6045707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09" h="0">
                  <a:moveTo>
                    <a:pt x="0" y="0"/>
                  </a:moveTo>
                  <a:lnTo>
                    <a:pt x="295656" y="0"/>
                  </a:lnTo>
                </a:path>
              </a:pathLst>
            </a:custGeom>
            <a:ln w="15240">
              <a:solidFill>
                <a:srgbClr val="8367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925056" y="6039611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 h="0">
                  <a:moveTo>
                    <a:pt x="0" y="0"/>
                  </a:moveTo>
                  <a:lnTo>
                    <a:pt x="466344" y="0"/>
                  </a:lnTo>
                </a:path>
              </a:pathLst>
            </a:custGeom>
            <a:ln w="15240">
              <a:solidFill>
                <a:srgbClr val="8367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5567" y="6431279"/>
            <a:ext cx="1633728" cy="1219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5952" y="6589776"/>
            <a:ext cx="1146048" cy="97536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6327647"/>
            <a:ext cx="12192000" cy="530860"/>
            <a:chOff x="0" y="6327647"/>
            <a:chExt cx="12192000" cy="53086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9952" y="6565391"/>
              <a:ext cx="1719072" cy="24384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27647"/>
              <a:ext cx="12192000" cy="530351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9807" y="17018"/>
            <a:ext cx="2870200" cy="584835"/>
          </a:xfrm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 marR="5080" indent="1905">
              <a:lnSpc>
                <a:spcPts val="2060"/>
              </a:lnSpc>
              <a:spcBef>
                <a:spcPts val="400"/>
              </a:spcBef>
            </a:pPr>
            <a:r>
              <a:rPr dirty="0" sz="1950" spc="-95">
                <a:solidFill>
                  <a:srgbClr val="313131"/>
                </a:solidFill>
              </a:rPr>
              <a:t>Prof.</a:t>
            </a:r>
            <a:r>
              <a:rPr dirty="0" sz="1950" spc="15">
                <a:solidFill>
                  <a:srgbClr val="313131"/>
                </a:solidFill>
              </a:rPr>
              <a:t> </a:t>
            </a:r>
            <a:r>
              <a:rPr dirty="0" sz="1950" spc="-75">
                <a:solidFill>
                  <a:srgbClr val="333333"/>
                </a:solidFill>
              </a:rPr>
              <a:t>M.</a:t>
            </a:r>
            <a:r>
              <a:rPr dirty="0" sz="1950" spc="-70">
                <a:solidFill>
                  <a:srgbClr val="333333"/>
                </a:solidFill>
              </a:rPr>
              <a:t> </a:t>
            </a:r>
            <a:r>
              <a:rPr dirty="0" sz="1950" spc="-60">
                <a:solidFill>
                  <a:srgbClr val="3A3A3A"/>
                </a:solidFill>
              </a:rPr>
              <a:t>Stanley</a:t>
            </a:r>
            <a:r>
              <a:rPr dirty="0" sz="1950">
                <a:solidFill>
                  <a:srgbClr val="3A3A3A"/>
                </a:solidFill>
              </a:rPr>
              <a:t> </a:t>
            </a:r>
            <a:r>
              <a:rPr dirty="0" sz="1950" spc="-55">
                <a:solidFill>
                  <a:srgbClr val="333333"/>
                </a:solidFill>
              </a:rPr>
              <a:t>Whittingham: </a:t>
            </a:r>
            <a:r>
              <a:rPr dirty="0" sz="1950" spc="-30">
                <a:solidFill>
                  <a:srgbClr val="313131"/>
                </a:solidFill>
              </a:rPr>
              <a:t>az</a:t>
            </a:r>
            <a:r>
              <a:rPr dirty="0" sz="1950" spc="-95">
                <a:solidFill>
                  <a:srgbClr val="313131"/>
                </a:solidFill>
              </a:rPr>
              <a:t> </a:t>
            </a:r>
            <a:r>
              <a:rPr dirty="0" sz="1950" spc="-125"/>
              <a:t>eIsÖ</a:t>
            </a:r>
            <a:r>
              <a:rPr dirty="0" sz="1950" spc="-45"/>
              <a:t> </a:t>
            </a:r>
            <a:r>
              <a:rPr dirty="0" sz="1950" spc="-100">
                <a:solidFill>
                  <a:srgbClr val="2D2D2D"/>
                </a:solidFill>
              </a:rPr>
              <a:t>müködÖ</a:t>
            </a:r>
            <a:r>
              <a:rPr dirty="0" sz="1950" spc="75">
                <a:solidFill>
                  <a:srgbClr val="2D2D2D"/>
                </a:solidFill>
              </a:rPr>
              <a:t> </a:t>
            </a:r>
            <a:r>
              <a:rPr dirty="0" sz="1950" spc="-55">
                <a:solidFill>
                  <a:srgbClr val="383838"/>
                </a:solidFill>
              </a:rPr>
              <a:t>Li-</a:t>
            </a:r>
            <a:r>
              <a:rPr dirty="0" sz="1950" spc="-75">
                <a:solidFill>
                  <a:srgbClr val="383838"/>
                </a:solidFill>
              </a:rPr>
              <a:t>ion-</a:t>
            </a:r>
            <a:r>
              <a:rPr dirty="0" sz="1950" spc="-20">
                <a:solidFill>
                  <a:srgbClr val="383838"/>
                </a:solidFill>
              </a:rPr>
              <a:t>akku</a:t>
            </a:r>
            <a:endParaRPr sz="1950"/>
          </a:p>
        </p:txBody>
      </p:sp>
      <p:sp>
        <p:nvSpPr>
          <p:cNvPr id="13" name="object 13" descr=""/>
          <p:cNvSpPr txBox="1"/>
          <p:nvPr/>
        </p:nvSpPr>
        <p:spPr>
          <a:xfrm>
            <a:off x="5199884" y="5994908"/>
            <a:ext cx="3413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latin typeface="Times New Roman"/>
                <a:cs typeface="Times New Roman"/>
              </a:rPr>
              <a:t>Li</a:t>
            </a:r>
            <a:r>
              <a:rPr dirty="0" baseline="-24154" sz="1725" spc="75">
                <a:latin typeface="Times New Roman"/>
                <a:cs typeface="Times New Roman"/>
              </a:rPr>
              <a:t>1</a:t>
            </a:r>
            <a:r>
              <a:rPr dirty="0" sz="1800" spc="50">
                <a:latin typeface="Times New Roman"/>
                <a:cs typeface="Times New Roman"/>
              </a:rPr>
              <a:t>_,TiS</a:t>
            </a:r>
            <a:r>
              <a:rPr dirty="0" baseline="-24154" sz="1725" spc="75">
                <a:latin typeface="Times New Roman"/>
                <a:cs typeface="Times New Roman"/>
              </a:rPr>
              <a:t>2</a:t>
            </a:r>
            <a:r>
              <a:rPr dirty="0" baseline="-24154" sz="1725" spc="337">
                <a:latin typeface="Times New Roman"/>
                <a:cs typeface="Times New Roman"/>
              </a:rPr>
              <a:t> </a:t>
            </a:r>
            <a:r>
              <a:rPr dirty="0" sz="1800" spc="70">
                <a:latin typeface="Times New Roman"/>
                <a:cs typeface="Times New Roman"/>
              </a:rPr>
              <a:t>+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90">
                <a:latin typeface="Times New Roman"/>
                <a:cs typeface="Times New Roman"/>
              </a:rPr>
              <a:t>x</a:t>
            </a:r>
            <a:r>
              <a:rPr dirty="0" sz="1800" spc="-200">
                <a:latin typeface="Times New Roman"/>
                <a:cs typeface="Times New Roman"/>
              </a:rPr>
              <a:t> </a:t>
            </a:r>
            <a:r>
              <a:rPr dirty="0" sz="1800" spc="50">
                <a:latin typeface="Times New Roman"/>
                <a:cs typeface="Times New Roman"/>
              </a:rPr>
              <a:t>Li*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70">
                <a:latin typeface="Times New Roman"/>
                <a:cs typeface="Times New Roman"/>
              </a:rPr>
              <a:t>+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 spc="90">
                <a:latin typeface="Times New Roman"/>
                <a:cs typeface="Times New Roman"/>
              </a:rPr>
              <a:t>x</a:t>
            </a:r>
            <a:r>
              <a:rPr dirty="0" sz="1800" spc="-185">
                <a:latin typeface="Times New Roman"/>
                <a:cs typeface="Times New Roman"/>
              </a:rPr>
              <a:t> </a:t>
            </a:r>
            <a:r>
              <a:rPr dirty="0" sz="1800" spc="50">
                <a:latin typeface="Times New Roman"/>
                <a:cs typeface="Times New Roman"/>
              </a:rPr>
              <a:t>e°</a:t>
            </a:r>
            <a:r>
              <a:rPr dirty="0" sz="1800" spc="305">
                <a:latin typeface="Times New Roman"/>
                <a:cs typeface="Times New Roman"/>
              </a:rPr>
              <a:t> </a:t>
            </a:r>
            <a:r>
              <a:rPr dirty="0" sz="1800" spc="-434">
                <a:latin typeface="Times New Roman"/>
                <a:cs typeface="Times New Roman"/>
              </a:rPr>
              <a:t>—</a:t>
            </a:r>
            <a:r>
              <a:rPr dirty="0" sz="1800" spc="-150">
                <a:latin typeface="Times New Roman"/>
                <a:cs typeface="Times New Roman"/>
              </a:rPr>
              <a:t>›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80">
                <a:latin typeface="Times New Roman"/>
                <a:cs typeface="Times New Roman"/>
              </a:rPr>
              <a:t>LiTiS</a:t>
            </a:r>
            <a:r>
              <a:rPr dirty="0" baseline="-24154" sz="1725" spc="120">
                <a:latin typeface="Times New Roman"/>
                <a:cs typeface="Times New Roman"/>
              </a:rPr>
              <a:t>2</a:t>
            </a:r>
            <a:endParaRPr baseline="-24154" sz="1725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192325" y="2612135"/>
            <a:ext cx="176974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4">
              <a:lnSpc>
                <a:spcPts val="1260"/>
              </a:lnSpc>
              <a:spcBef>
                <a:spcPts val="100"/>
              </a:spcBef>
            </a:pPr>
            <a:r>
              <a:rPr dirty="0" sz="1100" spc="55">
                <a:latin typeface="Calibri"/>
                <a:cs typeface="Calibri"/>
              </a:rPr>
              <a:t>Whittingham,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M.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55" i="1">
                <a:latin typeface="Calibri"/>
                <a:cs typeface="Calibri"/>
              </a:rPr>
              <a:t>Science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dirty="0" sz="1100" spc="-45">
                <a:latin typeface="Calibri"/>
                <a:cs typeface="Calibri"/>
              </a:rPr>
              <a:t>192, </a:t>
            </a:r>
            <a:r>
              <a:rPr dirty="0" sz="1100" spc="-160">
                <a:latin typeface="Calibri"/>
                <a:cs typeface="Calibri"/>
              </a:rPr>
              <a:t>1126—</a:t>
            </a:r>
            <a:r>
              <a:rPr dirty="0" sz="1100" spc="-100">
                <a:latin typeface="Calibri"/>
                <a:cs typeface="Calibri"/>
              </a:rPr>
              <a:t>1127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ğ976)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4703"/>
            <a:ext cx="12192000" cy="4632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" y="323088"/>
            <a:ext cx="8065008" cy="54071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60864" y="12191"/>
            <a:ext cx="2212848" cy="25664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044" y="10414"/>
            <a:ext cx="2538095" cy="60007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 indent="1905">
              <a:lnSpc>
                <a:spcPts val="2060"/>
              </a:lnSpc>
              <a:spcBef>
                <a:spcPts val="500"/>
              </a:spcBef>
              <a:tabLst>
                <a:tab pos="1408430" algn="l"/>
              </a:tabLst>
            </a:pPr>
            <a:r>
              <a:rPr dirty="0" sz="2050" spc="-145">
                <a:solidFill>
                  <a:srgbClr val="363636"/>
                </a:solidFill>
              </a:rPr>
              <a:t>Prof.</a:t>
            </a:r>
            <a:r>
              <a:rPr dirty="0" sz="2050" spc="-50">
                <a:solidFill>
                  <a:srgbClr val="363636"/>
                </a:solidFill>
              </a:rPr>
              <a:t> </a:t>
            </a:r>
            <a:r>
              <a:rPr dirty="0" sz="2050" spc="-90">
                <a:solidFill>
                  <a:srgbClr val="313131"/>
                </a:solidFill>
              </a:rPr>
              <a:t>John</a:t>
            </a:r>
            <a:r>
              <a:rPr dirty="0" sz="2050" spc="-55">
                <a:solidFill>
                  <a:srgbClr val="313131"/>
                </a:solidFill>
              </a:rPr>
              <a:t> </a:t>
            </a:r>
            <a:r>
              <a:rPr dirty="0" sz="2050" spc="-90">
                <a:solidFill>
                  <a:srgbClr val="2F2F2F"/>
                </a:solidFill>
              </a:rPr>
              <a:t>B.</a:t>
            </a:r>
            <a:r>
              <a:rPr dirty="0" sz="2050" spc="-50">
                <a:solidFill>
                  <a:srgbClr val="2F2F2F"/>
                </a:solidFill>
              </a:rPr>
              <a:t> </a:t>
            </a:r>
            <a:r>
              <a:rPr dirty="0" sz="2050" spc="-105">
                <a:solidFill>
                  <a:srgbClr val="313131"/>
                </a:solidFill>
              </a:rPr>
              <a:t>Goodenough: </a:t>
            </a:r>
            <a:r>
              <a:rPr dirty="0" sz="2050" spc="-80">
                <a:solidFill>
                  <a:srgbClr val="3B3B3B"/>
                </a:solidFill>
              </a:rPr>
              <a:t>az</a:t>
            </a:r>
            <a:r>
              <a:rPr dirty="0" sz="2050" spc="-100">
                <a:solidFill>
                  <a:srgbClr val="3B3B3B"/>
                </a:solidFill>
              </a:rPr>
              <a:t> </a:t>
            </a:r>
            <a:r>
              <a:rPr dirty="0" sz="2050" spc="-185">
                <a:solidFill>
                  <a:srgbClr val="2D2D2D"/>
                </a:solidFill>
              </a:rPr>
              <a:t>eIsÖ</a:t>
            </a:r>
            <a:r>
              <a:rPr dirty="0" sz="2050" spc="-30">
                <a:solidFill>
                  <a:srgbClr val="2D2D2D"/>
                </a:solidFill>
              </a:rPr>
              <a:t> </a:t>
            </a:r>
            <a:r>
              <a:rPr dirty="0" sz="2050" spc="-25">
                <a:solidFill>
                  <a:srgbClr val="333333"/>
                </a:solidFill>
              </a:rPr>
              <a:t>&gt;4V</a:t>
            </a:r>
            <a:r>
              <a:rPr dirty="0" sz="2050">
                <a:solidFill>
                  <a:srgbClr val="333333"/>
                </a:solidFill>
              </a:rPr>
              <a:t>	</a:t>
            </a:r>
            <a:r>
              <a:rPr dirty="0" sz="2050" spc="-125">
                <a:solidFill>
                  <a:srgbClr val="313131"/>
                </a:solidFill>
              </a:rPr>
              <a:t>on-</a:t>
            </a:r>
            <a:r>
              <a:rPr dirty="0" sz="2050" spc="-20">
                <a:solidFill>
                  <a:srgbClr val="313131"/>
                </a:solidFill>
              </a:rPr>
              <a:t>akku</a:t>
            </a:r>
            <a:endParaRPr sz="2050"/>
          </a:p>
        </p:txBody>
      </p:sp>
      <p:sp>
        <p:nvSpPr>
          <p:cNvPr id="6" name="object 6" descr=""/>
          <p:cNvSpPr txBox="1"/>
          <p:nvPr/>
        </p:nvSpPr>
        <p:spPr>
          <a:xfrm>
            <a:off x="4967982" y="5744464"/>
            <a:ext cx="366331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Times New Roman"/>
                <a:cs typeface="Times New Roman"/>
              </a:rPr>
              <a:t>Li,</a:t>
            </a:r>
            <a:r>
              <a:rPr dirty="0" sz="1900" spc="250">
                <a:latin typeface="Times New Roman"/>
                <a:cs typeface="Times New Roman"/>
              </a:rPr>
              <a:t> </a:t>
            </a:r>
            <a:r>
              <a:rPr dirty="0" baseline="-21825" sz="2100" spc="89">
                <a:latin typeface="Times New Roman"/>
                <a:cs typeface="Times New Roman"/>
              </a:rPr>
              <a:t>x</a:t>
            </a:r>
            <a:r>
              <a:rPr dirty="0" sz="1900" spc="60">
                <a:latin typeface="Times New Roman"/>
                <a:cs typeface="Times New Roman"/>
              </a:rPr>
              <a:t>CoO</a:t>
            </a:r>
            <a:r>
              <a:rPr dirty="0" baseline="-22222" sz="1875" spc="89">
                <a:latin typeface="Times New Roman"/>
                <a:cs typeface="Times New Roman"/>
              </a:rPr>
              <a:t>2</a:t>
            </a:r>
            <a:r>
              <a:rPr dirty="0" baseline="-22222" sz="1875" spc="300">
                <a:latin typeface="Times New Roman"/>
                <a:cs typeface="Times New Roman"/>
              </a:rPr>
              <a:t> </a:t>
            </a:r>
            <a:r>
              <a:rPr dirty="0" sz="1900" spc="75">
                <a:latin typeface="Times New Roman"/>
                <a:cs typeface="Times New Roman"/>
              </a:rPr>
              <a:t>+</a:t>
            </a:r>
            <a:r>
              <a:rPr dirty="0" sz="1900" spc="-1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xLi+</a:t>
            </a:r>
            <a:r>
              <a:rPr dirty="0" sz="1900" spc="170">
                <a:latin typeface="Times New Roman"/>
                <a:cs typeface="Times New Roman"/>
              </a:rPr>
              <a:t> </a:t>
            </a:r>
            <a:r>
              <a:rPr dirty="0" sz="1900" spc="75">
                <a:latin typeface="Times New Roman"/>
                <a:cs typeface="Times New Roman"/>
              </a:rPr>
              <a:t>+</a:t>
            </a:r>
            <a:r>
              <a:rPr dirty="0" sz="1900" spc="-130">
                <a:latin typeface="Times New Roman"/>
                <a:cs typeface="Times New Roman"/>
              </a:rPr>
              <a:t> </a:t>
            </a:r>
            <a:r>
              <a:rPr dirty="0" sz="1900" spc="60">
                <a:latin typeface="Times New Roman"/>
                <a:cs typeface="Times New Roman"/>
              </a:rPr>
              <a:t>xe°</a:t>
            </a:r>
            <a:r>
              <a:rPr dirty="0" sz="1900" spc="375">
                <a:latin typeface="Times New Roman"/>
                <a:cs typeface="Times New Roman"/>
              </a:rPr>
              <a:t> </a:t>
            </a:r>
            <a:r>
              <a:rPr dirty="0" sz="1900" spc="-495">
                <a:latin typeface="Times New Roman"/>
                <a:cs typeface="Times New Roman"/>
              </a:rPr>
              <a:t>—</a:t>
            </a:r>
            <a:r>
              <a:rPr dirty="0" sz="1900" spc="-175">
                <a:latin typeface="Times New Roman"/>
                <a:cs typeface="Times New Roman"/>
              </a:rPr>
              <a:t>›</a:t>
            </a:r>
            <a:r>
              <a:rPr dirty="0" sz="1900" spc="-75">
                <a:latin typeface="Times New Roman"/>
                <a:cs typeface="Times New Roman"/>
              </a:rPr>
              <a:t> </a:t>
            </a:r>
            <a:r>
              <a:rPr dirty="0" sz="1900" spc="60">
                <a:latin typeface="Times New Roman"/>
                <a:cs typeface="Times New Roman"/>
              </a:rPr>
              <a:t>LiCoO</a:t>
            </a:r>
            <a:r>
              <a:rPr dirty="0" baseline="-24154" sz="1725" spc="89">
                <a:latin typeface="Times New Roman"/>
                <a:cs typeface="Times New Roman"/>
              </a:rPr>
              <a:t>2</a:t>
            </a:r>
            <a:endParaRPr baseline="-24154" sz="1725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789555" y="2301240"/>
            <a:ext cx="225869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dirty="0" sz="1100" spc="50">
                <a:latin typeface="Calibri"/>
                <a:cs typeface="Calibri"/>
              </a:rPr>
              <a:t>Goodenough,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1.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B.,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Moter.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ües.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dirty="0" sz="1100" i="1">
                <a:latin typeface="Calibri"/>
                <a:cs typeface="Calibri"/>
              </a:rPr>
              <a:t>BuII.</a:t>
            </a:r>
            <a:r>
              <a:rPr dirty="0" sz="1100" spc="35" i="1">
                <a:latin typeface="Calibri"/>
                <a:cs typeface="Calibri"/>
              </a:rPr>
              <a:t> </a:t>
            </a:r>
            <a:r>
              <a:rPr dirty="0" sz="1100" spc="-70">
                <a:latin typeface="Calibri"/>
                <a:cs typeface="Calibri"/>
              </a:rPr>
              <a:t>15,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783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789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(1980)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</dc:title>
  <dcterms:created xsi:type="dcterms:W3CDTF">2025-01-29T12:42:55Z</dcterms:created>
  <dcterms:modified xsi:type="dcterms:W3CDTF">2025-01-29T12:42:55Z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2025-01-29T00:00:00Z</vt:filetime>
  </property>
  <property fmtid="{D5CDD505-2E9C-101B-9397-08002B2CF9AE}" pid="3" name="LastSaved">
    <vt:filetime>2025-01-29T00:00:00Z</vt:filetime>
  </property>
  <property fmtid="{D5CDD505-2E9C-101B-9397-08002B2CF9AE}" pid="4" name="Producer">
    <vt:lpwstr>https://legacy.imagemagick.org</vt:lpwstr>
  </property>
</Properties>
</file>