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sldIdLst>
    <p:sldId id="378" r:id="rId4"/>
    <p:sldId id="256" r:id="rId5"/>
    <p:sldId id="257" r:id="rId6"/>
    <p:sldId id="375" r:id="rId7"/>
    <p:sldId id="377" r:id="rId8"/>
    <p:sldId id="379" r:id="rId9"/>
    <p:sldId id="259" r:id="rId10"/>
    <p:sldId id="380" r:id="rId11"/>
    <p:sldId id="262" r:id="rId12"/>
    <p:sldId id="272" r:id="rId13"/>
    <p:sldId id="381" r:id="rId14"/>
    <p:sldId id="280" r:id="rId15"/>
    <p:sldId id="281" r:id="rId16"/>
    <p:sldId id="283" r:id="rId17"/>
    <p:sldId id="382" r:id="rId18"/>
    <p:sldId id="268" r:id="rId19"/>
    <p:sldId id="294" r:id="rId20"/>
    <p:sldId id="277" r:id="rId21"/>
    <p:sldId id="296" r:id="rId22"/>
    <p:sldId id="297" r:id="rId23"/>
    <p:sldId id="383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6D01A5-5CCE-8417-2249-58F7D3469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89DA97-14F6-F326-E737-374BF5E3D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7C3377-1725-27FC-3979-7463122C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922E54A-4355-1842-83C2-A7C7F0F1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AF6835-074C-1049-DCF7-40335AD7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418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A72B16-1E0C-BC73-8F4D-374A42B6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19D505D-FBCD-56B8-22CB-5772439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B51C49-29FB-3753-3D8D-DF376AFA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5AABD8-BB57-D0CC-A898-E34DD678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75B645-841A-D039-C809-3AB1789B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24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81DFBC4-24DC-672A-ACFB-72F98625E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92EF4EB-D5CD-02D6-5810-5CD3C80E5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920A86-055D-1627-AA8A-DC06F629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852D72-3B7D-5876-9773-4F04A416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0BDD7-28B1-F2A3-72BF-F1A1C0E8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492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716891"/>
            <a:ext cx="11397464" cy="1025412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951525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25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5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27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76">
                <a:solidFill>
                  <a:schemeClr val="tx1">
                    <a:tint val="75000"/>
                  </a:schemeClr>
                </a:solidFill>
              </a:defRPr>
            </a:lvl1pPr>
            <a:lvl2pPr marL="60948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828440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4pPr>
            <a:lvl5pPr marL="2437920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5pPr>
            <a:lvl6pPr marL="3047400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6pPr>
            <a:lvl7pPr marL="3656880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7pPr>
            <a:lvl8pPr marL="4266360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8pPr>
            <a:lvl9pPr marL="4875839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8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726"/>
            </a:lvl1pPr>
            <a:lvl2pPr>
              <a:defRPr sz="3201"/>
            </a:lvl2pPr>
            <a:lvl3pPr>
              <a:defRPr sz="2676"/>
            </a:lvl3pPr>
            <a:lvl4pPr>
              <a:defRPr sz="2388"/>
            </a:lvl4pPr>
            <a:lvl5pPr>
              <a:defRPr sz="2388"/>
            </a:lvl5pPr>
            <a:lvl6pPr>
              <a:defRPr sz="2388"/>
            </a:lvl6pPr>
            <a:lvl7pPr>
              <a:defRPr sz="2388"/>
            </a:lvl7pPr>
            <a:lvl8pPr>
              <a:defRPr sz="2388"/>
            </a:lvl8pPr>
            <a:lvl9pPr>
              <a:defRPr sz="2388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726"/>
            </a:lvl1pPr>
            <a:lvl2pPr>
              <a:defRPr sz="3201"/>
            </a:lvl2pPr>
            <a:lvl3pPr>
              <a:defRPr sz="2676"/>
            </a:lvl3pPr>
            <a:lvl4pPr>
              <a:defRPr sz="2388"/>
            </a:lvl4pPr>
            <a:lvl5pPr>
              <a:defRPr sz="2388"/>
            </a:lvl5pPr>
            <a:lvl6pPr>
              <a:defRPr sz="2388"/>
            </a:lvl6pPr>
            <a:lvl7pPr>
              <a:defRPr sz="2388"/>
            </a:lvl7pPr>
            <a:lvl8pPr>
              <a:defRPr sz="2388"/>
            </a:lvl8pPr>
            <a:lvl9pPr>
              <a:defRPr sz="2388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480" indent="0">
              <a:buNone/>
              <a:defRPr sz="2676" b="1"/>
            </a:lvl2pPr>
            <a:lvl3pPr marL="1218960" indent="0">
              <a:buNone/>
              <a:defRPr sz="2388" b="1"/>
            </a:lvl3pPr>
            <a:lvl4pPr marL="1828440" indent="0">
              <a:buNone/>
              <a:defRPr sz="2125" b="1"/>
            </a:lvl4pPr>
            <a:lvl5pPr marL="2437920" indent="0">
              <a:buNone/>
              <a:defRPr sz="2125" b="1"/>
            </a:lvl5pPr>
            <a:lvl6pPr marL="3047400" indent="0">
              <a:buNone/>
              <a:defRPr sz="2125" b="1"/>
            </a:lvl6pPr>
            <a:lvl7pPr marL="3656880" indent="0">
              <a:buNone/>
              <a:defRPr sz="2125" b="1"/>
            </a:lvl7pPr>
            <a:lvl8pPr marL="4266360" indent="0">
              <a:buNone/>
              <a:defRPr sz="2125" b="1"/>
            </a:lvl8pPr>
            <a:lvl9pPr marL="4875839" indent="0">
              <a:buNone/>
              <a:defRPr sz="2125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1"/>
            </a:lvl1pPr>
            <a:lvl2pPr>
              <a:defRPr sz="2676"/>
            </a:lvl2pPr>
            <a:lvl3pPr>
              <a:defRPr sz="2388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480" indent="0">
              <a:buNone/>
              <a:defRPr sz="2676" b="1"/>
            </a:lvl2pPr>
            <a:lvl3pPr marL="1218960" indent="0">
              <a:buNone/>
              <a:defRPr sz="2388" b="1"/>
            </a:lvl3pPr>
            <a:lvl4pPr marL="1828440" indent="0">
              <a:buNone/>
              <a:defRPr sz="2125" b="1"/>
            </a:lvl4pPr>
            <a:lvl5pPr marL="2437920" indent="0">
              <a:buNone/>
              <a:defRPr sz="2125" b="1"/>
            </a:lvl5pPr>
            <a:lvl6pPr marL="3047400" indent="0">
              <a:buNone/>
              <a:defRPr sz="2125" b="1"/>
            </a:lvl6pPr>
            <a:lvl7pPr marL="3656880" indent="0">
              <a:buNone/>
              <a:defRPr sz="2125" b="1"/>
            </a:lvl7pPr>
            <a:lvl8pPr marL="4266360" indent="0">
              <a:buNone/>
              <a:defRPr sz="2125" b="1"/>
            </a:lvl8pPr>
            <a:lvl9pPr marL="4875839" indent="0">
              <a:buNone/>
              <a:defRPr sz="2125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1"/>
            </a:lvl1pPr>
            <a:lvl2pPr>
              <a:defRPr sz="2676"/>
            </a:lvl2pPr>
            <a:lvl3pPr>
              <a:defRPr sz="2388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1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9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22CF53-60EA-458A-DFE3-29AF55DB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C97F8C-F1F8-CD87-DE1C-CD27C13AD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36E68CE-6F2B-5093-C849-3374E8A9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157BCB-F4B0-09D1-A82E-7E16A201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6BC67B-43EA-40E9-C325-AD3A2355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1157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76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77"/>
            </a:lvl1pPr>
            <a:lvl2pPr>
              <a:defRPr sz="3726"/>
            </a:lvl2pPr>
            <a:lvl3pPr>
              <a:defRPr sz="3201"/>
            </a:lvl3pPr>
            <a:lvl4pPr>
              <a:defRPr sz="2676"/>
            </a:lvl4pPr>
            <a:lvl5pPr>
              <a:defRPr sz="2676"/>
            </a:lvl5pPr>
            <a:lvl6pPr>
              <a:defRPr sz="2676"/>
            </a:lvl6pPr>
            <a:lvl7pPr>
              <a:defRPr sz="2676"/>
            </a:lvl7pPr>
            <a:lvl8pPr>
              <a:defRPr sz="2676"/>
            </a:lvl8pPr>
            <a:lvl9pPr>
              <a:defRPr sz="2676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3"/>
            </a:lvl1pPr>
            <a:lvl2pPr marL="609480" indent="0">
              <a:buNone/>
              <a:defRPr sz="1601"/>
            </a:lvl2pPr>
            <a:lvl3pPr marL="1218960" indent="0">
              <a:buNone/>
              <a:defRPr sz="1338"/>
            </a:lvl3pPr>
            <a:lvl4pPr marL="1828440" indent="0">
              <a:buNone/>
              <a:defRPr sz="1207"/>
            </a:lvl4pPr>
            <a:lvl5pPr marL="2437920" indent="0">
              <a:buNone/>
              <a:defRPr sz="1207"/>
            </a:lvl5pPr>
            <a:lvl6pPr marL="3047400" indent="0">
              <a:buNone/>
              <a:defRPr sz="1207"/>
            </a:lvl6pPr>
            <a:lvl7pPr marL="3656880" indent="0">
              <a:buNone/>
              <a:defRPr sz="1207"/>
            </a:lvl7pPr>
            <a:lvl8pPr marL="4266360" indent="0">
              <a:buNone/>
              <a:defRPr sz="1207"/>
            </a:lvl8pPr>
            <a:lvl9pPr marL="4875839" indent="0">
              <a:buNone/>
              <a:defRPr sz="1207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43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76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77"/>
            </a:lvl1pPr>
            <a:lvl2pPr marL="609480" indent="0">
              <a:buNone/>
              <a:defRPr sz="3726"/>
            </a:lvl2pPr>
            <a:lvl3pPr marL="1218960" indent="0">
              <a:buNone/>
              <a:defRPr sz="3201"/>
            </a:lvl3pPr>
            <a:lvl4pPr marL="1828440" indent="0">
              <a:buNone/>
              <a:defRPr sz="2676"/>
            </a:lvl4pPr>
            <a:lvl5pPr marL="2437920" indent="0">
              <a:buNone/>
              <a:defRPr sz="2676"/>
            </a:lvl5pPr>
            <a:lvl6pPr marL="3047400" indent="0">
              <a:buNone/>
              <a:defRPr sz="2676"/>
            </a:lvl6pPr>
            <a:lvl7pPr marL="3656880" indent="0">
              <a:buNone/>
              <a:defRPr sz="2676"/>
            </a:lvl7pPr>
            <a:lvl8pPr marL="4266360" indent="0">
              <a:buNone/>
              <a:defRPr sz="2676"/>
            </a:lvl8pPr>
            <a:lvl9pPr marL="4875839" indent="0">
              <a:buNone/>
              <a:defRPr sz="267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3"/>
            </a:lvl1pPr>
            <a:lvl2pPr marL="609480" indent="0">
              <a:buNone/>
              <a:defRPr sz="1601"/>
            </a:lvl2pPr>
            <a:lvl3pPr marL="1218960" indent="0">
              <a:buNone/>
              <a:defRPr sz="1338"/>
            </a:lvl3pPr>
            <a:lvl4pPr marL="1828440" indent="0">
              <a:buNone/>
              <a:defRPr sz="1207"/>
            </a:lvl4pPr>
            <a:lvl5pPr marL="2437920" indent="0">
              <a:buNone/>
              <a:defRPr sz="1207"/>
            </a:lvl5pPr>
            <a:lvl6pPr marL="3047400" indent="0">
              <a:buNone/>
              <a:defRPr sz="1207"/>
            </a:lvl6pPr>
            <a:lvl7pPr marL="3656880" indent="0">
              <a:buNone/>
              <a:defRPr sz="1207"/>
            </a:lvl7pPr>
            <a:lvl8pPr marL="4266360" indent="0">
              <a:buNone/>
              <a:defRPr sz="1207"/>
            </a:lvl8pPr>
            <a:lvl9pPr marL="4875839" indent="0">
              <a:buNone/>
              <a:defRPr sz="1207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14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47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6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B2F697-71BA-7D0F-F005-E8B74EBBB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E894325-03B8-4178-1C55-18D66448C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060134-F286-18E4-D7B0-192B1B141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73326C7-8EB6-4D4A-844E-F129A1AD6AAE}" type="datetime1">
              <a:rPr lang="hu-HU" smtClean="0"/>
              <a:pPr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BED2AD-E394-980A-17BB-364C8026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E59235E-88FC-517F-62E1-BF36C0A6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FC14F4-BC1C-4BB2-A8A6-E452652ABD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42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76080F-3894-1A28-658A-74D31631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AA3DA4-CE55-0D32-56F2-D1767F63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0FF388-840D-6C95-3C51-069DF204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F1F19AF-F98E-4B05-984A-7132654A6BCC}" type="datetime1">
              <a:rPr lang="hu-HU" smtClean="0"/>
              <a:pPr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50145A-763A-4BB8-A067-EB81F3EC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EF0F279-16EE-766A-5737-563208B0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FC14F4-BC1C-4BB2-A8A6-E452652ABD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437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7D76EE-09D5-1CF6-7927-58A7FDD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DDC185-7FFD-36CB-FEF1-9DF87B17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9ECD7F-2450-A9CA-27D7-24E620D7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4D32E-3370-4286-B93C-101C7877A227}" type="datetime1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F36F46-9BE8-DCE7-CAED-F2467E6D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B42D34-B244-9E18-9516-A0621896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502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C4A9D1-DB03-3AB1-ACD4-DDB0BE88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BF2842-A787-DD27-0F2D-93FDBE4E7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2FDD134-5DE0-9CFE-165A-DF579002D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1D56DE-29C4-8DD8-E6B8-80D06A84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D200-954B-46FE-8D42-1010CC6389A3}" type="datetime1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FF07AF-91B7-0F94-A720-A5E3DA2A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9C10ECE-61DC-8E27-7D19-11387705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381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BCEBDC-3561-A88D-269A-7BFB0474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C82FA8-02B0-FCD7-13A5-258454F97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6CBDCF-E731-FA36-0369-2121A1AD6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04AC77A-72F4-C72E-53EF-BA022EBAF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C77AE76-C42C-AB23-D66A-9FDD5B8CE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1F7153-AF56-DD13-96BD-A2E95144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2A64-ECF8-4434-9AAC-38668116D3AC}" type="datetime1">
              <a:rPr lang="hu-HU" smtClean="0"/>
              <a:t>2025. 01. 30.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5514431-A588-B946-4988-D72C2B6C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3C9E1A6-A686-A1F3-E6A0-B2790111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7062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B1B845-68AD-5306-8F65-793710FA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4C05267-982D-CCCD-5600-DE6241E98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4B8E-7E84-4976-B2D5-DBEDA7F37E0A}" type="datetime1">
              <a:rPr lang="hu-HU" smtClean="0"/>
              <a:t>2025. 01. 30.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1C8A165-E758-AC21-B735-14AEC5B4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9A50ED5-DE26-B54F-25BF-442D780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443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87597B-399C-7363-48BE-6DF191AB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712E1E-CEB7-144A-6E6E-F2AFEC2B6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2883EB-16CD-2C2D-FB7F-D71D1534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F2B907-6C32-A784-443D-97030796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CC7A01F-21D0-6819-9690-7DCB61F6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3977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55749CC-9409-996E-0344-82EE7144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0BABC-09C7-4288-873C-BB844308A6D6}" type="datetime1">
              <a:rPr lang="hu-HU" smtClean="0"/>
              <a:t>2025. 01. 30.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DDDDDB9-A7F2-2C22-973A-C60D55B8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E723ADD-0CA3-D6D9-4E75-95D413AD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4703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CC908B-761E-CD41-69CF-5B94722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2CEAA2-F831-8516-BFE9-2948DACD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F8AFC4-6BFA-B9A2-21DE-D19071348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F93AE41-F1CE-5C6C-2B27-0E693290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7158-4634-4E85-8E21-FDEB2461695D}" type="datetime1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7C43324-CCE3-2DC4-D742-60933D73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4E4794F-8D23-72C4-6817-9335576D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3529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C7F799-2DC1-5E6C-C198-6A1F26B1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1DE9A49-999F-EBFD-4A07-5CB6EC869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423DF7A-2116-5D14-3F87-50281C5B0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0855091-6D9D-04D4-3D21-41CD4CCA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B35C-905E-4515-A81C-D1C009C75485}" type="datetime1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1EB336-478B-F441-55F1-C3B1635E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D4AD20-E99D-EA96-4CEF-EDFFC455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332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0A4E42-547A-5CE6-3E43-55E75535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F71B56E-956E-290C-74D9-E9C4B518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20D6AF-B0FB-B428-3698-5B88B07A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B9A5-D5D2-48E4-A2DC-1B36F84948B3}" type="datetime1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A96487-ACC0-7BB8-32B5-57D78B66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DCD771-DDCD-79D6-29A1-F68FC5A7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739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EB11CBC-07D2-7D3F-4D15-8BF622074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1B95B07-0C50-B2F8-D062-3A2AB047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9FAC63-CE1F-A5BD-9E66-81D6E61F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9269-E955-4DF9-A222-C447C0728F7D}" type="datetime1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213B72-52C1-08A6-AED6-B17C0369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DF59E7-F763-DBEB-9F04-F5644A61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4F4-BC1C-4BB2-A8A6-E452652ABD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17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08281C-A209-2A0A-1E4E-18649D2D9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7704D0-2084-D3F3-C5B5-878E484D0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AC43132-2517-61CC-9EB9-111E456D8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7DFA00F-1740-67B7-3824-2F69A725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8579A6-BDA2-00DA-D330-6E894CA7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94C99E2-F7A0-38DB-9F65-A78D16E6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83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8B7902-DC76-DE36-EAC5-961133B99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AC65E98-1260-A7F1-7C00-F889FADDB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494E9B-789B-13CE-F537-4DB47BDD7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E9AABA9-B3DD-7DD9-4B65-9D2634644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54335EB-59CB-7F7F-4D10-3FDEF59AF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F551E87-6D5E-DEA5-AB04-41BD2E5D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ADCEE75-57A3-3C84-DB47-C9BE68F6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66BB264-4222-AE1F-7BAA-D2C812C2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611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3AAA7F-5310-0138-CB94-86BF4D57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FC45820-51FF-2031-73D2-9ED38C54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2E79A6B-64E1-33DD-3F83-A61DABC2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0C7EDD-731E-FE23-7022-709CF140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353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ABCC097-8F72-0D91-DEF8-A3335523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391DEB-AA83-D0BA-3797-B7FB1B3C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8ADBFD8-8486-D80E-E931-03CAE191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9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5B613C-2BD8-8678-ABD5-BAF3BC5D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D9CAA7-DE91-EA90-876C-34FBE7BB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E7AE3DA-E9C3-BF70-8D57-655FCBFA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192B43-CBE4-6B18-A17B-E0F0AA73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F2B72A2-953F-745C-2792-C15E29E2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7FA9AB-1360-3E84-8F4A-10E678B6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00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0EC76D-ECBC-194E-5B63-6CB5A6CF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5D49354-8B8A-F9F8-8603-CCF0C0D08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BD07111-C3BF-FCA1-7F20-40F2B2BED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A9266A9-6D39-6A31-4039-97D6604D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2506FBF-E53F-8510-2EB7-CDCA8AD8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3A3BA77-F42E-DE5C-70D2-7D376ADD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338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784CC8C-D0EC-4EFC-1D69-EBBEB105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D40FF2-DB8E-F92B-D05D-FF01FAABB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35C961-DE8E-34DC-1563-ED8C79A38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7A3C5-BB70-4D46-8D0D-6FC89FC91BAE}" type="datetimeFigureOut">
              <a:rPr lang="hu-HU" smtClean="0"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2811CE-5EBD-B5A1-933B-735176AB8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C1EE3B-C84C-4632-1CF4-971544219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275DAD-3936-42B1-AB43-BFCDF9B6F6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76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B06D-4C5B-8D4F-955F-7DF9BA801E4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480" rtl="0" eaLnBrk="1" latinLnBrk="0" hangingPunct="1">
        <a:spcBef>
          <a:spcPct val="0"/>
        </a:spcBef>
        <a:buNone/>
        <a:defRPr sz="58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10" indent="-457110" algn="l" defTabSz="609480" rtl="0" eaLnBrk="1" latinLnBrk="0" hangingPunct="1">
        <a:spcBef>
          <a:spcPct val="20000"/>
        </a:spcBef>
        <a:buFont typeface="Arial"/>
        <a:buChar char="•"/>
        <a:defRPr sz="4277" kern="1200">
          <a:solidFill>
            <a:schemeClr val="tx1"/>
          </a:solidFill>
          <a:latin typeface="+mn-lt"/>
          <a:ea typeface="+mn-ea"/>
          <a:cs typeface="+mn-cs"/>
        </a:defRPr>
      </a:lvl1pPr>
      <a:lvl2pPr marL="990405" indent="-380925" algn="l" defTabSz="609480" rtl="0" eaLnBrk="1" latinLnBrk="0" hangingPunct="1">
        <a:spcBef>
          <a:spcPct val="20000"/>
        </a:spcBef>
        <a:buFont typeface="Arial"/>
        <a:buChar char="–"/>
        <a:defRPr sz="3726" kern="1200">
          <a:solidFill>
            <a:schemeClr val="tx1"/>
          </a:solidFill>
          <a:latin typeface="+mn-lt"/>
          <a:ea typeface="+mn-ea"/>
          <a:cs typeface="+mn-cs"/>
        </a:defRPr>
      </a:lvl2pPr>
      <a:lvl3pPr marL="1523700" indent="-304740" algn="l" defTabSz="609480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3180" indent="-304740" algn="l" defTabSz="609480" rtl="0" eaLnBrk="1" latinLnBrk="0" hangingPunct="1">
        <a:spcBef>
          <a:spcPct val="20000"/>
        </a:spcBef>
        <a:buFont typeface="Arial"/>
        <a:buChar char="–"/>
        <a:defRPr sz="2676" kern="1200">
          <a:solidFill>
            <a:schemeClr val="tx1"/>
          </a:solidFill>
          <a:latin typeface="+mn-lt"/>
          <a:ea typeface="+mn-ea"/>
          <a:cs typeface="+mn-cs"/>
        </a:defRPr>
      </a:lvl4pPr>
      <a:lvl5pPr marL="2742660" indent="-304740" algn="l" defTabSz="609480" rtl="0" eaLnBrk="1" latinLnBrk="0" hangingPunct="1">
        <a:spcBef>
          <a:spcPct val="20000"/>
        </a:spcBef>
        <a:buFont typeface="Arial"/>
        <a:buChar char="»"/>
        <a:defRPr sz="2676" kern="1200">
          <a:solidFill>
            <a:schemeClr val="tx1"/>
          </a:solidFill>
          <a:latin typeface="+mn-lt"/>
          <a:ea typeface="+mn-ea"/>
          <a:cs typeface="+mn-cs"/>
        </a:defRPr>
      </a:lvl5pPr>
      <a:lvl6pPr marL="3352140" indent="-304740" algn="l" defTabSz="609480" rtl="0" eaLnBrk="1" latinLnBrk="0" hangingPunct="1">
        <a:spcBef>
          <a:spcPct val="20000"/>
        </a:spcBef>
        <a:buFont typeface="Arial"/>
        <a:buChar char="•"/>
        <a:defRPr sz="2676" kern="1200">
          <a:solidFill>
            <a:schemeClr val="tx1"/>
          </a:solidFill>
          <a:latin typeface="+mn-lt"/>
          <a:ea typeface="+mn-ea"/>
          <a:cs typeface="+mn-cs"/>
        </a:defRPr>
      </a:lvl6pPr>
      <a:lvl7pPr marL="3961620" indent="-304740" algn="l" defTabSz="609480" rtl="0" eaLnBrk="1" latinLnBrk="0" hangingPunct="1">
        <a:spcBef>
          <a:spcPct val="20000"/>
        </a:spcBef>
        <a:buFont typeface="Arial"/>
        <a:buChar char="•"/>
        <a:defRPr sz="2676" kern="1200">
          <a:solidFill>
            <a:schemeClr val="tx1"/>
          </a:solidFill>
          <a:latin typeface="+mn-lt"/>
          <a:ea typeface="+mn-ea"/>
          <a:cs typeface="+mn-cs"/>
        </a:defRPr>
      </a:lvl7pPr>
      <a:lvl8pPr marL="4571100" indent="-304740" algn="l" defTabSz="609480" rtl="0" eaLnBrk="1" latinLnBrk="0" hangingPunct="1">
        <a:spcBef>
          <a:spcPct val="20000"/>
        </a:spcBef>
        <a:buFont typeface="Arial"/>
        <a:buChar char="•"/>
        <a:defRPr sz="2676" kern="1200">
          <a:solidFill>
            <a:schemeClr val="tx1"/>
          </a:solidFill>
          <a:latin typeface="+mn-lt"/>
          <a:ea typeface="+mn-ea"/>
          <a:cs typeface="+mn-cs"/>
        </a:defRPr>
      </a:lvl8pPr>
      <a:lvl9pPr marL="5180579" indent="-304740" algn="l" defTabSz="609480" rtl="0" eaLnBrk="1" latinLnBrk="0" hangingPunct="1">
        <a:spcBef>
          <a:spcPct val="20000"/>
        </a:spcBef>
        <a:buFont typeface="Arial"/>
        <a:buChar char="•"/>
        <a:defRPr sz="26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1pPr>
      <a:lvl2pPr marL="60948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3pPr>
      <a:lvl4pPr marL="182844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4pPr>
      <a:lvl5pPr marL="243792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5pPr>
      <a:lvl6pPr marL="304740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6pPr>
      <a:lvl7pPr marL="365688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7pPr>
      <a:lvl8pPr marL="4266360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8pPr>
      <a:lvl9pPr marL="4875839" algn="l" defTabSz="609480" rtl="0" eaLnBrk="1" latinLnBrk="0" hangingPunct="1">
        <a:defRPr sz="23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58A2BCC-BF84-EBC7-3549-D5149567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67A871C-10C6-5D40-D051-ABEA6187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D2839E-AA8F-04B4-4E52-F4972A1F6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00D910A-909A-4DFA-9E1A-A237493E07F9}" type="datetime1">
              <a:rPr lang="hu-HU" smtClean="0"/>
              <a:pPr/>
              <a:t>2025. 01. 30.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C3DD67-34FE-1558-6D5B-A1EF8C3F4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D0D68D-D422-DAB1-C22D-B482B1D64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FC14F4-BC1C-4BB2-A8A6-E452652ABD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91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1F4F3D-D914-724A-36D1-95136459D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6B21EAA-E795-B42E-9EFB-CE22A61CDF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VBK plakátja">
            <a:extLst>
              <a:ext uri="{FF2B5EF4-FFF2-40B4-BE49-F238E27FC236}">
                <a16:creationId xmlns:a16="http://schemas.microsoft.com/office/drawing/2014/main" id="{9029EE27-D810-97C7-72FE-F72B04B1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79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3EC3-A428-B596-0DDC-CBAF5E89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5F9B368C-0007-3202-3DDF-2DFBBF394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45726" r="48250" b="742"/>
          <a:stretch/>
        </p:blipFill>
        <p:spPr>
          <a:xfrm>
            <a:off x="3332916" y="1383684"/>
            <a:ext cx="8859084" cy="459749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2DBF407-C9D6-E99A-B1BA-4B641D7C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851B5F8-E036-2746-D466-FA3144755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49F28906-E4C1-A363-93B4-B377A0E8009C}"/>
              </a:ext>
            </a:extLst>
          </p:cNvPr>
          <p:cNvSpPr txBox="1">
            <a:spLocks/>
          </p:cNvSpPr>
          <p:nvPr/>
        </p:nvSpPr>
        <p:spPr>
          <a:xfrm>
            <a:off x="155132" y="179136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Egy új kapcsolóelem kifejlesztése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43288DB8-E783-77D9-FCF3-059A5A5BCF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700552"/>
              </p:ext>
            </p:extLst>
          </p:nvPr>
        </p:nvGraphicFramePr>
        <p:xfrm>
          <a:off x="104736" y="2415079"/>
          <a:ext cx="3228180" cy="305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4" imgW="2244275" imgH="2127162" progId="ChemDraw_x64.Document.6.0">
                  <p:embed/>
                </p:oleObj>
              </mc:Choice>
              <mc:Fallback>
                <p:oleObj name="CS ChemDraw 64-bit Drawing" r:id="rId4" imgW="2244275" imgH="2127162" progId="ChemDraw_x64.Document.6.0">
                  <p:embed/>
                  <p:pic>
                    <p:nvPicPr>
                      <p:cNvPr id="5" name="Objektum 4">
                        <a:extLst>
                          <a:ext uri="{FF2B5EF4-FFF2-40B4-BE49-F238E27FC236}">
                            <a16:creationId xmlns:a16="http://schemas.microsoft.com/office/drawing/2014/main" id="{43288DB8-E783-77D9-FCF3-059A5A5BCF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736" y="2415079"/>
                        <a:ext cx="3228180" cy="3059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36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emtonics | FUTURIUM | European Commission">
            <a:extLst>
              <a:ext uri="{FF2B5EF4-FFF2-40B4-BE49-F238E27FC236}">
                <a16:creationId xmlns:a16="http://schemas.microsoft.com/office/drawing/2014/main" id="{B87A069F-3398-F560-93A7-83CAB9FB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52" y="224232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A1CE5572-1237-0E12-1813-40DB493C79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1" y="1085190"/>
            <a:ext cx="11291251" cy="4020213"/>
          </a:xfrm>
        </p:spPr>
        <p:txBody>
          <a:bodyPr/>
          <a:lstStyle/>
          <a:p>
            <a:r>
              <a:rPr lang="hu-HU" dirty="0"/>
              <a:t>Emlőtumorok diagnosztikája</a:t>
            </a:r>
          </a:p>
          <a:p>
            <a:r>
              <a:rPr lang="hu-HU" dirty="0"/>
              <a:t>Műtéti diagnosztika: a kétfoton mikroszkópia belelát a szövetbe</a:t>
            </a:r>
          </a:p>
          <a:p>
            <a:r>
              <a:rPr lang="hu-HU" dirty="0"/>
              <a:t>Fluoreszcens jelöléssel vezetett sebészet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098" name="Picture 2" descr="Fluorescence-guided surgery.">
            <a:extLst>
              <a:ext uri="{FF2B5EF4-FFF2-40B4-BE49-F238E27FC236}">
                <a16:creationId xmlns:a16="http://schemas.microsoft.com/office/drawing/2014/main" id="{F94CD579-0C99-B466-9FF1-EE295A1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41" y="2805771"/>
            <a:ext cx="6191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emtonics - Femtonics FocusPinner - Real-time motion correction for 2p  microscopy">
            <a:extLst>
              <a:ext uri="{FF2B5EF4-FFF2-40B4-BE49-F238E27FC236}">
                <a16:creationId xmlns:a16="http://schemas.microsoft.com/office/drawing/2014/main" id="{B74C9C25-CE86-5A96-FE3F-A6607FD9A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037"/>
            <a:ext cx="2776152" cy="40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77 Elektronika Ltd. | LinkedIn">
            <a:extLst>
              <a:ext uri="{FF2B5EF4-FFF2-40B4-BE49-F238E27FC236}">
                <a16:creationId xmlns:a16="http://schemas.microsoft.com/office/drawing/2014/main" id="{2CD435C6-52F4-5A94-E432-3E471FA1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39" y="34694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emmelweis University">
            <a:extLst>
              <a:ext uri="{FF2B5EF4-FFF2-40B4-BE49-F238E27FC236}">
                <a16:creationId xmlns:a16="http://schemas.microsoft.com/office/drawing/2014/main" id="{F6D95ECC-1223-C986-1884-9E91C451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53" y="5391564"/>
            <a:ext cx="2547701" cy="123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3ED92AF-4F2B-3830-0A8B-B6E076B3BA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F33EC8F-6CE9-AD8A-E2EF-95A43E0DA3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CB3256DD-CD50-74D0-5110-A37AEBB408A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82628" y="301906"/>
            <a:ext cx="11397464" cy="1025412"/>
          </a:xfrm>
        </p:spPr>
        <p:txBody>
          <a:bodyPr/>
          <a:lstStyle/>
          <a:p>
            <a:r>
              <a:rPr lang="hu-HU" dirty="0"/>
              <a:t>Diagnosztikai alkalmazás</a:t>
            </a:r>
          </a:p>
        </p:txBody>
      </p:sp>
    </p:spTree>
    <p:extLst>
      <p:ext uri="{BB962C8B-B14F-4D97-AF65-F5344CB8AC3E}">
        <p14:creationId xmlns:p14="http://schemas.microsoft.com/office/powerpoint/2010/main" val="47517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87418-F6AA-5A52-1FDD-FF07D82D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0A040E4-82E6-D55C-F9FD-E84BF6BC75D1}"/>
              </a:ext>
            </a:extLst>
          </p:cNvPr>
          <p:cNvGrpSpPr/>
          <p:nvPr/>
        </p:nvGrpSpPr>
        <p:grpSpPr>
          <a:xfrm>
            <a:off x="851167" y="3581694"/>
            <a:ext cx="5873523" cy="3352870"/>
            <a:chOff x="4122998" y="2309416"/>
            <a:chExt cx="4689386" cy="2676911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91B99F9D-59CE-2CCD-93A8-05F8F92E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2998" y="2309416"/>
              <a:ext cx="4689386" cy="267691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62B36610-2F91-8A93-1AFD-E1E5FA82E18E}"/>
                </a:ext>
              </a:extLst>
            </p:cNvPr>
            <p:cNvSpPr txBox="1"/>
            <p:nvPr/>
          </p:nvSpPr>
          <p:spPr>
            <a:xfrm>
              <a:off x="4122998" y="2338246"/>
              <a:ext cx="1082018" cy="367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dirty="0">
                  <a:solidFill>
                    <a:prstClr val="black"/>
                  </a:solidFill>
                  <a:latin typeface="Calibri"/>
                </a:rPr>
                <a:t>AntiHER2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10055D73-0FC0-8C60-3788-9F5ADF411DC2}"/>
                </a:ext>
              </a:extLst>
            </p:cNvPr>
            <p:cNvSpPr txBox="1"/>
            <p:nvPr/>
          </p:nvSpPr>
          <p:spPr>
            <a:xfrm>
              <a:off x="4122998" y="3025354"/>
              <a:ext cx="805575" cy="367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dirty="0" err="1">
                  <a:solidFill>
                    <a:prstClr val="black"/>
                  </a:solidFill>
                  <a:latin typeface="Calibri"/>
                </a:rPr>
                <a:t>AntiER</a:t>
              </a:r>
              <a:endParaRPr lang="hu-HU" sz="2388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971EB8D8-3638-48D3-1A97-1CB288A20F48}"/>
                </a:ext>
              </a:extLst>
            </p:cNvPr>
            <p:cNvSpPr txBox="1"/>
            <p:nvPr/>
          </p:nvSpPr>
          <p:spPr>
            <a:xfrm>
              <a:off x="4122998" y="3773941"/>
              <a:ext cx="813254" cy="367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dirty="0" err="1">
                  <a:solidFill>
                    <a:prstClr val="black"/>
                  </a:solidFill>
                  <a:latin typeface="Calibri"/>
                </a:rPr>
                <a:t>AntiPR</a:t>
              </a:r>
              <a:endParaRPr lang="hu-HU" sz="2388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CCB9F09-0C7D-E2AE-546F-289A9184B281}"/>
              </a:ext>
            </a:extLst>
          </p:cNvPr>
          <p:cNvGrpSpPr/>
          <p:nvPr/>
        </p:nvGrpSpPr>
        <p:grpSpPr>
          <a:xfrm>
            <a:off x="6945595" y="3617804"/>
            <a:ext cx="4946896" cy="2973400"/>
            <a:chOff x="1777073" y="3164912"/>
            <a:chExt cx="2243569" cy="1348528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1805E622-86B9-1303-6D67-E9ECA25B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073" y="3164912"/>
              <a:ext cx="2243569" cy="1348528"/>
            </a:xfrm>
            <a:prstGeom prst="rect">
              <a:avLst/>
            </a:prstGeom>
          </p:spPr>
        </p:pic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E1B6DA8D-C4ED-9EF9-F519-F65A1F66565F}"/>
                </a:ext>
              </a:extLst>
            </p:cNvPr>
            <p:cNvCxnSpPr/>
            <p:nvPr/>
          </p:nvCxnSpPr>
          <p:spPr>
            <a:xfrm flipH="1">
              <a:off x="2349500" y="3236383"/>
              <a:ext cx="0" cy="990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705D20D7-5BDF-BCFB-01A6-97100C833264}"/>
                </a:ext>
              </a:extLst>
            </p:cNvPr>
            <p:cNvCxnSpPr/>
            <p:nvPr/>
          </p:nvCxnSpPr>
          <p:spPr>
            <a:xfrm flipH="1">
              <a:off x="2702047" y="3236383"/>
              <a:ext cx="0" cy="990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3C159F14-88E3-5C87-E864-FFA1FEC3D7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31F8CB4-6406-2BAE-B79C-32C4C7618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121" t="80451"/>
          <a:stretch/>
        </p:blipFill>
        <p:spPr>
          <a:xfrm>
            <a:off x="11327574" y="5808506"/>
            <a:ext cx="836378" cy="1055957"/>
          </a:xfrm>
          <a:prstGeom prst="rect">
            <a:avLst/>
          </a:prstGeom>
        </p:spPr>
      </p:pic>
      <p:sp>
        <p:nvSpPr>
          <p:cNvPr id="14" name="Szöveg helye 1">
            <a:extLst>
              <a:ext uri="{FF2B5EF4-FFF2-40B4-BE49-F238E27FC236}">
                <a16:creationId xmlns:a16="http://schemas.microsoft.com/office/drawing/2014/main" id="{482D3933-C138-43BB-1E5B-96AF2F79F8AF}"/>
              </a:ext>
            </a:extLst>
          </p:cNvPr>
          <p:cNvSpPr txBox="1">
            <a:spLocks/>
          </p:cNvSpPr>
          <p:nvPr/>
        </p:nvSpPr>
        <p:spPr>
          <a:xfrm>
            <a:off x="175222" y="184695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Klinikai diagnosztika</a:t>
            </a:r>
          </a:p>
        </p:txBody>
      </p:sp>
      <p:sp>
        <p:nvSpPr>
          <p:cNvPr id="17" name="Tartalom helye 16">
            <a:extLst>
              <a:ext uri="{FF2B5EF4-FFF2-40B4-BE49-F238E27FC236}">
                <a16:creationId xmlns:a16="http://schemas.microsoft.com/office/drawing/2014/main" id="{66FD2E32-BEEE-CA6B-23FB-83677F05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23" y="1045986"/>
            <a:ext cx="10972800" cy="4525963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 emlőtumorok diagnosztikája a HER2 antigén jelenléte valamint a tumor hormonfüggésén alapul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Mutassuk ki a HER2, valamint az ösztrogén (ER) és progeszteron (PR) receptorokat a megfelelő antitestekkel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Az antitesteket különböző színű festékekkel konjugálva koktélban alkalmazva, gyors diagnosztikai eljárás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71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2041-6B05-6F2F-6E4B-2C6FC7DC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36C05D55-C0C7-8D46-E0C6-2B84239519A0}"/>
              </a:ext>
            </a:extLst>
          </p:cNvPr>
          <p:cNvGrpSpPr/>
          <p:nvPr/>
        </p:nvGrpSpPr>
        <p:grpSpPr>
          <a:xfrm>
            <a:off x="13297" y="1329398"/>
            <a:ext cx="8846775" cy="5324475"/>
            <a:chOff x="1146992" y="7185402"/>
            <a:chExt cx="25370608" cy="16366187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F8160DC3-7216-62D5-C26F-51A692BD0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56" t="9216" r="12966" b="16688"/>
            <a:stretch/>
          </p:blipFill>
          <p:spPr>
            <a:xfrm>
              <a:off x="2342398" y="7185402"/>
              <a:ext cx="24175202" cy="16366187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1BCBAE3D-DE41-7018-6865-E03E6C5012C9}"/>
                </a:ext>
              </a:extLst>
            </p:cNvPr>
            <p:cNvSpPr txBox="1"/>
            <p:nvPr/>
          </p:nvSpPr>
          <p:spPr>
            <a:xfrm rot="16200000">
              <a:off x="-1299087" y="10755945"/>
              <a:ext cx="6259728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SKOV-3 (HER2+)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87B6B005-B7D4-858C-8248-34A4FC7CCAEA}"/>
                </a:ext>
              </a:extLst>
            </p:cNvPr>
            <p:cNvSpPr txBox="1"/>
            <p:nvPr/>
          </p:nvSpPr>
          <p:spPr>
            <a:xfrm rot="16200000">
              <a:off x="-2319802" y="18490241"/>
              <a:ext cx="8301180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MDA-MB-231 (HER2-)</a:t>
              </a:r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78B2E6A0-6395-4B90-CEE2-1EDB455E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44403D4-892F-D326-B0B7-1715DF8E0B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7" name="Szöveg helye 1">
            <a:extLst>
              <a:ext uri="{FF2B5EF4-FFF2-40B4-BE49-F238E27FC236}">
                <a16:creationId xmlns:a16="http://schemas.microsoft.com/office/drawing/2014/main" id="{F2300C49-0C0A-FC4D-9445-08FC1A567861}"/>
              </a:ext>
            </a:extLst>
          </p:cNvPr>
          <p:cNvSpPr txBox="1">
            <a:spLocks/>
          </p:cNvSpPr>
          <p:nvPr/>
        </p:nvSpPr>
        <p:spPr>
          <a:xfrm>
            <a:off x="175222" y="184695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Validálás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HER2 receptoron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92FE1E7-667B-BFC0-C4B6-3E3BAD7F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461" y="1210107"/>
            <a:ext cx="2419350" cy="532447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B8658E93-56F3-290C-EBE5-BA450A38445F}"/>
              </a:ext>
            </a:extLst>
          </p:cNvPr>
          <p:cNvSpPr txBox="1"/>
          <p:nvPr/>
        </p:nvSpPr>
        <p:spPr>
          <a:xfrm>
            <a:off x="9839325" y="790575"/>
            <a:ext cx="16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2P szöveten</a:t>
            </a:r>
          </a:p>
        </p:txBody>
      </p:sp>
    </p:spTree>
    <p:extLst>
      <p:ext uri="{BB962C8B-B14F-4D97-AF65-F5344CB8AC3E}">
        <p14:creationId xmlns:p14="http://schemas.microsoft.com/office/powerpoint/2010/main" val="169248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18D09-D131-4EB4-2555-50F8833C6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1AECF86-AC9E-2BE5-4978-9284942E9BCD}"/>
              </a:ext>
            </a:extLst>
          </p:cNvPr>
          <p:cNvGrpSpPr/>
          <p:nvPr/>
        </p:nvGrpSpPr>
        <p:grpSpPr>
          <a:xfrm>
            <a:off x="-1" y="1698458"/>
            <a:ext cx="5895975" cy="4224863"/>
            <a:chOff x="3010541" y="9628896"/>
            <a:chExt cx="19286505" cy="13188968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0F57BE95-26B6-167B-86C8-1C8FEAD923A1}"/>
                </a:ext>
              </a:extLst>
            </p:cNvPr>
            <p:cNvSpPr txBox="1"/>
            <p:nvPr/>
          </p:nvSpPr>
          <p:spPr>
            <a:xfrm>
              <a:off x="10722851" y="9660768"/>
              <a:ext cx="5607094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antiER-OG488</a:t>
              </a: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BFC4185B-0661-869C-2D15-778A154B8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8324" y="10768764"/>
              <a:ext cx="18048722" cy="12049100"/>
            </a:xfrm>
            <a:prstGeom prst="rect">
              <a:avLst/>
            </a:prstGeom>
          </p:spPr>
        </p:pic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F61EA24A-AB76-FCF7-7B0E-00325CD20C51}"/>
                </a:ext>
              </a:extLst>
            </p:cNvPr>
            <p:cNvSpPr txBox="1"/>
            <p:nvPr/>
          </p:nvSpPr>
          <p:spPr>
            <a:xfrm rot="16200000">
              <a:off x="2212409" y="13249724"/>
              <a:ext cx="2963834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MCF-7</a:t>
              </a: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7B34D190-7249-0C1D-2268-EE1470CEA439}"/>
                </a:ext>
              </a:extLst>
            </p:cNvPr>
            <p:cNvSpPr txBox="1"/>
            <p:nvPr/>
          </p:nvSpPr>
          <p:spPr>
            <a:xfrm rot="16200000">
              <a:off x="962139" y="18995975"/>
              <a:ext cx="5479064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MDA-MB-231</a:t>
              </a: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762105B5-6D51-C87A-6FBD-89D1721943B9}"/>
                </a:ext>
              </a:extLst>
            </p:cNvPr>
            <p:cNvSpPr txBox="1"/>
            <p:nvPr/>
          </p:nvSpPr>
          <p:spPr>
            <a:xfrm>
              <a:off x="6541548" y="9660768"/>
              <a:ext cx="2406500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DAPI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797538E0-BE43-6C3C-B8DF-EAFC5766361E}"/>
                </a:ext>
              </a:extLst>
            </p:cNvPr>
            <p:cNvSpPr txBox="1"/>
            <p:nvPr/>
          </p:nvSpPr>
          <p:spPr>
            <a:xfrm>
              <a:off x="18075488" y="9628896"/>
              <a:ext cx="3384587" cy="1367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 err="1">
                  <a:solidFill>
                    <a:prstClr val="black"/>
                  </a:solidFill>
                  <a:latin typeface="Calibri"/>
                </a:rPr>
                <a:t>merged</a:t>
              </a:r>
              <a:endParaRPr lang="hu-HU" sz="1732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EF95536-6263-67C7-F32A-A3C83FC36EB8}"/>
              </a:ext>
            </a:extLst>
          </p:cNvPr>
          <p:cNvGrpSpPr/>
          <p:nvPr/>
        </p:nvGrpSpPr>
        <p:grpSpPr>
          <a:xfrm>
            <a:off x="5873954" y="1790779"/>
            <a:ext cx="6221476" cy="4132542"/>
            <a:chOff x="6694998" y="2518476"/>
            <a:chExt cx="5079500" cy="3430591"/>
          </a:xfrm>
        </p:grpSpPr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DE5547D2-E060-FFAB-F132-4003075BB946}"/>
                </a:ext>
              </a:extLst>
            </p:cNvPr>
            <p:cNvSpPr txBox="1"/>
            <p:nvPr/>
          </p:nvSpPr>
          <p:spPr>
            <a:xfrm rot="16200000">
              <a:off x="6485550" y="3517020"/>
              <a:ext cx="777777" cy="35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MCF-7</a:t>
              </a: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370D6606-F2A7-97AB-1F3F-D2EA8DF857C6}"/>
                </a:ext>
              </a:extLst>
            </p:cNvPr>
            <p:cNvSpPr txBox="1"/>
            <p:nvPr/>
          </p:nvSpPr>
          <p:spPr>
            <a:xfrm rot="16200000">
              <a:off x="6157450" y="5024965"/>
              <a:ext cx="1437830" cy="35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MDA-MB-231</a:t>
              </a: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5CE0D22D-E818-F6F0-3E7A-6EE63E9C4A82}"/>
                </a:ext>
              </a:extLst>
            </p:cNvPr>
            <p:cNvSpPr txBox="1"/>
            <p:nvPr/>
          </p:nvSpPr>
          <p:spPr>
            <a:xfrm>
              <a:off x="8707953" y="2526840"/>
              <a:ext cx="1534138" cy="35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 err="1">
                  <a:solidFill>
                    <a:prstClr val="black"/>
                  </a:solidFill>
                  <a:latin typeface="Calibri"/>
                </a:rPr>
                <a:t>antiPR</a:t>
              </a:r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-TAMRA</a:t>
              </a: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87827183-36B3-1939-4A46-86F7F8DA14DB}"/>
                </a:ext>
              </a:extLst>
            </p:cNvPr>
            <p:cNvSpPr txBox="1"/>
            <p:nvPr/>
          </p:nvSpPr>
          <p:spPr>
            <a:xfrm>
              <a:off x="7610685" y="2526840"/>
              <a:ext cx="631520" cy="35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>
                  <a:solidFill>
                    <a:prstClr val="black"/>
                  </a:solidFill>
                  <a:latin typeface="Calibri"/>
                </a:rPr>
                <a:t>DAPI</a:t>
              </a:r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8B633C84-7C42-C02A-9653-8F324987AB71}"/>
                </a:ext>
              </a:extLst>
            </p:cNvPr>
            <p:cNvSpPr txBox="1"/>
            <p:nvPr/>
          </p:nvSpPr>
          <p:spPr>
            <a:xfrm>
              <a:off x="10637450" y="2518476"/>
              <a:ext cx="888192" cy="35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1732" b="1" dirty="0" err="1">
                  <a:solidFill>
                    <a:prstClr val="black"/>
                  </a:solidFill>
                  <a:latin typeface="Calibri"/>
                </a:rPr>
                <a:t>merged</a:t>
              </a:r>
              <a:endParaRPr lang="hu-HU" sz="1732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399F85CF-9D53-F257-F5BF-6F6AEB2AE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033" y="2825966"/>
              <a:ext cx="4734465" cy="3123101"/>
            </a:xfrm>
            <a:prstGeom prst="rect">
              <a:avLst/>
            </a:prstGeom>
          </p:spPr>
        </p:pic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F170DCEE-8BA4-BD39-E896-2F3CD4A8DC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219C2EC-AA05-68AB-47C4-D8941F52DB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5" name="Szöveg helye 1">
            <a:extLst>
              <a:ext uri="{FF2B5EF4-FFF2-40B4-BE49-F238E27FC236}">
                <a16:creationId xmlns:a16="http://schemas.microsoft.com/office/drawing/2014/main" id="{B1DA2875-80B9-DE49-87C1-7A00A809AAAE}"/>
              </a:ext>
            </a:extLst>
          </p:cNvPr>
          <p:cNvSpPr txBox="1">
            <a:spLocks/>
          </p:cNvSpPr>
          <p:nvPr/>
        </p:nvSpPr>
        <p:spPr>
          <a:xfrm>
            <a:off x="175222" y="184695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Validálás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ER/PR receptoron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1B71460-6CF7-19E6-FDA3-C72E3C6A75DC}"/>
              </a:ext>
            </a:extLst>
          </p:cNvPr>
          <p:cNvSpPr txBox="1"/>
          <p:nvPr/>
        </p:nvSpPr>
        <p:spPr>
          <a:xfrm>
            <a:off x="1555340" y="1260380"/>
            <a:ext cx="3163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Ösztrogén receptor (ER)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744EE43-58F2-AC7C-FBBC-7F2BC46D57F5}"/>
              </a:ext>
            </a:extLst>
          </p:cNvPr>
          <p:cNvSpPr txBox="1"/>
          <p:nvPr/>
        </p:nvSpPr>
        <p:spPr>
          <a:xfrm>
            <a:off x="7778864" y="1329114"/>
            <a:ext cx="353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Progeszteron receptor (ER)</a:t>
            </a:r>
          </a:p>
        </p:txBody>
      </p:sp>
    </p:spTree>
    <p:extLst>
      <p:ext uri="{BB962C8B-B14F-4D97-AF65-F5344CB8AC3E}">
        <p14:creationId xmlns:p14="http://schemas.microsoft.com/office/powerpoint/2010/main" val="38655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70DDF9D2-AF85-3151-7ACD-B72659B365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7" y="4674159"/>
            <a:ext cx="11090636" cy="1862444"/>
          </a:xfrm>
        </p:spPr>
        <p:txBody>
          <a:bodyPr/>
          <a:lstStyle/>
          <a:p>
            <a:r>
              <a:rPr lang="hu-HU" dirty="0"/>
              <a:t>A módszer alkalmas arra, hogy egy antitestre a legkülönbözőbb molekulákat szereljük fel</a:t>
            </a:r>
          </a:p>
          <a:p>
            <a:r>
              <a:rPr lang="hu-HU" dirty="0"/>
              <a:t>Szétválasztható  a konjugálás és a gyógyszer kapcsolása!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A62EEEE5-A4BC-CF03-94CC-D5DB2A96BAD9}"/>
              </a:ext>
            </a:extLst>
          </p:cNvPr>
          <p:cNvGrpSpPr/>
          <p:nvPr/>
        </p:nvGrpSpPr>
        <p:grpSpPr>
          <a:xfrm>
            <a:off x="456733" y="1636117"/>
            <a:ext cx="11470998" cy="2335761"/>
            <a:chOff x="1593137" y="853655"/>
            <a:chExt cx="8521315" cy="1735137"/>
          </a:xfrm>
        </p:grpSpPr>
        <p:graphicFrame>
          <p:nvGraphicFramePr>
            <p:cNvPr id="5" name="Objektum 4">
              <a:extLst>
                <a:ext uri="{FF2B5EF4-FFF2-40B4-BE49-F238E27FC236}">
                  <a16:creationId xmlns:a16="http://schemas.microsoft.com/office/drawing/2014/main" id="{E9814EAB-D5DF-E447-47C8-366B971A63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93137" y="878054"/>
            <a:ext cx="6299201" cy="157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6479910" imgH="1616585" progId="ChemDraw.Document.6.0">
                    <p:embed/>
                  </p:oleObj>
                </mc:Choice>
                <mc:Fallback>
                  <p:oleObj name="CS ChemDraw Drawing" r:id="rId2" imgW="6479910" imgH="1616585" progId="ChemDraw.Document.6.0">
                    <p:embed/>
                    <p:pic>
                      <p:nvPicPr>
                        <p:cNvPr id="5" name="Objektum 4">
                          <a:extLst>
                            <a:ext uri="{FF2B5EF4-FFF2-40B4-BE49-F238E27FC236}">
                              <a16:creationId xmlns:a16="http://schemas.microsoft.com/office/drawing/2014/main" id="{E9814EAB-D5DF-E447-47C8-366B971A633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93137" y="878054"/>
                          <a:ext cx="6299201" cy="157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ktum 5">
              <a:extLst>
                <a:ext uri="{FF2B5EF4-FFF2-40B4-BE49-F238E27FC236}">
                  <a16:creationId xmlns:a16="http://schemas.microsoft.com/office/drawing/2014/main" id="{F52F8D53-3472-4C57-BF26-F2F90EB6CD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25277" y="853655"/>
            <a:ext cx="2289175" cy="173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2811262" imgH="2130341" progId="ChemDraw.Document.6.0">
                    <p:embed/>
                  </p:oleObj>
                </mc:Choice>
                <mc:Fallback>
                  <p:oleObj name="CS ChemDraw Drawing" r:id="rId4" imgW="2811262" imgH="2130341" progId="ChemDraw.Document.6.0">
                    <p:embed/>
                    <p:pic>
                      <p:nvPicPr>
                        <p:cNvPr id="6" name="Objektum 5">
                          <a:extLst>
                            <a:ext uri="{FF2B5EF4-FFF2-40B4-BE49-F238E27FC236}">
                              <a16:creationId xmlns:a16="http://schemas.microsoft.com/office/drawing/2014/main" id="{F52F8D53-3472-4C57-BF26-F2F90EB6CD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5277" y="853655"/>
                          <a:ext cx="2289175" cy="17351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9A2D3426-5849-33E6-EE45-CE8F44DD456F}"/>
                </a:ext>
              </a:extLst>
            </p:cNvPr>
            <p:cNvSpPr txBox="1"/>
            <p:nvPr/>
          </p:nvSpPr>
          <p:spPr>
            <a:xfrm>
              <a:off x="2819400" y="2201851"/>
              <a:ext cx="1000513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Redukció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1A94076C-40A0-11BD-6CA0-61EB2310C930}"/>
                </a:ext>
              </a:extLst>
            </p:cNvPr>
            <p:cNvSpPr txBox="1"/>
            <p:nvPr/>
          </p:nvSpPr>
          <p:spPr>
            <a:xfrm>
              <a:off x="5198351" y="2201851"/>
              <a:ext cx="1018518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Áthidalás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5469AC59-7DF4-3835-FAF4-2DA6263D6542}"/>
                </a:ext>
              </a:extLst>
            </p:cNvPr>
            <p:cNvSpPr txBox="1"/>
            <p:nvPr/>
          </p:nvSpPr>
          <p:spPr>
            <a:xfrm>
              <a:off x="7456501" y="2201851"/>
              <a:ext cx="1059529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Kapcsolás</a:t>
              </a:r>
            </a:p>
          </p:txBody>
        </p:sp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AF2DFF9D-4CCD-7296-3C18-4763BA31D2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287" r="76441" b="69034"/>
          <a:stretch/>
        </p:blipFill>
        <p:spPr>
          <a:xfrm>
            <a:off x="0" y="9053"/>
            <a:ext cx="1438507" cy="167268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59D618E-9A73-5521-D569-94D413882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121" t="80451"/>
          <a:stretch/>
        </p:blipFill>
        <p:spPr>
          <a:xfrm>
            <a:off x="11355622" y="5811096"/>
            <a:ext cx="836378" cy="1055957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9B336E83-C48F-CC71-DF6F-742A2157C88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76347" y="360054"/>
            <a:ext cx="11397464" cy="10254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Személyre szabott terápiás alkalmazás</a:t>
            </a:r>
          </a:p>
        </p:txBody>
      </p:sp>
    </p:spTree>
    <p:extLst>
      <p:ext uri="{BB962C8B-B14F-4D97-AF65-F5344CB8AC3E}">
        <p14:creationId xmlns:p14="http://schemas.microsoft.com/office/powerpoint/2010/main" val="212928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504D-8EFC-291A-AE74-D96F6295D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20C0642-DB1A-4968-CADB-78B46DBA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E8F2B00-DF34-9810-2E26-F80C761E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2027962-9BD0-05BC-57CE-BBD59F45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770" y="1218582"/>
            <a:ext cx="3119425" cy="244495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68EB49D-4DC7-9193-493F-7863B9FF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82" y="3752050"/>
            <a:ext cx="3505200" cy="25146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C514FB2-BDF1-1AD2-0941-7662CC7C0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63" y="1609724"/>
            <a:ext cx="7996911" cy="3876675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1F1580C-7BC7-5603-9387-D86DA69CC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000" y="3924064"/>
            <a:ext cx="670839" cy="765632"/>
          </a:xfrm>
          <a:prstGeom prst="rect">
            <a:avLst/>
          </a:prstGeom>
        </p:spPr>
      </p:pic>
      <p:sp>
        <p:nvSpPr>
          <p:cNvPr id="20" name="Szöveg helye 1">
            <a:extLst>
              <a:ext uri="{FF2B5EF4-FFF2-40B4-BE49-F238E27FC236}">
                <a16:creationId xmlns:a16="http://schemas.microsoft.com/office/drawing/2014/main" id="{F852603B-CB9E-51A7-F2F0-57BAE03F841A}"/>
              </a:ext>
            </a:extLst>
          </p:cNvPr>
          <p:cNvSpPr txBox="1">
            <a:spLocks/>
          </p:cNvSpPr>
          <p:nvPr/>
        </p:nvSpPr>
        <p:spPr>
          <a:xfrm>
            <a:off x="175222" y="184695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ADC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konjugátumok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előállítása</a:t>
            </a:r>
          </a:p>
        </p:txBody>
      </p:sp>
      <p:pic>
        <p:nvPicPr>
          <p:cNvPr id="10242" name="Picture 2" descr="Industry Icon Graphic by marco.livolsi2014 · Creative Fabrica">
            <a:extLst>
              <a:ext uri="{FF2B5EF4-FFF2-40B4-BE49-F238E27FC236}">
                <a16:creationId xmlns:a16="http://schemas.microsoft.com/office/drawing/2014/main" id="{284DB3AF-2634-690A-F70E-882CAB52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502240"/>
            <a:ext cx="1721024" cy="11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3CBC2669-073A-1D4C-E76E-706F86B8D170}"/>
              </a:ext>
            </a:extLst>
          </p:cNvPr>
          <p:cNvSpPr/>
          <p:nvPr/>
        </p:nvSpPr>
        <p:spPr>
          <a:xfrm>
            <a:off x="7430655" y="6059030"/>
            <a:ext cx="482249" cy="353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Nyíl: jobbra mutató 21">
            <a:extLst>
              <a:ext uri="{FF2B5EF4-FFF2-40B4-BE49-F238E27FC236}">
                <a16:creationId xmlns:a16="http://schemas.microsoft.com/office/drawing/2014/main" id="{CD12D403-B170-A22E-D80E-17A0373B6FAE}"/>
              </a:ext>
            </a:extLst>
          </p:cNvPr>
          <p:cNvSpPr/>
          <p:nvPr/>
        </p:nvSpPr>
        <p:spPr>
          <a:xfrm>
            <a:off x="3809203" y="6006358"/>
            <a:ext cx="482249" cy="353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Picture 2" descr="Industry Icon Graphic by marco.livolsi2014 · Creative Fabrica">
            <a:extLst>
              <a:ext uri="{FF2B5EF4-FFF2-40B4-BE49-F238E27FC236}">
                <a16:creationId xmlns:a16="http://schemas.microsoft.com/office/drawing/2014/main" id="{64C5ECEE-EDC9-8D13-DA30-5A5B7616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96" y="5486398"/>
            <a:ext cx="1721024" cy="11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spital buildings - Free medical icons">
            <a:extLst>
              <a:ext uri="{FF2B5EF4-FFF2-40B4-BE49-F238E27FC236}">
                <a16:creationId xmlns:a16="http://schemas.microsoft.com/office/drawing/2014/main" id="{A9CF2CB7-2A54-D44B-870F-0DE1E893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88" y="5641067"/>
            <a:ext cx="1062747" cy="10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45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5CD0-3D5E-27B1-91F7-147AEB3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8C050054-D492-986E-7670-54A86355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8883997F-9BEF-39C8-5C64-EC2C1F83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A6599EA-96BA-2ECF-1340-C026E035A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12" y="857250"/>
            <a:ext cx="9791700" cy="6000750"/>
          </a:xfrm>
          <a:prstGeom prst="rect">
            <a:avLst/>
          </a:prstGeom>
        </p:spPr>
      </p:pic>
      <p:sp>
        <p:nvSpPr>
          <p:cNvPr id="8" name="Szöveg helye 1">
            <a:extLst>
              <a:ext uri="{FF2B5EF4-FFF2-40B4-BE49-F238E27FC236}">
                <a16:creationId xmlns:a16="http://schemas.microsoft.com/office/drawing/2014/main" id="{B2F92C5C-CB37-4633-4B8E-8CFF7CF69C18}"/>
              </a:ext>
            </a:extLst>
          </p:cNvPr>
          <p:cNvSpPr txBox="1">
            <a:spLocks/>
          </p:cNvSpPr>
          <p:nvPr/>
        </p:nvSpPr>
        <p:spPr>
          <a:xfrm>
            <a:off x="184275" y="0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A koncepció v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alidálása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festékekkel</a:t>
            </a:r>
          </a:p>
        </p:txBody>
      </p:sp>
    </p:spTree>
    <p:extLst>
      <p:ext uri="{BB962C8B-B14F-4D97-AF65-F5344CB8AC3E}">
        <p14:creationId xmlns:p14="http://schemas.microsoft.com/office/powerpoint/2010/main" val="3161415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5CD0-3D5E-27B1-91F7-147AEB3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8C050054-D492-986E-7670-54A86355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8883997F-9BEF-39C8-5C64-EC2C1F83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graphicFrame>
        <p:nvGraphicFramePr>
          <p:cNvPr id="29" name="Objektum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504773"/>
              </p:ext>
            </p:extLst>
          </p:nvPr>
        </p:nvGraphicFramePr>
        <p:xfrm>
          <a:off x="7976238" y="3429000"/>
          <a:ext cx="3715667" cy="200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989999" imgH="1615000" progId="ChemDraw.Document.6.0">
                  <p:embed/>
                </p:oleObj>
              </mc:Choice>
              <mc:Fallback>
                <p:oleObj name="CS ChemDraw Drawing" r:id="rId3" imgW="2989999" imgH="1615000" progId="ChemDraw.Document.6.0">
                  <p:embed/>
                  <p:pic>
                    <p:nvPicPr>
                      <p:cNvPr id="29" name="Objektum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238" y="3429000"/>
                        <a:ext cx="3715667" cy="2006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13" y="1905536"/>
            <a:ext cx="7208597" cy="4842973"/>
          </a:xfrm>
          <a:prstGeom prst="rect">
            <a:avLst/>
          </a:prstGeom>
        </p:spPr>
      </p:pic>
      <p:sp>
        <p:nvSpPr>
          <p:cNvPr id="37" name="Téglalap 36"/>
          <p:cNvSpPr/>
          <p:nvPr/>
        </p:nvSpPr>
        <p:spPr>
          <a:xfrm>
            <a:off x="348213" y="889873"/>
            <a:ext cx="53018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Trasztuzumab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-Oregon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konjugátum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AFC-2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vitro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konfokális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mikroszkópia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SKOV-3 HER2+ és MCF-7 HER2- sejtek</a:t>
            </a:r>
          </a:p>
        </p:txBody>
      </p:sp>
      <p:sp>
        <p:nvSpPr>
          <p:cNvPr id="4" name="Szöveg helye 1">
            <a:extLst>
              <a:ext uri="{FF2B5EF4-FFF2-40B4-BE49-F238E27FC236}">
                <a16:creationId xmlns:a16="http://schemas.microsoft.com/office/drawing/2014/main" id="{E691557A-D71F-5746-DBAA-E641E8170E6D}"/>
              </a:ext>
            </a:extLst>
          </p:cNvPr>
          <p:cNvSpPr txBox="1">
            <a:spLocks/>
          </p:cNvSpPr>
          <p:nvPr/>
        </p:nvSpPr>
        <p:spPr>
          <a:xfrm>
            <a:off x="184274" y="0"/>
            <a:ext cx="12007725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Daganatsejtek felismerése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</a:t>
            </a: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z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öld”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konjugátummal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5CD0-3D5E-27B1-91F7-147AEB3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8883997F-9BEF-39C8-5C64-EC2C1F83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33" name="Dia számának helye 32">
            <a:extLst>
              <a:ext uri="{FF2B5EF4-FFF2-40B4-BE49-F238E27FC236}">
                <a16:creationId xmlns:a16="http://schemas.microsoft.com/office/drawing/2014/main" id="{C66D1996-C6AC-DDC9-A432-7C7DCB2F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581" y="641481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C14F4-BC1C-4BB2-A8A6-E452652ABDAF}" type="slidenum">
              <a:rPr kumimoji="0" lang="hu-HU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0" name="Objektum 79"/>
          <p:cNvGraphicFramePr>
            <a:graphicFrameLocks noChangeAspect="1"/>
          </p:cNvGraphicFramePr>
          <p:nvPr/>
        </p:nvGraphicFramePr>
        <p:xfrm>
          <a:off x="8996465" y="3429233"/>
          <a:ext cx="2793625" cy="169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3104028" imgH="1881788" progId="ChemDraw.Document.6.0">
                  <p:embed/>
                </p:oleObj>
              </mc:Choice>
              <mc:Fallback>
                <p:oleObj name="CS ChemDraw Drawing" r:id="rId3" imgW="3104028" imgH="1881788" progId="ChemDraw.Document.6.0">
                  <p:embed/>
                  <p:pic>
                    <p:nvPicPr>
                      <p:cNvPr id="80" name="Objektum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465" y="3429233"/>
                        <a:ext cx="2793625" cy="1693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3" y="1975104"/>
            <a:ext cx="8816345" cy="4565363"/>
          </a:xfrm>
          <a:prstGeom prst="rect">
            <a:avLst/>
          </a:prstGeom>
        </p:spPr>
      </p:pic>
      <p:sp>
        <p:nvSpPr>
          <p:cNvPr id="84" name="Téglalap 83"/>
          <p:cNvSpPr/>
          <p:nvPr/>
        </p:nvSpPr>
        <p:spPr>
          <a:xfrm>
            <a:off x="486758" y="959441"/>
            <a:ext cx="49492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Trasztuzumab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-TAMRA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konjugátum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AFC-3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vitro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konfokális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mikroszkópia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NCI-N87 GFP HER2+ és MCF-7 HER2- sejtek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AB69EEA-55D7-89F8-29D9-79FD174A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152400" y="152400"/>
            <a:ext cx="1438507" cy="16726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0ACEBE5-0AC4-BFBF-4ED8-730542B43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508022" y="5954443"/>
            <a:ext cx="836378" cy="1055957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0E1DBF61-C4D8-DEBD-5A5D-A1145B93F606}"/>
              </a:ext>
            </a:extLst>
          </p:cNvPr>
          <p:cNvSpPr txBox="1">
            <a:spLocks/>
          </p:cNvSpPr>
          <p:nvPr/>
        </p:nvSpPr>
        <p:spPr>
          <a:xfrm>
            <a:off x="-63381" y="0"/>
            <a:ext cx="12626565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Daganatsejtek felismerése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„narancs”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konjugátummal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9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5E47EC-D5D6-19BB-5A86-C60655C3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414" y="624423"/>
            <a:ext cx="11205172" cy="2387600"/>
          </a:xfrm>
        </p:spPr>
        <p:txBody>
          <a:bodyPr>
            <a:normAutofit fontScale="90000"/>
          </a:bodyPr>
          <a:lstStyle/>
          <a:p>
            <a:r>
              <a:rPr lang="hu-HU" b="0" i="0" dirty="0">
                <a:solidFill>
                  <a:srgbClr val="1A1A1A"/>
                </a:solidFill>
                <a:effectLst/>
                <a:latin typeface="Noto Sans" panose="020B0502040504020204" pitchFamily="34" charset="0"/>
              </a:rPr>
              <a:t>A gyógyszerek és a gyógyszerkutatás izgalmas világa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C2528AB-2F5C-AF44-DE23-3CB12E9F0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6752" y="6102035"/>
            <a:ext cx="9144000" cy="667693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hu-HU" dirty="0"/>
              <a:t>Keserű György Miklós</a:t>
            </a:r>
          </a:p>
          <a:p>
            <a:pPr algn="r"/>
            <a:r>
              <a:rPr lang="hu-HU" dirty="0"/>
              <a:t>BME Szerves Kémia és Technológia Tanszék </a:t>
            </a:r>
          </a:p>
        </p:txBody>
      </p:sp>
      <p:pic>
        <p:nvPicPr>
          <p:cNvPr id="4" name="Picture 5" descr="ion-channel-screening">
            <a:extLst>
              <a:ext uri="{FF2B5EF4-FFF2-40B4-BE49-F238E27FC236}">
                <a16:creationId xmlns:a16="http://schemas.microsoft.com/office/drawing/2014/main" id="{5DFC1806-7DF4-6F61-5990-EABF7884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3509963"/>
            <a:ext cx="2577737" cy="193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banner-bg">
            <a:extLst>
              <a:ext uri="{FF2B5EF4-FFF2-40B4-BE49-F238E27FC236}">
                <a16:creationId xmlns:a16="http://schemas.microsoft.com/office/drawing/2014/main" id="{2875AE65-DB6D-AAB1-82C4-AE8E607B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34" y="3509963"/>
            <a:ext cx="2939252" cy="193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robot">
            <a:extLst>
              <a:ext uri="{FF2B5EF4-FFF2-40B4-BE49-F238E27FC236}">
                <a16:creationId xmlns:a16="http://schemas.microsoft.com/office/drawing/2014/main" id="{8C3E0DC5-8FA9-C82A-C87F-607E9B73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94" y="3509963"/>
            <a:ext cx="2895744" cy="193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ompound-management--in-pursuit-of-sample-integrit">
            <a:extLst>
              <a:ext uri="{FF2B5EF4-FFF2-40B4-BE49-F238E27FC236}">
                <a16:creationId xmlns:a16="http://schemas.microsoft.com/office/drawing/2014/main" id="{F711A6E7-9153-1AA0-7E5B-55189A40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38" y="3509963"/>
            <a:ext cx="2719232" cy="193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6EC34BC-6139-D8AC-C003-D46BB4877B8E}"/>
              </a:ext>
            </a:extLst>
          </p:cNvPr>
          <p:cNvSpPr/>
          <p:nvPr/>
        </p:nvSpPr>
        <p:spPr>
          <a:xfrm>
            <a:off x="0" y="3509963"/>
            <a:ext cx="583474" cy="1935760"/>
          </a:xfrm>
          <a:prstGeom prst="rect">
            <a:avLst/>
          </a:prstGeom>
          <a:gradFill>
            <a:gsLst>
              <a:gs pos="0">
                <a:srgbClr val="004663"/>
              </a:gs>
              <a:gs pos="10000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5D12F75-D5AE-ACDC-6E7A-086FFD22BB13}"/>
              </a:ext>
            </a:extLst>
          </p:cNvPr>
          <p:cNvSpPr/>
          <p:nvPr/>
        </p:nvSpPr>
        <p:spPr>
          <a:xfrm>
            <a:off x="11681886" y="3509963"/>
            <a:ext cx="510114" cy="1933828"/>
          </a:xfrm>
          <a:prstGeom prst="rect">
            <a:avLst/>
          </a:prstGeom>
          <a:gradFill>
            <a:gsLst>
              <a:gs pos="0">
                <a:srgbClr val="004663"/>
              </a:gs>
              <a:gs pos="10000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Főoldal | BME központi portál">
            <a:extLst>
              <a:ext uri="{FF2B5EF4-FFF2-40B4-BE49-F238E27FC236}">
                <a16:creationId xmlns:a16="http://schemas.microsoft.com/office/drawing/2014/main" id="{3DDECA4B-B11F-79D0-2A40-936A63EC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" y="6016104"/>
            <a:ext cx="2577737" cy="68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7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5CD0-3D5E-27B1-91F7-147AEB3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8C050054-D492-986E-7670-54A86355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8883997F-9BEF-39C8-5C64-EC2C1F83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33" name="Dia számának helye 32">
            <a:extLst>
              <a:ext uri="{FF2B5EF4-FFF2-40B4-BE49-F238E27FC236}">
                <a16:creationId xmlns:a16="http://schemas.microsoft.com/office/drawing/2014/main" id="{C66D1996-C6AC-DDC9-A432-7C7DCB2F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581" y="641481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C14F4-BC1C-4BB2-A8A6-E452652ABDAF}" type="slidenum">
              <a:rPr kumimoji="0" lang="hu-HU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9" name="Objektum 18"/>
          <p:cNvGraphicFramePr>
            <a:graphicFrameLocks noChangeAspect="1"/>
          </p:cNvGraphicFramePr>
          <p:nvPr/>
        </p:nvGraphicFramePr>
        <p:xfrm>
          <a:off x="9285806" y="3467939"/>
          <a:ext cx="2906194" cy="17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3229104" imgH="1949178" progId="ChemDraw.Document.6.0">
                  <p:embed/>
                </p:oleObj>
              </mc:Choice>
              <mc:Fallback>
                <p:oleObj name="CS ChemDraw Drawing" r:id="rId3" imgW="3229104" imgH="1949178" progId="ChemDraw.Document.6.0">
                  <p:embed/>
                  <p:pic>
                    <p:nvPicPr>
                      <p:cNvPr id="19" name="Objektum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5806" y="3467939"/>
                        <a:ext cx="2906194" cy="17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églalap 22"/>
          <p:cNvSpPr/>
          <p:nvPr/>
        </p:nvSpPr>
        <p:spPr>
          <a:xfrm>
            <a:off x="410652" y="977815"/>
            <a:ext cx="50294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Trasztuzumab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-cianin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konjugátum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AFC-6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vitro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konfokális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mikroszkópia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862"/>
              </a:buClr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NCI-N87 GFP HER2+ és MCF-7 HER2- sejtek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4" y="2137501"/>
            <a:ext cx="8983655" cy="46424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C675815-DB24-F19B-94F3-6DB93D48D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508022" y="5954443"/>
            <a:ext cx="836378" cy="1055957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C9CD6F72-7A7F-E0D4-B4DC-0A9B3F877D08}"/>
              </a:ext>
            </a:extLst>
          </p:cNvPr>
          <p:cNvSpPr txBox="1">
            <a:spLocks/>
          </p:cNvSpPr>
          <p:nvPr/>
        </p:nvSpPr>
        <p:spPr>
          <a:xfrm>
            <a:off x="-63381" y="0"/>
            <a:ext cx="12626565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Daganatsejtek felismerése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„vörös”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konjugátummal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5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8EE7F3B9-15E7-DCB2-9E89-7CE2F119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8" y="1375261"/>
            <a:ext cx="6920620" cy="5163651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különböző betegek daganata is különböző</a:t>
            </a:r>
          </a:p>
          <a:p>
            <a:r>
              <a:rPr lang="hu-HU" dirty="0"/>
              <a:t>A különböző daganatok különbözőképp reagálnak a gyógyszerekre</a:t>
            </a:r>
          </a:p>
          <a:p>
            <a:r>
              <a:rPr lang="hu-HU" dirty="0"/>
              <a:t>A betegből vett szövetmintán kipróbáljuk az elérhető gyógyszereket</a:t>
            </a:r>
          </a:p>
          <a:p>
            <a:pPr lvl="1"/>
            <a:r>
              <a:rPr lang="hu-HU" dirty="0"/>
              <a:t>A hatékony dózis figyelembevétele</a:t>
            </a:r>
          </a:p>
          <a:p>
            <a:pPr lvl="1"/>
            <a:r>
              <a:rPr lang="hu-HU" dirty="0"/>
              <a:t>A tumorgenetika figyelembevétele</a:t>
            </a:r>
          </a:p>
          <a:p>
            <a:r>
              <a:rPr lang="hu-HU" dirty="0"/>
              <a:t>Azt a gyógyszert kapcsoljuk a tumort felismerő antitestre, amelyik az adott betegnek a legjobb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Személyre szabott terápia</a:t>
            </a:r>
          </a:p>
          <a:p>
            <a:r>
              <a:rPr lang="hu-HU" dirty="0"/>
              <a:t>Nem egy gyógyszert minden betegnek, hanem egy olyat, ami az adott betegnek a legjobb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C4EF29-5FD5-342A-0896-428ACCA1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FECDF43-CC9A-89D6-1EF6-6F23CBC1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8" name="Szöveg helye 1">
            <a:extLst>
              <a:ext uri="{FF2B5EF4-FFF2-40B4-BE49-F238E27FC236}">
                <a16:creationId xmlns:a16="http://schemas.microsoft.com/office/drawing/2014/main" id="{88D2BAC9-E2C7-A07B-BE24-A5519D4B4F0B}"/>
              </a:ext>
            </a:extLst>
          </p:cNvPr>
          <p:cNvSpPr txBox="1">
            <a:spLocks/>
          </p:cNvSpPr>
          <p:nvPr/>
        </p:nvSpPr>
        <p:spPr>
          <a:xfrm>
            <a:off x="-63381" y="0"/>
            <a:ext cx="12626565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A klinikai alkalmazás lehetősége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6F36311-6C62-EA27-4CEF-B6D4C322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1806089"/>
            <a:ext cx="53149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89F60379-FC59-69C3-3983-E867BF81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16" y="1470549"/>
            <a:ext cx="4829175" cy="506730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E259631-E38F-BB62-4BE6-71CFFC25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8E1D6959-506C-5AAC-EE52-F2928227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BD1F0B8F-6099-E11B-5B4C-AF639BEE1B39}"/>
              </a:ext>
            </a:extLst>
          </p:cNvPr>
          <p:cNvSpPr txBox="1"/>
          <p:nvPr/>
        </p:nvSpPr>
        <p:spPr>
          <a:xfrm>
            <a:off x="-866" y="1091710"/>
            <a:ext cx="5858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Daganatos megbetegedések száma és ebből adódó halálozások száma 1975 és 2020 között</a:t>
            </a:r>
            <a:endParaRPr lang="hu-HU" sz="16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DFE8F50-89E8-239B-B1CD-7CD179D3FD6D}"/>
              </a:ext>
            </a:extLst>
          </p:cNvPr>
          <p:cNvSpPr txBox="1"/>
          <p:nvPr/>
        </p:nvSpPr>
        <p:spPr>
          <a:xfrm>
            <a:off x="1837416" y="1853942"/>
            <a:ext cx="1952458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hu-HU" sz="1100" dirty="0">
                <a:latin typeface="Calibri" panose="020F0502020204030204" pitchFamily="34" charset="0"/>
                <a:cs typeface="Calibri" panose="020F0502020204030204" pitchFamily="34" charset="0"/>
              </a:rPr>
              <a:t>Megbetegedések száma férfiaknál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F648D52-1EE9-C04F-7335-73F1F7F92DC4}"/>
              </a:ext>
            </a:extLst>
          </p:cNvPr>
          <p:cNvSpPr/>
          <p:nvPr/>
        </p:nvSpPr>
        <p:spPr>
          <a:xfrm>
            <a:off x="2059002" y="2730195"/>
            <a:ext cx="1409700" cy="11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B3B3F3D-CA0C-3717-699D-8676302DFE56}"/>
              </a:ext>
            </a:extLst>
          </p:cNvPr>
          <p:cNvSpPr txBox="1"/>
          <p:nvPr/>
        </p:nvSpPr>
        <p:spPr>
          <a:xfrm>
            <a:off x="2261185" y="3482281"/>
            <a:ext cx="179696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hu-HU" sz="1100" dirty="0">
                <a:latin typeface="Calibri" panose="020F0502020204030204" pitchFamily="34" charset="0"/>
                <a:cs typeface="Calibri" panose="020F0502020204030204" pitchFamily="34" charset="0"/>
              </a:rPr>
              <a:t>Megbetegedések száma nőknél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E366648-77AD-27E0-2F43-082AEB244FED}"/>
              </a:ext>
            </a:extLst>
          </p:cNvPr>
          <p:cNvSpPr txBox="1"/>
          <p:nvPr/>
        </p:nvSpPr>
        <p:spPr>
          <a:xfrm>
            <a:off x="1737932" y="3995857"/>
            <a:ext cx="1641475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hu-HU" sz="1100" dirty="0">
                <a:latin typeface="Calibri" panose="020F0502020204030204" pitchFamily="34" charset="0"/>
                <a:cs typeface="Calibri" panose="020F0502020204030204" pitchFamily="34" charset="0"/>
              </a:rPr>
              <a:t>Halálozások száma férfiaknál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FBF271C-0875-15DB-3BC7-E13F5328286F}"/>
              </a:ext>
            </a:extLst>
          </p:cNvPr>
          <p:cNvSpPr txBox="1"/>
          <p:nvPr/>
        </p:nvSpPr>
        <p:spPr>
          <a:xfrm>
            <a:off x="1737932" y="4847987"/>
            <a:ext cx="15367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1100" dirty="0">
                <a:latin typeface="Calibri" panose="020F0502020204030204" pitchFamily="34" charset="0"/>
                <a:cs typeface="Calibri" panose="020F0502020204030204" pitchFamily="34" charset="0"/>
              </a:rPr>
              <a:t>Halálozások száma nőknél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9936BEE-0D1C-F7CB-5924-CFD6D4286519}"/>
              </a:ext>
            </a:extLst>
          </p:cNvPr>
          <p:cNvSpPr/>
          <p:nvPr/>
        </p:nvSpPr>
        <p:spPr>
          <a:xfrm>
            <a:off x="1821936" y="4412783"/>
            <a:ext cx="1337733" cy="12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85B3BB6D-CE52-E31E-6DDB-718E99125119}"/>
              </a:ext>
            </a:extLst>
          </p:cNvPr>
          <p:cNvSpPr/>
          <p:nvPr/>
        </p:nvSpPr>
        <p:spPr>
          <a:xfrm>
            <a:off x="1882786" y="4652246"/>
            <a:ext cx="890454" cy="12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B49E447A-8195-0A3C-277A-18DD66230AB5}"/>
              </a:ext>
            </a:extLst>
          </p:cNvPr>
          <p:cNvSpPr/>
          <p:nvPr/>
        </p:nvSpPr>
        <p:spPr>
          <a:xfrm>
            <a:off x="2763852" y="4675266"/>
            <a:ext cx="317499" cy="11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B212C67-F95B-866B-E910-A14E26E72B90}"/>
              </a:ext>
            </a:extLst>
          </p:cNvPr>
          <p:cNvSpPr txBox="1"/>
          <p:nvPr/>
        </p:nvSpPr>
        <p:spPr>
          <a:xfrm rot="16200000">
            <a:off x="-858265" y="3773155"/>
            <a:ext cx="260516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Esetszám 100 000 főre vetítve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4795DCC-22EB-A9F9-F91C-F36846D90672}"/>
              </a:ext>
            </a:extLst>
          </p:cNvPr>
          <p:cNvSpPr txBox="1"/>
          <p:nvPr/>
        </p:nvSpPr>
        <p:spPr>
          <a:xfrm>
            <a:off x="1647834" y="6140956"/>
            <a:ext cx="260516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Megbetegedés/halálozás éve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91C25A7-7AFC-7450-CFE7-6848C77F64FF}"/>
              </a:ext>
            </a:extLst>
          </p:cNvPr>
          <p:cNvSpPr txBox="1"/>
          <p:nvPr/>
        </p:nvSpPr>
        <p:spPr>
          <a:xfrm>
            <a:off x="0" y="6583849"/>
            <a:ext cx="229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CA Cancer J Clin.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48.</a:t>
            </a:r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2400A26-0380-E6BD-99EC-8E01753FCE0B}"/>
              </a:ext>
            </a:extLst>
          </p:cNvPr>
          <p:cNvSpPr txBox="1"/>
          <p:nvPr/>
        </p:nvSpPr>
        <p:spPr>
          <a:xfrm>
            <a:off x="5653804" y="1957630"/>
            <a:ext cx="614092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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megbetegedések száma nők esetében növekszik, férfiaknál csökken vagy stagnál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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halálozások száma mindkét nemnél csökken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Egyre pontosabb diagnosztika, egyre hatékonyabb terápiák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rosszindulatú daganatos betegségek még mindig vezető halálokok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Magyarország:</a:t>
            </a:r>
          </a:p>
          <a:p>
            <a:pPr marL="742950" lvl="1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70 ezer új diagnózis 2022-ben</a:t>
            </a:r>
          </a:p>
          <a:p>
            <a:pPr marL="742950" lvl="1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30 ezer haláleset 2021-ben</a:t>
            </a:r>
          </a:p>
          <a:p>
            <a:pPr marL="742950" lvl="1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Ã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halálozási arány 328 fő 100 ezer lakosra (EU átlag 247)</a:t>
            </a:r>
          </a:p>
          <a:p>
            <a:pPr marL="285750" indent="-285750">
              <a:spcAft>
                <a:spcPts val="1200"/>
              </a:spcAft>
              <a:buSzPct val="80000"/>
              <a:buFont typeface="Wingdings 2" panose="05020102010507070707" pitchFamily="18" charset="2"/>
              <a:buChar char=""/>
            </a:pP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 helye 1">
            <a:extLst>
              <a:ext uri="{FF2B5EF4-FFF2-40B4-BE49-F238E27FC236}">
                <a16:creationId xmlns:a16="http://schemas.microsoft.com/office/drawing/2014/main" id="{05E6C56A-C165-E17D-09C2-0437FE76BC1C}"/>
              </a:ext>
            </a:extLst>
          </p:cNvPr>
          <p:cNvSpPr txBox="1">
            <a:spLocks/>
          </p:cNvSpPr>
          <p:nvPr/>
        </p:nvSpPr>
        <p:spPr>
          <a:xfrm>
            <a:off x="397268" y="55307"/>
            <a:ext cx="11397464" cy="1025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daganatos betegségek előfordulása </a:t>
            </a:r>
            <a:endParaRPr kumimoji="0" lang="en-HU" sz="4000" b="0" i="0" u="none" strike="noStrike" kern="1200" cap="none" spc="0" normalizeH="0" baseline="0" noProof="0" dirty="0">
              <a:ln>
                <a:noFill/>
              </a:ln>
              <a:solidFill>
                <a:srgbClr val="00466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3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5B857-BA2E-AF74-A143-9CE0AEBEB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509C8A0-EFEF-DC4F-9971-2513CA1C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6CA145-EC58-EF1A-81A0-90CAE053D0C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0805" y="323635"/>
            <a:ext cx="11397464" cy="10254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Kemoterápia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1A785-0313-B953-09F6-0220118713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731" y="1495771"/>
            <a:ext cx="8223899" cy="462437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 leggyakrabban alkalmazott terápia a sugárterápia és a műtéti terápia mellett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Az I. világháborúban fegyverként használt mustárgáz volt az első kemoterápiás szer a rák 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</a:t>
            </a:r>
            <a:r>
              <a:rPr lang="en-GB" sz="2200" dirty="0"/>
              <a:t> DNS-</a:t>
            </a:r>
            <a:r>
              <a:rPr lang="en-GB" sz="2200" dirty="0" err="1"/>
              <a:t>hez</a:t>
            </a:r>
            <a:r>
              <a:rPr lang="en-GB" sz="2200" dirty="0"/>
              <a:t> </a:t>
            </a:r>
            <a:r>
              <a:rPr lang="en-GB" sz="2200" dirty="0" err="1"/>
              <a:t>kötődik</a:t>
            </a:r>
            <a:r>
              <a:rPr lang="en-GB" sz="2200" dirty="0"/>
              <a:t>, </a:t>
            </a:r>
            <a:r>
              <a:rPr lang="en-GB" sz="2200" dirty="0" err="1"/>
              <a:t>keresztkötést</a:t>
            </a:r>
            <a:r>
              <a:rPr lang="en-GB" sz="2200" dirty="0"/>
              <a:t> </a:t>
            </a:r>
            <a:r>
              <a:rPr lang="en-GB" sz="2200" dirty="0" err="1"/>
              <a:t>hoz</a:t>
            </a:r>
            <a:r>
              <a:rPr lang="en-GB" sz="2200" dirty="0"/>
              <a:t> </a:t>
            </a:r>
            <a:r>
              <a:rPr lang="en-GB" sz="2200" dirty="0" err="1"/>
              <a:t>létre</a:t>
            </a:r>
            <a:r>
              <a:rPr lang="en-GB" sz="2200" dirty="0"/>
              <a:t> a </a:t>
            </a:r>
            <a:r>
              <a:rPr lang="en-GB" sz="2200" dirty="0" err="1"/>
              <a:t>szálak</a:t>
            </a:r>
            <a:r>
              <a:rPr lang="hu-HU" sz="2200" dirty="0"/>
              <a:t> között </a:t>
            </a:r>
            <a:r>
              <a:rPr lang="en-GB" sz="2200" dirty="0"/>
              <a:t>és </a:t>
            </a:r>
            <a:r>
              <a:rPr lang="en-GB" sz="2200" dirty="0" err="1"/>
              <a:t>megakadályozza</a:t>
            </a:r>
            <a:r>
              <a:rPr lang="en-GB" sz="2200" dirty="0"/>
              <a:t> a </a:t>
            </a:r>
            <a:r>
              <a:rPr lang="en-GB" sz="2200" dirty="0" err="1"/>
              <a:t>sejtek</a:t>
            </a:r>
            <a:r>
              <a:rPr lang="en-GB" sz="2200" dirty="0"/>
              <a:t> </a:t>
            </a:r>
            <a:r>
              <a:rPr lang="hu-HU" sz="2200" dirty="0"/>
              <a:t>osztódását</a:t>
            </a:r>
            <a:r>
              <a:rPr lang="en-GB" sz="2200" dirty="0"/>
              <a:t> 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Az egészséges és rákos sejteket egyaránt pusztítja, ezért szinte minden további kemoterápiás fejlesztés a </a:t>
            </a:r>
            <a:r>
              <a:rPr lang="hu-HU" sz="2200" dirty="0" err="1"/>
              <a:t>specificitás</a:t>
            </a:r>
            <a:r>
              <a:rPr lang="hu-HU" sz="2200" dirty="0"/>
              <a:t> növelésére irányult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hu-HU" sz="2200" dirty="0"/>
              <a:t>Ennek eredménye a 10 éves túlélés 20-30%-os javulása</a:t>
            </a:r>
            <a:endParaRPr lang="hu-HU" sz="1200" dirty="0"/>
          </a:p>
          <a:p>
            <a:pPr lvl="3"/>
            <a:r>
              <a:rPr lang="hu-HU" sz="2200" dirty="0"/>
              <a:t>	számos új generációs </a:t>
            </a:r>
            <a:r>
              <a:rPr lang="hu-HU" sz="2200" dirty="0" err="1"/>
              <a:t>citosztatikum</a:t>
            </a:r>
            <a:endParaRPr lang="hu-HU" sz="2200" dirty="0"/>
          </a:p>
          <a:p>
            <a:pPr lvl="3"/>
            <a:r>
              <a:rPr lang="hu-HU" sz="2200" dirty="0"/>
              <a:t>	célzott gyógyszerbevitelt szolgáló módszerek</a:t>
            </a:r>
          </a:p>
          <a:p>
            <a:pPr lvl="3"/>
            <a:r>
              <a:rPr lang="hu-HU" sz="2200" dirty="0"/>
              <a:t>	célzott mechanizmus alapú terápiák</a:t>
            </a:r>
            <a:endParaRPr lang="en-HU" sz="22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670DC39-F4C3-AF2C-1356-490F633E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361" y="1888241"/>
            <a:ext cx="3376979" cy="38394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BB7D6D3-0D0E-E437-A8B8-53007809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9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369F3-292A-5510-5064-C8E422491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B99081-3CEF-B55C-2603-707F957C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-26902"/>
            <a:ext cx="1438507" cy="1672683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94DD05BA-BE47-5A00-C9BE-443DC225AF2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4388" y="356772"/>
            <a:ext cx="11397464" cy="10254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Immunterápia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299E617-B9CE-CBA3-D437-B4EA5A6DB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16" y="1251015"/>
            <a:ext cx="8093798" cy="54757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i="0" dirty="0">
                <a:solidFill>
                  <a:schemeClr val="tx1"/>
                </a:solidFill>
                <a:effectLst/>
                <a:latin typeface="+mn-lt"/>
              </a:rPr>
              <a:t>A szervezet saját immunrendszerének serkentésével, a fehérvérsejtek segítségével küzd a rákos sejtek ellen</a:t>
            </a:r>
          </a:p>
          <a:p>
            <a:pPr marL="800100" lvl="1" indent="-342900"/>
            <a:r>
              <a:rPr lang="hu-HU" i="0" dirty="0">
                <a:solidFill>
                  <a:schemeClr val="tx1"/>
                </a:solidFill>
                <a:effectLst/>
                <a:latin typeface="+mn-lt"/>
              </a:rPr>
              <a:t>Aktív vagy specifikus immunizáció: a beteget a saját daganatából készített vakcinával oltják be a rákos sejtek felismerésére</a:t>
            </a:r>
          </a:p>
          <a:p>
            <a:pPr marL="800100" lvl="1" indent="-342900"/>
            <a:r>
              <a:rPr lang="hu-HU" i="0" dirty="0">
                <a:solidFill>
                  <a:schemeClr val="tx1"/>
                </a:solidFill>
                <a:effectLst/>
                <a:latin typeface="+mn-lt"/>
              </a:rPr>
              <a:t>A passzív immunterápia célja az immunrendszer támogatása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+mn-lt"/>
              </a:rPr>
              <a:t>A </a:t>
            </a:r>
            <a:r>
              <a:rPr lang="hu-HU" dirty="0" err="1">
                <a:solidFill>
                  <a:schemeClr val="tx1"/>
                </a:solidFill>
                <a:latin typeface="+mn-lt"/>
              </a:rPr>
              <a:t>checkpoint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 immunterápia során kikapcsolják a rákos sejtek immunsejteket megtévesztő jelzését, így azok felismerik és elpusztítják a rákos sejteket</a:t>
            </a: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  <a:latin typeface="+mn-lt"/>
            </a:endParaRPr>
          </a:p>
          <a:p>
            <a:pPr marL="342900" indent="-342900"/>
            <a:r>
              <a:rPr lang="hu-HU" b="1" i="0" dirty="0">
                <a:solidFill>
                  <a:schemeClr val="tx1"/>
                </a:solidFill>
                <a:effectLst/>
                <a:latin typeface="+mn-lt"/>
              </a:rPr>
              <a:t>A specifikus immunterápia során a kemoterápiás szert nagy hatékonyságú antitestek viszik a rákos sejtekhez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i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89FE9E3-FEDC-0CB9-27E1-EC5AC356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7B8FA7C-3D66-6D3B-FBB2-10CAB290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914" y="1288887"/>
            <a:ext cx="3935590" cy="46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diagram, képernyőkép, kör látható&#10;&#10;Automatikusan generált leírás">
            <a:extLst>
              <a:ext uri="{FF2B5EF4-FFF2-40B4-BE49-F238E27FC236}">
                <a16:creationId xmlns:a16="http://schemas.microsoft.com/office/drawing/2014/main" id="{96B88151-E714-F2DD-A07A-3419BAE16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" y="3246160"/>
            <a:ext cx="12192000" cy="3860318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04B17AE-8C4A-DCB5-A001-497002E2C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682" y="1121838"/>
            <a:ext cx="11090636" cy="4020213"/>
          </a:xfrm>
        </p:spPr>
        <p:txBody>
          <a:bodyPr/>
          <a:lstStyle/>
          <a:p>
            <a:r>
              <a:rPr lang="hu-HU" dirty="0"/>
              <a:t>Antitestek: fehérjemolekulák, amelyeket az immunrendszer termel annak érdekében, hogy felismerje és semlegesítse a szervezetbe került idegen anyagokat, mint például a baktériumokat vagy vírusokat</a:t>
            </a:r>
          </a:p>
          <a:p>
            <a:r>
              <a:rPr lang="hu-HU" dirty="0"/>
              <a:t>Önmagában is lehet hatásos, de alkalmas lehet az irányított terápiára: nagyobb hatékonyság kevesebb mellékhatás</a:t>
            </a:r>
          </a:p>
          <a:p>
            <a:r>
              <a:rPr lang="hu-HU" dirty="0"/>
              <a:t>Paul </a:t>
            </a:r>
            <a:r>
              <a:rPr lang="hu-HU" dirty="0" err="1"/>
              <a:t>Erlich</a:t>
            </a:r>
            <a:r>
              <a:rPr lang="hu-HU" dirty="0"/>
              <a:t> (1910): a mágikus lövedék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332F639-E954-CEBB-9335-47B7D58B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A3723F7-5F35-53BE-F6CD-BF9E2FDD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BB5AA8C6-5C22-D47E-8A64-9A18E908F02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17682" y="323635"/>
            <a:ext cx="11397464" cy="10254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Antitestek és </a:t>
            </a:r>
            <a:r>
              <a:rPr lang="hu-HU" dirty="0" err="1"/>
              <a:t>konjugátumok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461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AEFA9-AAC4-82F9-AAFC-C60DC786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FEDCB25F-55CB-0BC2-9A01-288E458E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F22D5894-5442-A0C4-9B1C-292FB9E2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2D52AEC-3D9A-986B-7790-AC1D698CB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6" y="1103338"/>
            <a:ext cx="8271641" cy="335828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D7E2760-7DCA-EC66-F10F-0AE624C866BB}"/>
              </a:ext>
            </a:extLst>
          </p:cNvPr>
          <p:cNvSpPr txBox="1"/>
          <p:nvPr/>
        </p:nvSpPr>
        <p:spPr>
          <a:xfrm>
            <a:off x="-46643" y="6597379"/>
            <a:ext cx="258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Sig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Transduct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Target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7, 93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4C71B1B-D34E-8B41-C6AB-5B57BB42CCE0}"/>
              </a:ext>
            </a:extLst>
          </p:cNvPr>
          <p:cNvSpPr txBox="1"/>
          <p:nvPr/>
        </p:nvSpPr>
        <p:spPr>
          <a:xfrm>
            <a:off x="5414044" y="1570965"/>
            <a:ext cx="10508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6E1A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Antigén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D1532D-3C2A-2F65-58B5-4D911788EBDC}"/>
              </a:ext>
            </a:extLst>
          </p:cNvPr>
          <p:cNvSpPr txBox="1"/>
          <p:nvPr/>
        </p:nvSpPr>
        <p:spPr>
          <a:xfrm>
            <a:off x="5414044" y="2058416"/>
            <a:ext cx="11988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D18F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Antitest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E677498-FC39-E784-BB2D-54B07BBCBD40}"/>
              </a:ext>
            </a:extLst>
          </p:cNvPr>
          <p:cNvSpPr txBox="1"/>
          <p:nvPr/>
        </p:nvSpPr>
        <p:spPr>
          <a:xfrm>
            <a:off x="5414044" y="3403350"/>
            <a:ext cx="11007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43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Citotoxikus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843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hatóanyag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F60B649-F68E-665F-8BC5-060F28DC95D5}"/>
              </a:ext>
            </a:extLst>
          </p:cNvPr>
          <p:cNvSpPr txBox="1"/>
          <p:nvPr/>
        </p:nvSpPr>
        <p:spPr>
          <a:xfrm>
            <a:off x="6827682" y="1047527"/>
            <a:ext cx="14005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Fő funkciók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4C3A3F0-5E1D-A44C-CDF7-791AA439C2E9}"/>
              </a:ext>
            </a:extLst>
          </p:cNvPr>
          <p:cNvSpPr txBox="1"/>
          <p:nvPr/>
        </p:nvSpPr>
        <p:spPr>
          <a:xfrm>
            <a:off x="6612866" y="1577278"/>
            <a:ext cx="49176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6E1A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Rákos célsejt felismerése az antigén felismerésével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032F832-FB03-176D-7B11-96A8CEE38056}"/>
              </a:ext>
            </a:extLst>
          </p:cNvPr>
          <p:cNvSpPr txBox="1"/>
          <p:nvPr/>
        </p:nvSpPr>
        <p:spPr>
          <a:xfrm>
            <a:off x="6612866" y="2069370"/>
            <a:ext cx="43399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D18F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Citotoxikus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D18F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hatóanyag irányítása a célsejthez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19860CF-133A-4E9D-E65C-DD9D0CA76BDB}"/>
              </a:ext>
            </a:extLst>
          </p:cNvPr>
          <p:cNvSpPr txBox="1"/>
          <p:nvPr/>
        </p:nvSpPr>
        <p:spPr>
          <a:xfrm>
            <a:off x="6612866" y="2603634"/>
            <a:ext cx="54145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29527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Összekapcsolja az antitestet a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29527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hatóanyagggal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29527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 hatóanyag felszabadulásának szabályozása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E3A5457-6CBA-6804-F35D-7F9823EBE8B3}"/>
              </a:ext>
            </a:extLst>
          </p:cNvPr>
          <p:cNvSpPr/>
          <p:nvPr/>
        </p:nvSpPr>
        <p:spPr>
          <a:xfrm>
            <a:off x="6699877" y="1861134"/>
            <a:ext cx="978860" cy="71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A3273A0-3993-ED7C-4F3E-F3BF2CE5D794}"/>
              </a:ext>
            </a:extLst>
          </p:cNvPr>
          <p:cNvSpPr/>
          <p:nvPr/>
        </p:nvSpPr>
        <p:spPr>
          <a:xfrm>
            <a:off x="6708782" y="2345593"/>
            <a:ext cx="1102905" cy="12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E914465-ADC6-9CCB-6946-F4D0721DB215}"/>
              </a:ext>
            </a:extLst>
          </p:cNvPr>
          <p:cNvSpPr/>
          <p:nvPr/>
        </p:nvSpPr>
        <p:spPr>
          <a:xfrm>
            <a:off x="6708782" y="3182457"/>
            <a:ext cx="1344784" cy="172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36C0938-0811-0B62-BD62-91B5B6A6B88C}"/>
              </a:ext>
            </a:extLst>
          </p:cNvPr>
          <p:cNvSpPr txBox="1"/>
          <p:nvPr/>
        </p:nvSpPr>
        <p:spPr>
          <a:xfrm>
            <a:off x="6616640" y="3402871"/>
            <a:ext cx="2276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8432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Rákos sejt elpusztítása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66585ECC-4944-986F-C4F0-95ABC5A45D27}"/>
              </a:ext>
            </a:extLst>
          </p:cNvPr>
          <p:cNvSpPr/>
          <p:nvPr/>
        </p:nvSpPr>
        <p:spPr>
          <a:xfrm>
            <a:off x="6708782" y="4173810"/>
            <a:ext cx="1344784" cy="172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FA6202B2-4D15-3D14-0132-4F09D439F60F}"/>
              </a:ext>
            </a:extLst>
          </p:cNvPr>
          <p:cNvSpPr/>
          <p:nvPr/>
        </p:nvSpPr>
        <p:spPr>
          <a:xfrm>
            <a:off x="5067300" y="3998762"/>
            <a:ext cx="3331806" cy="216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EC198FD1-D837-A3BD-74C2-0D8A774B4734}"/>
              </a:ext>
            </a:extLst>
          </p:cNvPr>
          <p:cNvCxnSpPr>
            <a:cxnSpLocks/>
          </p:cNvCxnSpPr>
          <p:nvPr/>
        </p:nvCxnSpPr>
        <p:spPr>
          <a:xfrm>
            <a:off x="4856108" y="3813246"/>
            <a:ext cx="616356" cy="0"/>
          </a:xfrm>
          <a:prstGeom prst="line">
            <a:avLst/>
          </a:prstGeom>
          <a:ln w="11430">
            <a:solidFill>
              <a:srgbClr val="793A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églalap 23">
            <a:extLst>
              <a:ext uri="{FF2B5EF4-FFF2-40B4-BE49-F238E27FC236}">
                <a16:creationId xmlns:a16="http://schemas.microsoft.com/office/drawing/2014/main" id="{E48EC952-9EB1-FD8B-FFEF-DD97D3D000B4}"/>
              </a:ext>
            </a:extLst>
          </p:cNvPr>
          <p:cNvSpPr/>
          <p:nvPr/>
        </p:nvSpPr>
        <p:spPr>
          <a:xfrm>
            <a:off x="4856108" y="4082699"/>
            <a:ext cx="229039" cy="79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487B830F-8765-3078-120D-AEC7A78DDB3E}"/>
              </a:ext>
            </a:extLst>
          </p:cNvPr>
          <p:cNvSpPr/>
          <p:nvPr/>
        </p:nvSpPr>
        <p:spPr>
          <a:xfrm>
            <a:off x="4835985" y="3852901"/>
            <a:ext cx="45719" cy="178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A21EB8C5-C247-8910-0518-D4549D0DA4AB}"/>
              </a:ext>
            </a:extLst>
          </p:cNvPr>
          <p:cNvCxnSpPr>
            <a:cxnSpLocks/>
          </p:cNvCxnSpPr>
          <p:nvPr/>
        </p:nvCxnSpPr>
        <p:spPr>
          <a:xfrm flipH="1">
            <a:off x="4862460" y="4031728"/>
            <a:ext cx="2737" cy="908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B1F66B48-3708-F968-A74A-20CA7FE028E6}"/>
              </a:ext>
            </a:extLst>
          </p:cNvPr>
          <p:cNvSpPr txBox="1"/>
          <p:nvPr/>
        </p:nvSpPr>
        <p:spPr>
          <a:xfrm>
            <a:off x="5414044" y="2666422"/>
            <a:ext cx="6862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9527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Linker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29527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8A510971-04B0-B508-AD96-AFCFDAA42427}"/>
              </a:ext>
            </a:extLst>
          </p:cNvPr>
          <p:cNvSpPr txBox="1"/>
          <p:nvPr/>
        </p:nvSpPr>
        <p:spPr>
          <a:xfrm>
            <a:off x="7323755" y="6475133"/>
            <a:ext cx="557845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Korai fázis 1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E0EABAE4-4120-1C06-608E-19D2F4921BA9}"/>
              </a:ext>
            </a:extLst>
          </p:cNvPr>
          <p:cNvSpPr txBox="1"/>
          <p:nvPr/>
        </p:nvSpPr>
        <p:spPr>
          <a:xfrm>
            <a:off x="8074370" y="6475133"/>
            <a:ext cx="307777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1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55DB20FF-5193-F7B9-4F6A-6834C6E04D0B}"/>
              </a:ext>
            </a:extLst>
          </p:cNvPr>
          <p:cNvSpPr txBox="1"/>
          <p:nvPr/>
        </p:nvSpPr>
        <p:spPr>
          <a:xfrm>
            <a:off x="8583578" y="6475133"/>
            <a:ext cx="410369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1/2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EA2ADED6-7084-183D-74FB-2F0BFE645311}"/>
              </a:ext>
            </a:extLst>
          </p:cNvPr>
          <p:cNvSpPr txBox="1"/>
          <p:nvPr/>
        </p:nvSpPr>
        <p:spPr>
          <a:xfrm>
            <a:off x="9195378" y="6475133"/>
            <a:ext cx="307777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2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7C80770B-3405-04DA-CC20-ED904AC4A769}"/>
              </a:ext>
            </a:extLst>
          </p:cNvPr>
          <p:cNvSpPr txBox="1"/>
          <p:nvPr/>
        </p:nvSpPr>
        <p:spPr>
          <a:xfrm>
            <a:off x="9714996" y="6475997"/>
            <a:ext cx="410369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2/3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7B20C093-32A4-3C46-B7E3-5E58AB3B9508}"/>
              </a:ext>
            </a:extLst>
          </p:cNvPr>
          <p:cNvSpPr txBox="1"/>
          <p:nvPr/>
        </p:nvSpPr>
        <p:spPr>
          <a:xfrm>
            <a:off x="10323043" y="6475996"/>
            <a:ext cx="307777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3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94D96D57-2530-D53C-9695-D1B75636F69D}"/>
              </a:ext>
            </a:extLst>
          </p:cNvPr>
          <p:cNvSpPr txBox="1"/>
          <p:nvPr/>
        </p:nvSpPr>
        <p:spPr>
          <a:xfrm>
            <a:off x="10839332" y="6470760"/>
            <a:ext cx="307777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00" b="0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Fázis 4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7E5F3327-65D2-E33E-CB05-5BA5748FB18B}"/>
              </a:ext>
            </a:extLst>
          </p:cNvPr>
          <p:cNvSpPr/>
          <p:nvPr/>
        </p:nvSpPr>
        <p:spPr>
          <a:xfrm>
            <a:off x="7891910" y="6486472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6592F068-AEAA-3DB4-4C9F-24B65EFF7A3D}"/>
              </a:ext>
            </a:extLst>
          </p:cNvPr>
          <p:cNvSpPr/>
          <p:nvPr/>
        </p:nvSpPr>
        <p:spPr>
          <a:xfrm>
            <a:off x="8387537" y="6465691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D88FC12E-3F4D-5D6D-0319-C117E38204A6}"/>
              </a:ext>
            </a:extLst>
          </p:cNvPr>
          <p:cNvSpPr/>
          <p:nvPr/>
        </p:nvSpPr>
        <p:spPr>
          <a:xfrm>
            <a:off x="8997700" y="6473767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D3784DED-0E5D-066E-600B-88B3A7058CC4}"/>
              </a:ext>
            </a:extLst>
          </p:cNvPr>
          <p:cNvSpPr/>
          <p:nvPr/>
        </p:nvSpPr>
        <p:spPr>
          <a:xfrm>
            <a:off x="9506314" y="6473767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02932BAD-D5DB-335F-3BA6-3ED1993F7C45}"/>
              </a:ext>
            </a:extLst>
          </p:cNvPr>
          <p:cNvSpPr/>
          <p:nvPr/>
        </p:nvSpPr>
        <p:spPr>
          <a:xfrm>
            <a:off x="10140017" y="6465691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796E0AF1-7D06-7B6F-87C3-00411EE1A69B}"/>
              </a:ext>
            </a:extLst>
          </p:cNvPr>
          <p:cNvSpPr/>
          <p:nvPr/>
        </p:nvSpPr>
        <p:spPr>
          <a:xfrm>
            <a:off x="10650181" y="6501763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D695F524-D1D6-E52F-4FAA-D7CB61D1BA59}"/>
              </a:ext>
            </a:extLst>
          </p:cNvPr>
          <p:cNvSpPr/>
          <p:nvPr/>
        </p:nvSpPr>
        <p:spPr>
          <a:xfrm>
            <a:off x="11158322" y="6486472"/>
            <a:ext cx="45719" cy="107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B7B0D213-FB90-9257-3B86-A5EFEFE57B0F}"/>
              </a:ext>
            </a:extLst>
          </p:cNvPr>
          <p:cNvSpPr txBox="1"/>
          <p:nvPr/>
        </p:nvSpPr>
        <p:spPr>
          <a:xfrm>
            <a:off x="10764087" y="6565384"/>
            <a:ext cx="7152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Clinical</a:t>
            </a:r>
            <a:r>
              <a:rPr kumimoji="0" lang="hu-H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Leader</a:t>
            </a:r>
            <a:endParaRPr kumimoji="0" lang="hu-H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D3071BFD-D27E-F264-CD71-295BA8B4A771}"/>
              </a:ext>
            </a:extLst>
          </p:cNvPr>
          <p:cNvSpPr txBox="1"/>
          <p:nvPr/>
        </p:nvSpPr>
        <p:spPr>
          <a:xfrm>
            <a:off x="191044" y="4766116"/>
            <a:ext cx="1167600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Az ADC-k száma rohamosan nő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Onkológián kívül is használják (pl. reuma)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2002 óta 14 ADC-t hagyott jóvá az FDA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Az elmúlt években kb. 100 ADC került klinikai kipróbálásra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D30A544-B744-0F19-8AC1-FCB6C8F0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152400" y="152400"/>
            <a:ext cx="1438507" cy="1672683"/>
          </a:xfrm>
          <a:prstGeom prst="rect">
            <a:avLst/>
          </a:prstGeom>
        </p:spPr>
      </p:pic>
      <p:sp>
        <p:nvSpPr>
          <p:cNvPr id="20" name="Szöveg helye 1">
            <a:extLst>
              <a:ext uri="{FF2B5EF4-FFF2-40B4-BE49-F238E27FC236}">
                <a16:creationId xmlns:a16="http://schemas.microsoft.com/office/drawing/2014/main" id="{19509171-F293-AEAF-003A-4F1B1545E129}"/>
              </a:ext>
            </a:extLst>
          </p:cNvPr>
          <p:cNvSpPr txBox="1">
            <a:spLocks/>
          </p:cNvSpPr>
          <p:nvPr/>
        </p:nvSpPr>
        <p:spPr>
          <a:xfrm>
            <a:off x="469581" y="187285"/>
            <a:ext cx="11397464" cy="1025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Antitest-gyógyszer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konjugátumok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(ADC)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67E22E49-9B34-555C-BF5A-10751DE75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413" y="3813246"/>
            <a:ext cx="4077871" cy="3221518"/>
          </a:xfrm>
          <a:prstGeom prst="rect">
            <a:avLst/>
          </a:prstGeom>
        </p:spPr>
      </p:pic>
      <p:sp>
        <p:nvSpPr>
          <p:cNvPr id="23" name="Téglalap 22">
            <a:extLst>
              <a:ext uri="{FF2B5EF4-FFF2-40B4-BE49-F238E27FC236}">
                <a16:creationId xmlns:a16="http://schemas.microsoft.com/office/drawing/2014/main" id="{B502DC6E-2874-CAFB-A77B-DF0D950AA490}"/>
              </a:ext>
            </a:extLst>
          </p:cNvPr>
          <p:cNvSpPr/>
          <p:nvPr/>
        </p:nvSpPr>
        <p:spPr>
          <a:xfrm>
            <a:off x="8301305" y="4001875"/>
            <a:ext cx="1438507" cy="65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200" dirty="0">
                <a:solidFill>
                  <a:schemeClr val="tx1"/>
                </a:solidFill>
              </a:rPr>
              <a:t>Közlemények</a:t>
            </a:r>
          </a:p>
          <a:p>
            <a:r>
              <a:rPr lang="hu-HU" sz="1200" dirty="0">
                <a:solidFill>
                  <a:schemeClr val="tx1"/>
                </a:solidFill>
              </a:rPr>
              <a:t>Szabadalmak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4EEB6D25-B530-B1EB-245F-1F997EE4A93A}"/>
              </a:ext>
            </a:extLst>
          </p:cNvPr>
          <p:cNvSpPr/>
          <p:nvPr/>
        </p:nvSpPr>
        <p:spPr>
          <a:xfrm>
            <a:off x="7189307" y="4180755"/>
            <a:ext cx="216428" cy="1773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50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B512171D-6649-FBAD-2ED4-B63906CA7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986" y="1088985"/>
            <a:ext cx="11090636" cy="4020213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kojugáció</a:t>
            </a:r>
            <a:r>
              <a:rPr lang="hu-HU" dirty="0"/>
              <a:t> keveréket eredményez változó mennyiségű gyógyszerrel, ez pedig gátja a </a:t>
            </a:r>
            <a:r>
              <a:rPr lang="hu-HU" dirty="0" err="1"/>
              <a:t>preciziós</a:t>
            </a:r>
            <a:r>
              <a:rPr lang="hu-HU" dirty="0"/>
              <a:t> terápiának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9D26546-B599-C53E-6C4B-97FC175F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01C75B3-198A-C3C8-9C69-7D3D31646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893F62DB-C537-42D0-F612-5AD384B8C04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06656" y="256143"/>
            <a:ext cx="11397464" cy="10254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Hagyományos konjugációs stratégia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74F5574-2F9E-2A47-0BFD-54105E7FE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35" y="2009303"/>
            <a:ext cx="100298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9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5CBF8AB-EE82-CF86-6A43-5D287ECA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230" y="4286592"/>
            <a:ext cx="1866900" cy="1990725"/>
          </a:xfrm>
          <a:prstGeom prst="rect">
            <a:avLst/>
          </a:prstGeom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1168DFED-768D-8A96-62FD-8D51E23356D1}"/>
              </a:ext>
            </a:extLst>
          </p:cNvPr>
          <p:cNvGrpSpPr/>
          <p:nvPr/>
        </p:nvGrpSpPr>
        <p:grpSpPr>
          <a:xfrm>
            <a:off x="202963" y="4137178"/>
            <a:ext cx="9657709" cy="2140139"/>
            <a:chOff x="1456811" y="689868"/>
            <a:chExt cx="8357347" cy="1853553"/>
          </a:xfrm>
        </p:grpSpPr>
        <p:graphicFrame>
          <p:nvGraphicFramePr>
            <p:cNvPr id="18" name="Objektum 17">
              <a:extLst>
                <a:ext uri="{FF2B5EF4-FFF2-40B4-BE49-F238E27FC236}">
                  <a16:creationId xmlns:a16="http://schemas.microsoft.com/office/drawing/2014/main" id="{12CA074A-288B-D053-53BA-5BABFB5102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6073858"/>
                </p:ext>
              </p:extLst>
            </p:nvPr>
          </p:nvGraphicFramePr>
          <p:xfrm>
            <a:off x="1456811" y="689868"/>
            <a:ext cx="6299201" cy="157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" imgW="6479910" imgH="1616585" progId="ChemDraw.Document.6.0">
                    <p:embed/>
                  </p:oleObj>
                </mc:Choice>
                <mc:Fallback>
                  <p:oleObj name="CS ChemDraw Drawing" r:id="rId3" imgW="6479910" imgH="1616585" progId="ChemDraw.Document.6.0">
                    <p:embed/>
                    <p:pic>
                      <p:nvPicPr>
                        <p:cNvPr id="18" name="Objektum 17">
                          <a:extLst>
                            <a:ext uri="{FF2B5EF4-FFF2-40B4-BE49-F238E27FC236}">
                              <a16:creationId xmlns:a16="http://schemas.microsoft.com/office/drawing/2014/main" id="{12CA074A-288B-D053-53BA-5BABFB5102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56811" y="689868"/>
                          <a:ext cx="6299201" cy="157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ktum 18">
              <a:extLst>
                <a:ext uri="{FF2B5EF4-FFF2-40B4-BE49-F238E27FC236}">
                  <a16:creationId xmlns:a16="http://schemas.microsoft.com/office/drawing/2014/main" id="{3FAF8495-E951-253B-2434-084886179E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2986272"/>
                </p:ext>
              </p:extLst>
            </p:nvPr>
          </p:nvGraphicFramePr>
          <p:xfrm>
            <a:off x="7986265" y="714870"/>
            <a:ext cx="1827893" cy="1732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64-bit Drawing" r:id="rId5" imgW="2244867" imgH="2127162" progId="ChemDraw_x64.Document.6.0">
                    <p:embed/>
                  </p:oleObj>
                </mc:Choice>
                <mc:Fallback>
                  <p:oleObj name="CS ChemDraw 64-bit Drawing" r:id="rId5" imgW="2244867" imgH="2127162" progId="ChemDraw_x64.Document.6.0">
                    <p:embed/>
                    <p:pic>
                      <p:nvPicPr>
                        <p:cNvPr id="19" name="Objektum 18">
                          <a:extLst>
                            <a:ext uri="{FF2B5EF4-FFF2-40B4-BE49-F238E27FC236}">
                              <a16:creationId xmlns:a16="http://schemas.microsoft.com/office/drawing/2014/main" id="{3FAF8495-E951-253B-2434-084886179E5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6265" y="714870"/>
                          <a:ext cx="1827893" cy="17323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E30E237A-DBA6-26B1-1614-C5F5F9E6313E}"/>
                </a:ext>
              </a:extLst>
            </p:cNvPr>
            <p:cNvSpPr txBox="1"/>
            <p:nvPr/>
          </p:nvSpPr>
          <p:spPr>
            <a:xfrm>
              <a:off x="2819400" y="2201851"/>
              <a:ext cx="1000513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Redukció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6E568513-F121-BF90-F0B2-E66B8CC96290}"/>
                </a:ext>
              </a:extLst>
            </p:cNvPr>
            <p:cNvSpPr txBox="1"/>
            <p:nvPr/>
          </p:nvSpPr>
          <p:spPr>
            <a:xfrm>
              <a:off x="5198351" y="2201851"/>
              <a:ext cx="1018518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Áthidalás</a:t>
              </a: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0434FCF8-4E64-F15A-0529-A75E2F3D2D78}"/>
                </a:ext>
              </a:extLst>
            </p:cNvPr>
            <p:cNvSpPr txBox="1"/>
            <p:nvPr/>
          </p:nvSpPr>
          <p:spPr>
            <a:xfrm>
              <a:off x="7456501" y="2201851"/>
              <a:ext cx="1059529" cy="34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80"/>
              <a:r>
                <a:rPr lang="hu-HU" sz="2388" b="1" dirty="0">
                  <a:solidFill>
                    <a:prstClr val="black"/>
                  </a:solidFill>
                  <a:latin typeface="Calibri"/>
                </a:rPr>
                <a:t>Kapcsolás</a:t>
              </a:r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6A647A72-83D7-4C48-2568-E79B1D74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87" r="76441" b="69034"/>
          <a:stretch/>
        </p:blipFill>
        <p:spPr>
          <a:xfrm>
            <a:off x="0" y="0"/>
            <a:ext cx="1438507" cy="16726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26B156B-2D07-66B9-15FF-F670DEF4E3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121" t="80451"/>
          <a:stretch/>
        </p:blipFill>
        <p:spPr>
          <a:xfrm>
            <a:off x="11355622" y="5802043"/>
            <a:ext cx="836378" cy="1055957"/>
          </a:xfrm>
          <a:prstGeom prst="rect">
            <a:avLst/>
          </a:prstGeom>
        </p:spPr>
      </p:pic>
      <p:sp>
        <p:nvSpPr>
          <p:cNvPr id="4" name="Szöveg helye 1">
            <a:extLst>
              <a:ext uri="{FF2B5EF4-FFF2-40B4-BE49-F238E27FC236}">
                <a16:creationId xmlns:a16="http://schemas.microsoft.com/office/drawing/2014/main" id="{E5EA6292-A075-BC0B-9227-33DAFB685DF9}"/>
              </a:ext>
            </a:extLst>
          </p:cNvPr>
          <p:cNvSpPr txBox="1">
            <a:spLocks/>
          </p:cNvSpPr>
          <p:nvPr/>
        </p:nvSpPr>
        <p:spPr>
          <a:xfrm>
            <a:off x="155132" y="179136"/>
            <a:ext cx="11397464" cy="1025412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6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4000" dirty="0">
                <a:solidFill>
                  <a:srgbClr val="004663"/>
                </a:solidFill>
                <a:latin typeface="Aptos" panose="02110004020202020204"/>
              </a:rPr>
              <a:t>Ú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rekonjugációs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466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stratégia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3E5E8FB-A898-57AD-94F4-112F0D17E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91" y="1224580"/>
            <a:ext cx="11270146" cy="4525963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 antitest diszulfid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hídjait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teljesen redukáljuk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redukált egységes antitest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tiol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csoportjait egy kapcsolóelemmel áthidaljuk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A rekonstruált szerkezetű antitest áthidaló eleméhez szelektíven tudjuk kötni a gyógyszert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Mindig azonos összetételű (DAR=4) egységes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konjugátum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keletkezik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3099FF47-6A6F-E777-59B2-5F1436AE6232}"/>
              </a:ext>
            </a:extLst>
          </p:cNvPr>
          <p:cNvCxnSpPr/>
          <p:nvPr/>
        </p:nvCxnSpPr>
        <p:spPr>
          <a:xfrm>
            <a:off x="7136175" y="5088048"/>
            <a:ext cx="9757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4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774</Words>
  <Application>Microsoft Office PowerPoint</Application>
  <PresentationFormat>Szélesvásznú</PresentationFormat>
  <Paragraphs>137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21</vt:i4>
      </vt:variant>
    </vt:vector>
  </HeadingPairs>
  <TitlesOfParts>
    <vt:vector size="24" baseType="lpstr">
      <vt:lpstr>Office-téma</vt:lpstr>
      <vt:lpstr>Office Theme</vt:lpstr>
      <vt:lpstr>1_Office-téma</vt:lpstr>
      <vt:lpstr>PowerPoint-bemutató</vt:lpstr>
      <vt:lpstr>A gyógyszerek és a gyógyszerkutatás izgalmas világa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Keserű György Miklós</dc:creator>
  <cp:lastModifiedBy>Keserű György Miklós</cp:lastModifiedBy>
  <cp:revision>42</cp:revision>
  <dcterms:created xsi:type="dcterms:W3CDTF">2025-01-25T17:25:27Z</dcterms:created>
  <dcterms:modified xsi:type="dcterms:W3CDTF">2025-01-30T11:48:30Z</dcterms:modified>
</cp:coreProperties>
</file>