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55" r:id="rId2"/>
    <p:sldId id="469" r:id="rId3"/>
    <p:sldId id="298" r:id="rId4"/>
    <p:sldId id="482" r:id="rId5"/>
    <p:sldId id="483" r:id="rId6"/>
    <p:sldId id="484" r:id="rId7"/>
    <p:sldId id="486" r:id="rId8"/>
    <p:sldId id="487" r:id="rId9"/>
    <p:sldId id="485" r:id="rId10"/>
    <p:sldId id="492" r:id="rId11"/>
    <p:sldId id="493" r:id="rId12"/>
    <p:sldId id="494" r:id="rId13"/>
    <p:sldId id="496" r:id="rId14"/>
    <p:sldId id="495" r:id="rId15"/>
    <p:sldId id="497" r:id="rId16"/>
    <p:sldId id="501" r:id="rId17"/>
    <p:sldId id="498" r:id="rId18"/>
    <p:sldId id="480" r:id="rId19"/>
    <p:sldId id="500" r:id="rId2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22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FBEC15-3518-4D77-BE3C-38F7CCB6A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844" y="3539147"/>
            <a:ext cx="9144000" cy="1973669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006D8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2E72571-3057-472F-847D-BE10576E82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844" y="5604892"/>
            <a:ext cx="9144000" cy="86530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CC87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D13DE006-A5B0-4719-8F83-5FF1B6411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4"/>
          <a:stretch/>
        </p:blipFill>
        <p:spPr>
          <a:xfrm>
            <a:off x="0" y="0"/>
            <a:ext cx="12192000" cy="2151182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3A02DE47-76EF-4AD8-844C-3E921C834CA5}"/>
              </a:ext>
            </a:extLst>
          </p:cNvPr>
          <p:cNvSpPr/>
          <p:nvPr userDrawn="1"/>
        </p:nvSpPr>
        <p:spPr>
          <a:xfrm>
            <a:off x="0" y="2066925"/>
            <a:ext cx="12192000" cy="112637"/>
          </a:xfrm>
          <a:prstGeom prst="rect">
            <a:avLst/>
          </a:prstGeom>
          <a:solidFill>
            <a:srgbClr val="CC8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" name="Ábra 10">
            <a:extLst>
              <a:ext uri="{FF2B5EF4-FFF2-40B4-BE49-F238E27FC236}">
                <a16:creationId xmlns:a16="http://schemas.microsoft.com/office/drawing/2014/main" id="{48866EC3-C4CB-4852-ABBA-F1E25B2D89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9844" y="671289"/>
            <a:ext cx="6438900" cy="800100"/>
          </a:xfrm>
          <a:prstGeom prst="rect">
            <a:avLst/>
          </a:prstGeom>
        </p:spPr>
      </p:pic>
      <p:sp>
        <p:nvSpPr>
          <p:cNvPr id="19" name="Szöveg helye 18">
            <a:extLst>
              <a:ext uri="{FF2B5EF4-FFF2-40B4-BE49-F238E27FC236}">
                <a16:creationId xmlns:a16="http://schemas.microsoft.com/office/drawing/2014/main" id="{28F62A50-F4D0-4C4A-8D2B-D3BDE19D81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913" y="2395802"/>
            <a:ext cx="3255962" cy="35091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6D81"/>
                </a:solidFill>
              </a:defRPr>
            </a:lvl1pPr>
          </a:lstStyle>
          <a:p>
            <a:pPr rtl="0"/>
            <a:r>
              <a:rPr lang="hu-HU" b="0" i="0" u="none" strike="noStrike" kern="1200" baseline="0" dirty="0">
                <a:solidFill>
                  <a:srgbClr val="006D81"/>
                </a:solidFill>
                <a:latin typeface="Open Sans" panose="020B0606030504020204" pitchFamily="34" charset="0"/>
              </a:rPr>
              <a:t>TANTÁRGY NEVE</a:t>
            </a:r>
          </a:p>
        </p:txBody>
      </p:sp>
      <p:sp>
        <p:nvSpPr>
          <p:cNvPr id="20" name="Szöveg helye 18">
            <a:extLst>
              <a:ext uri="{FF2B5EF4-FFF2-40B4-BE49-F238E27FC236}">
                <a16:creationId xmlns:a16="http://schemas.microsoft.com/office/drawing/2014/main" id="{CF42382C-9DE6-4F82-95A5-4224022D42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8019" y="2395802"/>
            <a:ext cx="3255962" cy="35091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rgbClr val="006D81"/>
                </a:solidFill>
              </a:defRPr>
            </a:lvl1pPr>
          </a:lstStyle>
          <a:p>
            <a:pPr rtl="0"/>
            <a:r>
              <a:rPr lang="hu-HU" b="0" i="0" u="none" strike="noStrike" kern="1200" baseline="0" dirty="0">
                <a:solidFill>
                  <a:srgbClr val="006D81"/>
                </a:solidFill>
                <a:latin typeface="Open Sans" panose="020B0606030504020204" pitchFamily="34" charset="0"/>
              </a:rPr>
              <a:t>ELŐADÓ NEVE</a:t>
            </a:r>
          </a:p>
        </p:txBody>
      </p:sp>
      <p:sp>
        <p:nvSpPr>
          <p:cNvPr id="21" name="Szöveg helye 18">
            <a:extLst>
              <a:ext uri="{FF2B5EF4-FFF2-40B4-BE49-F238E27FC236}">
                <a16:creationId xmlns:a16="http://schemas.microsoft.com/office/drawing/2014/main" id="{8F15733C-E8FB-475E-9315-D1C22D85F5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66125" y="2395802"/>
            <a:ext cx="3255962" cy="350916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rgbClr val="006D81"/>
                </a:solidFill>
              </a:defRPr>
            </a:lvl1pPr>
          </a:lstStyle>
          <a:p>
            <a:pPr rtl="0"/>
            <a:r>
              <a:rPr lang="hu-HU" b="0" i="0" u="none" strike="noStrike" kern="1200" baseline="0" dirty="0">
                <a:solidFill>
                  <a:srgbClr val="006D81"/>
                </a:solidFill>
                <a:latin typeface="Open Sans" panose="020B0606030504020204" pitchFamily="34" charset="0"/>
              </a:rPr>
              <a:t>DÁTUM</a:t>
            </a:r>
          </a:p>
        </p:txBody>
      </p:sp>
    </p:spTree>
    <p:extLst>
      <p:ext uri="{BB962C8B-B14F-4D97-AF65-F5344CB8AC3E}">
        <p14:creationId xmlns:p14="http://schemas.microsoft.com/office/powerpoint/2010/main" val="4014120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Cím és tartalom">
    <p:bg>
      <p:bgPr>
        <a:solidFill>
          <a:srgbClr val="FBF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églalap 17">
            <a:extLst>
              <a:ext uri="{FF2B5EF4-FFF2-40B4-BE49-F238E27FC236}">
                <a16:creationId xmlns:a16="http://schemas.microsoft.com/office/drawing/2014/main" id="{17BB0303-E7D9-4D6F-82B5-13500D086218}"/>
              </a:ext>
            </a:extLst>
          </p:cNvPr>
          <p:cNvSpPr/>
          <p:nvPr userDrawn="1"/>
        </p:nvSpPr>
        <p:spPr>
          <a:xfrm>
            <a:off x="0" y="0"/>
            <a:ext cx="12191999" cy="1003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7" name="Ábra 16">
            <a:extLst>
              <a:ext uri="{FF2B5EF4-FFF2-40B4-BE49-F238E27FC236}">
                <a16:creationId xmlns:a16="http://schemas.microsoft.com/office/drawing/2014/main" id="{0386FCDA-8894-4614-9E48-D8C837C55F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7016" y="1762321"/>
            <a:ext cx="7474983" cy="509567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0E8C571-C84C-43FE-B42E-A3F93E23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9" y="105191"/>
            <a:ext cx="7354326" cy="851097"/>
          </a:xfrm>
        </p:spPr>
        <p:txBody>
          <a:bodyPr anchor="ctr">
            <a:normAutofit/>
          </a:bodyPr>
          <a:lstStyle>
            <a:lvl1pPr>
              <a:defRPr sz="3600" b="1">
                <a:solidFill>
                  <a:srgbClr val="006D8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54BCDD5-F6A7-4EC6-994E-0D470982A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048" y="1402862"/>
            <a:ext cx="11040501" cy="5095678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pic>
        <p:nvPicPr>
          <p:cNvPr id="13" name="Ábra 12">
            <a:extLst>
              <a:ext uri="{FF2B5EF4-FFF2-40B4-BE49-F238E27FC236}">
                <a16:creationId xmlns:a16="http://schemas.microsoft.com/office/drawing/2014/main" id="{29FD3F59-E827-4E08-9219-85AA46033E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4513" y="280881"/>
            <a:ext cx="3558246" cy="442149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3A44D4F4-7731-43D1-B38B-3033952E2E09}"/>
              </a:ext>
            </a:extLst>
          </p:cNvPr>
          <p:cNvSpPr/>
          <p:nvPr userDrawn="1"/>
        </p:nvSpPr>
        <p:spPr>
          <a:xfrm>
            <a:off x="0" y="0"/>
            <a:ext cx="126609" cy="6858000"/>
          </a:xfrm>
          <a:prstGeom prst="rect">
            <a:avLst/>
          </a:prstGeom>
          <a:solidFill>
            <a:srgbClr val="CC8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6424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ím és tartalom">
    <p:bg>
      <p:bgPr>
        <a:solidFill>
          <a:srgbClr val="FBF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églalap 17">
            <a:extLst>
              <a:ext uri="{FF2B5EF4-FFF2-40B4-BE49-F238E27FC236}">
                <a16:creationId xmlns:a16="http://schemas.microsoft.com/office/drawing/2014/main" id="{17BB0303-E7D9-4D6F-82B5-13500D086218}"/>
              </a:ext>
            </a:extLst>
          </p:cNvPr>
          <p:cNvSpPr/>
          <p:nvPr userDrawn="1"/>
        </p:nvSpPr>
        <p:spPr>
          <a:xfrm>
            <a:off x="0" y="0"/>
            <a:ext cx="12191999" cy="1003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7" name="Ábra 16">
            <a:extLst>
              <a:ext uri="{FF2B5EF4-FFF2-40B4-BE49-F238E27FC236}">
                <a16:creationId xmlns:a16="http://schemas.microsoft.com/office/drawing/2014/main" id="{0386FCDA-8894-4614-9E48-D8C837C55F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7016" y="1762321"/>
            <a:ext cx="7474983" cy="509567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0E8C571-C84C-43FE-B42E-A3F93E23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9" y="105191"/>
            <a:ext cx="7354326" cy="851097"/>
          </a:xfrm>
        </p:spPr>
        <p:txBody>
          <a:bodyPr anchor="ctr">
            <a:normAutofit/>
          </a:bodyPr>
          <a:lstStyle>
            <a:lvl1pPr>
              <a:defRPr sz="3600" b="1">
                <a:solidFill>
                  <a:srgbClr val="006D8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54BCDD5-F6A7-4EC6-994E-0D470982A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048" y="1402862"/>
            <a:ext cx="11040501" cy="5095678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pic>
        <p:nvPicPr>
          <p:cNvPr id="13" name="Ábra 12">
            <a:extLst>
              <a:ext uri="{FF2B5EF4-FFF2-40B4-BE49-F238E27FC236}">
                <a16:creationId xmlns:a16="http://schemas.microsoft.com/office/drawing/2014/main" id="{29FD3F59-E827-4E08-9219-85AA46033E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4513" y="280881"/>
            <a:ext cx="3558246" cy="442149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3A44D4F4-7731-43D1-B38B-3033952E2E09}"/>
              </a:ext>
            </a:extLst>
          </p:cNvPr>
          <p:cNvSpPr/>
          <p:nvPr userDrawn="1"/>
        </p:nvSpPr>
        <p:spPr>
          <a:xfrm>
            <a:off x="0" y="0"/>
            <a:ext cx="126609" cy="6858000"/>
          </a:xfrm>
          <a:prstGeom prst="rect">
            <a:avLst/>
          </a:prstGeom>
          <a:solidFill>
            <a:srgbClr val="CC8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7429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Cím és tartalom">
    <p:bg>
      <p:bgPr>
        <a:solidFill>
          <a:srgbClr val="FBF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églalap 17">
            <a:extLst>
              <a:ext uri="{FF2B5EF4-FFF2-40B4-BE49-F238E27FC236}">
                <a16:creationId xmlns:a16="http://schemas.microsoft.com/office/drawing/2014/main" id="{17BB0303-E7D9-4D6F-82B5-13500D086218}"/>
              </a:ext>
            </a:extLst>
          </p:cNvPr>
          <p:cNvSpPr/>
          <p:nvPr userDrawn="1"/>
        </p:nvSpPr>
        <p:spPr>
          <a:xfrm>
            <a:off x="0" y="0"/>
            <a:ext cx="12191999" cy="1003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7" name="Ábra 16">
            <a:extLst>
              <a:ext uri="{FF2B5EF4-FFF2-40B4-BE49-F238E27FC236}">
                <a16:creationId xmlns:a16="http://schemas.microsoft.com/office/drawing/2014/main" id="{0386FCDA-8894-4614-9E48-D8C837C55F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7016" y="1762321"/>
            <a:ext cx="7474983" cy="509567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0E8C571-C84C-43FE-B42E-A3F93E23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9" y="105191"/>
            <a:ext cx="7354326" cy="851097"/>
          </a:xfrm>
        </p:spPr>
        <p:txBody>
          <a:bodyPr anchor="ctr">
            <a:normAutofit/>
          </a:bodyPr>
          <a:lstStyle>
            <a:lvl1pPr>
              <a:defRPr sz="3600" b="1">
                <a:solidFill>
                  <a:srgbClr val="006D8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54BCDD5-F6A7-4EC6-994E-0D470982A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048" y="1402862"/>
            <a:ext cx="11040501" cy="5095678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pic>
        <p:nvPicPr>
          <p:cNvPr id="13" name="Ábra 12">
            <a:extLst>
              <a:ext uri="{FF2B5EF4-FFF2-40B4-BE49-F238E27FC236}">
                <a16:creationId xmlns:a16="http://schemas.microsoft.com/office/drawing/2014/main" id="{29FD3F59-E827-4E08-9219-85AA46033E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4513" y="280881"/>
            <a:ext cx="3558246" cy="442149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3A44D4F4-7731-43D1-B38B-3033952E2E09}"/>
              </a:ext>
            </a:extLst>
          </p:cNvPr>
          <p:cNvSpPr/>
          <p:nvPr userDrawn="1"/>
        </p:nvSpPr>
        <p:spPr>
          <a:xfrm>
            <a:off x="0" y="0"/>
            <a:ext cx="126609" cy="6858000"/>
          </a:xfrm>
          <a:prstGeom prst="rect">
            <a:avLst/>
          </a:prstGeom>
          <a:solidFill>
            <a:srgbClr val="CC8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0680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Cím és tartalom">
    <p:bg>
      <p:bgPr>
        <a:solidFill>
          <a:srgbClr val="FBF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églalap 17">
            <a:extLst>
              <a:ext uri="{FF2B5EF4-FFF2-40B4-BE49-F238E27FC236}">
                <a16:creationId xmlns:a16="http://schemas.microsoft.com/office/drawing/2014/main" id="{17BB0303-E7D9-4D6F-82B5-13500D086218}"/>
              </a:ext>
            </a:extLst>
          </p:cNvPr>
          <p:cNvSpPr/>
          <p:nvPr userDrawn="1"/>
        </p:nvSpPr>
        <p:spPr>
          <a:xfrm>
            <a:off x="0" y="0"/>
            <a:ext cx="12191999" cy="1003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7" name="Ábra 16">
            <a:extLst>
              <a:ext uri="{FF2B5EF4-FFF2-40B4-BE49-F238E27FC236}">
                <a16:creationId xmlns:a16="http://schemas.microsoft.com/office/drawing/2014/main" id="{0386FCDA-8894-4614-9E48-D8C837C55F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7016" y="1762321"/>
            <a:ext cx="7474983" cy="509567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0E8C571-C84C-43FE-B42E-A3F93E23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9" y="105191"/>
            <a:ext cx="7354326" cy="851097"/>
          </a:xfrm>
        </p:spPr>
        <p:txBody>
          <a:bodyPr anchor="ctr">
            <a:normAutofit/>
          </a:bodyPr>
          <a:lstStyle>
            <a:lvl1pPr>
              <a:defRPr sz="3600" b="1">
                <a:solidFill>
                  <a:srgbClr val="006D8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54BCDD5-F6A7-4EC6-994E-0D470982A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048" y="1402862"/>
            <a:ext cx="11040501" cy="5095678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pic>
        <p:nvPicPr>
          <p:cNvPr id="13" name="Ábra 12">
            <a:extLst>
              <a:ext uri="{FF2B5EF4-FFF2-40B4-BE49-F238E27FC236}">
                <a16:creationId xmlns:a16="http://schemas.microsoft.com/office/drawing/2014/main" id="{29FD3F59-E827-4E08-9219-85AA46033E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4513" y="280881"/>
            <a:ext cx="3558246" cy="442149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3A44D4F4-7731-43D1-B38B-3033952E2E09}"/>
              </a:ext>
            </a:extLst>
          </p:cNvPr>
          <p:cNvSpPr/>
          <p:nvPr userDrawn="1"/>
        </p:nvSpPr>
        <p:spPr>
          <a:xfrm>
            <a:off x="0" y="0"/>
            <a:ext cx="126609" cy="6858000"/>
          </a:xfrm>
          <a:prstGeom prst="rect">
            <a:avLst/>
          </a:prstGeom>
          <a:solidFill>
            <a:srgbClr val="CC8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6895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Cím és tartalom">
    <p:bg>
      <p:bgPr>
        <a:solidFill>
          <a:srgbClr val="FBF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églalap 17">
            <a:extLst>
              <a:ext uri="{FF2B5EF4-FFF2-40B4-BE49-F238E27FC236}">
                <a16:creationId xmlns:a16="http://schemas.microsoft.com/office/drawing/2014/main" id="{17BB0303-E7D9-4D6F-82B5-13500D086218}"/>
              </a:ext>
            </a:extLst>
          </p:cNvPr>
          <p:cNvSpPr/>
          <p:nvPr userDrawn="1"/>
        </p:nvSpPr>
        <p:spPr>
          <a:xfrm>
            <a:off x="0" y="0"/>
            <a:ext cx="12191999" cy="1003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7" name="Ábra 16">
            <a:extLst>
              <a:ext uri="{FF2B5EF4-FFF2-40B4-BE49-F238E27FC236}">
                <a16:creationId xmlns:a16="http://schemas.microsoft.com/office/drawing/2014/main" id="{0386FCDA-8894-4614-9E48-D8C837C55F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7016" y="1762321"/>
            <a:ext cx="7474983" cy="509567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0E8C571-C84C-43FE-B42E-A3F93E23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9" y="105191"/>
            <a:ext cx="7354326" cy="851097"/>
          </a:xfrm>
        </p:spPr>
        <p:txBody>
          <a:bodyPr anchor="ctr">
            <a:normAutofit/>
          </a:bodyPr>
          <a:lstStyle>
            <a:lvl1pPr>
              <a:defRPr sz="3600" b="1">
                <a:solidFill>
                  <a:srgbClr val="006D8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54BCDD5-F6A7-4EC6-994E-0D470982A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048" y="1402862"/>
            <a:ext cx="11040501" cy="5095678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pic>
        <p:nvPicPr>
          <p:cNvPr id="13" name="Ábra 12">
            <a:extLst>
              <a:ext uri="{FF2B5EF4-FFF2-40B4-BE49-F238E27FC236}">
                <a16:creationId xmlns:a16="http://schemas.microsoft.com/office/drawing/2014/main" id="{29FD3F59-E827-4E08-9219-85AA46033E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4513" y="280881"/>
            <a:ext cx="3558246" cy="442149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3A44D4F4-7731-43D1-B38B-3033952E2E09}"/>
              </a:ext>
            </a:extLst>
          </p:cNvPr>
          <p:cNvSpPr/>
          <p:nvPr userDrawn="1"/>
        </p:nvSpPr>
        <p:spPr>
          <a:xfrm>
            <a:off x="0" y="0"/>
            <a:ext cx="126609" cy="6858000"/>
          </a:xfrm>
          <a:prstGeom prst="rect">
            <a:avLst/>
          </a:prstGeom>
          <a:solidFill>
            <a:srgbClr val="CC8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2127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ím és tartalom">
    <p:bg>
      <p:bgPr>
        <a:solidFill>
          <a:srgbClr val="FBF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églalap 17">
            <a:extLst>
              <a:ext uri="{FF2B5EF4-FFF2-40B4-BE49-F238E27FC236}">
                <a16:creationId xmlns:a16="http://schemas.microsoft.com/office/drawing/2014/main" id="{17BB0303-E7D9-4D6F-82B5-13500D086218}"/>
              </a:ext>
            </a:extLst>
          </p:cNvPr>
          <p:cNvSpPr/>
          <p:nvPr userDrawn="1"/>
        </p:nvSpPr>
        <p:spPr>
          <a:xfrm>
            <a:off x="0" y="0"/>
            <a:ext cx="12191999" cy="1003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7" name="Ábra 16">
            <a:extLst>
              <a:ext uri="{FF2B5EF4-FFF2-40B4-BE49-F238E27FC236}">
                <a16:creationId xmlns:a16="http://schemas.microsoft.com/office/drawing/2014/main" id="{0386FCDA-8894-4614-9E48-D8C837C55F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7016" y="1762321"/>
            <a:ext cx="7474983" cy="509567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0E8C571-C84C-43FE-B42E-A3F93E23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9" y="105191"/>
            <a:ext cx="7354326" cy="851097"/>
          </a:xfrm>
        </p:spPr>
        <p:txBody>
          <a:bodyPr anchor="ctr">
            <a:normAutofit/>
          </a:bodyPr>
          <a:lstStyle>
            <a:lvl1pPr>
              <a:defRPr sz="3600" b="1">
                <a:solidFill>
                  <a:srgbClr val="006D8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54BCDD5-F6A7-4EC6-994E-0D470982A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048" y="1402862"/>
            <a:ext cx="11040501" cy="5095678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pic>
        <p:nvPicPr>
          <p:cNvPr id="13" name="Ábra 12">
            <a:extLst>
              <a:ext uri="{FF2B5EF4-FFF2-40B4-BE49-F238E27FC236}">
                <a16:creationId xmlns:a16="http://schemas.microsoft.com/office/drawing/2014/main" id="{29FD3F59-E827-4E08-9219-85AA46033E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4513" y="280881"/>
            <a:ext cx="3558246" cy="442149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3A44D4F4-7731-43D1-B38B-3033952E2E09}"/>
              </a:ext>
            </a:extLst>
          </p:cNvPr>
          <p:cNvSpPr/>
          <p:nvPr userDrawn="1"/>
        </p:nvSpPr>
        <p:spPr>
          <a:xfrm>
            <a:off x="0" y="0"/>
            <a:ext cx="126609" cy="6858000"/>
          </a:xfrm>
          <a:prstGeom prst="rect">
            <a:avLst/>
          </a:prstGeom>
          <a:solidFill>
            <a:srgbClr val="CC8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1197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5978019-7DC2-5376-5166-D318052F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66218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E49A3B72-A23E-7CCE-AA92-7A4211D2F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1568B-DB9A-44F7-931F-CB65203D38C9}" type="datetimeFigureOut">
              <a:rPr lang="hu-HU" smtClean="0"/>
              <a:t>2024. 04. 29.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4B06B24-D9BE-68E0-2E11-4613E493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A895510-F6F9-4DCC-6AA5-A2F03DD02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5623B-BA0B-444C-9668-9DA8277F8F2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A1F31326-4A46-CC62-3ACD-76ECFE2C0994}"/>
              </a:ext>
            </a:extLst>
          </p:cNvPr>
          <p:cNvSpPr/>
          <p:nvPr userDrawn="1"/>
        </p:nvSpPr>
        <p:spPr>
          <a:xfrm>
            <a:off x="0" y="0"/>
            <a:ext cx="126609" cy="6858000"/>
          </a:xfrm>
          <a:prstGeom prst="rect">
            <a:avLst/>
          </a:prstGeom>
          <a:solidFill>
            <a:srgbClr val="CC8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Ábra 7">
            <a:extLst>
              <a:ext uri="{FF2B5EF4-FFF2-40B4-BE49-F238E27FC236}">
                <a16:creationId xmlns:a16="http://schemas.microsoft.com/office/drawing/2014/main" id="{E6925CE7-0E97-5B93-F863-474E0E24E0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74513" y="280881"/>
            <a:ext cx="3558246" cy="442149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E75556AD-898B-B3E2-6FE0-16708F5228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4"/>
          <a:stretch/>
        </p:blipFill>
        <p:spPr>
          <a:xfrm>
            <a:off x="126609" y="4729156"/>
            <a:ext cx="12065390" cy="212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57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Cím és tartalom">
    <p:bg>
      <p:bgPr>
        <a:solidFill>
          <a:srgbClr val="FBF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églalap 17">
            <a:extLst>
              <a:ext uri="{FF2B5EF4-FFF2-40B4-BE49-F238E27FC236}">
                <a16:creationId xmlns:a16="http://schemas.microsoft.com/office/drawing/2014/main" id="{17BB0303-E7D9-4D6F-82B5-13500D086218}"/>
              </a:ext>
            </a:extLst>
          </p:cNvPr>
          <p:cNvSpPr/>
          <p:nvPr userDrawn="1"/>
        </p:nvSpPr>
        <p:spPr>
          <a:xfrm>
            <a:off x="0" y="0"/>
            <a:ext cx="12191999" cy="1003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7" name="Ábra 16">
            <a:extLst>
              <a:ext uri="{FF2B5EF4-FFF2-40B4-BE49-F238E27FC236}">
                <a16:creationId xmlns:a16="http://schemas.microsoft.com/office/drawing/2014/main" id="{0386FCDA-8894-4614-9E48-D8C837C55F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7016" y="1762321"/>
            <a:ext cx="7474983" cy="509567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0E8C571-C84C-43FE-B42E-A3F93E23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9" y="105191"/>
            <a:ext cx="7354326" cy="851097"/>
          </a:xfrm>
        </p:spPr>
        <p:txBody>
          <a:bodyPr anchor="ctr">
            <a:normAutofit/>
          </a:bodyPr>
          <a:lstStyle>
            <a:lvl1pPr>
              <a:defRPr sz="3600" b="1">
                <a:solidFill>
                  <a:srgbClr val="006D8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54BCDD5-F6A7-4EC6-994E-0D470982A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048" y="1402862"/>
            <a:ext cx="11040501" cy="5095678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pic>
        <p:nvPicPr>
          <p:cNvPr id="13" name="Ábra 12">
            <a:extLst>
              <a:ext uri="{FF2B5EF4-FFF2-40B4-BE49-F238E27FC236}">
                <a16:creationId xmlns:a16="http://schemas.microsoft.com/office/drawing/2014/main" id="{29FD3F59-E827-4E08-9219-85AA46033E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4513" y="280881"/>
            <a:ext cx="3558246" cy="442149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3A44D4F4-7731-43D1-B38B-3033952E2E09}"/>
              </a:ext>
            </a:extLst>
          </p:cNvPr>
          <p:cNvSpPr/>
          <p:nvPr userDrawn="1"/>
        </p:nvSpPr>
        <p:spPr>
          <a:xfrm>
            <a:off x="0" y="0"/>
            <a:ext cx="126609" cy="6858000"/>
          </a:xfrm>
          <a:prstGeom prst="rect">
            <a:avLst/>
          </a:prstGeom>
          <a:solidFill>
            <a:srgbClr val="CC8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2308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ím és tartalom">
    <p:bg>
      <p:bgPr>
        <a:solidFill>
          <a:srgbClr val="FBF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églalap 17">
            <a:extLst>
              <a:ext uri="{FF2B5EF4-FFF2-40B4-BE49-F238E27FC236}">
                <a16:creationId xmlns:a16="http://schemas.microsoft.com/office/drawing/2014/main" id="{17BB0303-E7D9-4D6F-82B5-13500D086218}"/>
              </a:ext>
            </a:extLst>
          </p:cNvPr>
          <p:cNvSpPr/>
          <p:nvPr userDrawn="1"/>
        </p:nvSpPr>
        <p:spPr>
          <a:xfrm>
            <a:off x="0" y="0"/>
            <a:ext cx="12191999" cy="1003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7" name="Ábra 16">
            <a:extLst>
              <a:ext uri="{FF2B5EF4-FFF2-40B4-BE49-F238E27FC236}">
                <a16:creationId xmlns:a16="http://schemas.microsoft.com/office/drawing/2014/main" id="{0386FCDA-8894-4614-9E48-D8C837C55F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7016" y="1762321"/>
            <a:ext cx="7474983" cy="509567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0E8C571-C84C-43FE-B42E-A3F93E23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9" y="105191"/>
            <a:ext cx="7354326" cy="851097"/>
          </a:xfrm>
        </p:spPr>
        <p:txBody>
          <a:bodyPr anchor="ctr">
            <a:normAutofit/>
          </a:bodyPr>
          <a:lstStyle>
            <a:lvl1pPr>
              <a:defRPr sz="3600" b="1">
                <a:solidFill>
                  <a:srgbClr val="006D8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pic>
        <p:nvPicPr>
          <p:cNvPr id="13" name="Ábra 12">
            <a:extLst>
              <a:ext uri="{FF2B5EF4-FFF2-40B4-BE49-F238E27FC236}">
                <a16:creationId xmlns:a16="http://schemas.microsoft.com/office/drawing/2014/main" id="{29FD3F59-E827-4E08-9219-85AA46033E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4513" y="280881"/>
            <a:ext cx="3558246" cy="442149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3A44D4F4-7731-43D1-B38B-3033952E2E09}"/>
              </a:ext>
            </a:extLst>
          </p:cNvPr>
          <p:cNvSpPr/>
          <p:nvPr userDrawn="1"/>
        </p:nvSpPr>
        <p:spPr>
          <a:xfrm>
            <a:off x="0" y="0"/>
            <a:ext cx="126609" cy="6858000"/>
          </a:xfrm>
          <a:prstGeom prst="rect">
            <a:avLst/>
          </a:prstGeom>
          <a:solidFill>
            <a:srgbClr val="CC8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FD637B62-274A-9E5D-FF4A-39BC7FF2ED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1007" y="2134491"/>
            <a:ext cx="6048646" cy="4351338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5" name="Tartalom helye 3">
            <a:extLst>
              <a:ext uri="{FF2B5EF4-FFF2-40B4-BE49-F238E27FC236}">
                <a16:creationId xmlns:a16="http://schemas.microsoft.com/office/drawing/2014/main" id="{33E7A954-E1CD-4849-9839-12129BA44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2777" y="2134491"/>
            <a:ext cx="5726098" cy="4351338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6" name="Szöveg helye 2">
            <a:extLst>
              <a:ext uri="{FF2B5EF4-FFF2-40B4-BE49-F238E27FC236}">
                <a16:creationId xmlns:a16="http://schemas.microsoft.com/office/drawing/2014/main" id="{95C24AE9-A80D-5731-DD2B-3E71CC75CC4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71007" y="1186029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Szöveg helye 4">
            <a:extLst>
              <a:ext uri="{FF2B5EF4-FFF2-40B4-BE49-F238E27FC236}">
                <a16:creationId xmlns:a16="http://schemas.microsoft.com/office/drawing/2014/main" id="{B59884EF-7F84-5B08-397F-BC44EC2E90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2777" y="1186029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59918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bg>
      <p:bgPr>
        <a:solidFill>
          <a:srgbClr val="FBF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églalap 17">
            <a:extLst>
              <a:ext uri="{FF2B5EF4-FFF2-40B4-BE49-F238E27FC236}">
                <a16:creationId xmlns:a16="http://schemas.microsoft.com/office/drawing/2014/main" id="{17BB0303-E7D9-4D6F-82B5-13500D086218}"/>
              </a:ext>
            </a:extLst>
          </p:cNvPr>
          <p:cNvSpPr/>
          <p:nvPr userDrawn="1"/>
        </p:nvSpPr>
        <p:spPr>
          <a:xfrm>
            <a:off x="0" y="0"/>
            <a:ext cx="12191999" cy="1003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7" name="Ábra 16">
            <a:extLst>
              <a:ext uri="{FF2B5EF4-FFF2-40B4-BE49-F238E27FC236}">
                <a16:creationId xmlns:a16="http://schemas.microsoft.com/office/drawing/2014/main" id="{0386FCDA-8894-4614-9E48-D8C837C55F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7016" y="1762321"/>
            <a:ext cx="7474983" cy="509567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0E8C571-C84C-43FE-B42E-A3F93E23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9" y="105191"/>
            <a:ext cx="7354326" cy="851097"/>
          </a:xfrm>
        </p:spPr>
        <p:txBody>
          <a:bodyPr anchor="ctr">
            <a:normAutofit/>
          </a:bodyPr>
          <a:lstStyle>
            <a:lvl1pPr>
              <a:defRPr sz="3600" b="1">
                <a:solidFill>
                  <a:srgbClr val="006D8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54BCDD5-F6A7-4EC6-994E-0D470982A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048" y="1402862"/>
            <a:ext cx="11040501" cy="5095678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pic>
        <p:nvPicPr>
          <p:cNvPr id="13" name="Ábra 12">
            <a:extLst>
              <a:ext uri="{FF2B5EF4-FFF2-40B4-BE49-F238E27FC236}">
                <a16:creationId xmlns:a16="http://schemas.microsoft.com/office/drawing/2014/main" id="{29FD3F59-E827-4E08-9219-85AA46033E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4513" y="280881"/>
            <a:ext cx="3558246" cy="442149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3A44D4F4-7731-43D1-B38B-3033952E2E09}"/>
              </a:ext>
            </a:extLst>
          </p:cNvPr>
          <p:cNvSpPr/>
          <p:nvPr userDrawn="1"/>
        </p:nvSpPr>
        <p:spPr>
          <a:xfrm>
            <a:off x="0" y="0"/>
            <a:ext cx="126609" cy="6858000"/>
          </a:xfrm>
          <a:prstGeom prst="rect">
            <a:avLst/>
          </a:prstGeom>
          <a:solidFill>
            <a:srgbClr val="CC8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6647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Cím és tartalom">
    <p:bg>
      <p:bgPr>
        <a:solidFill>
          <a:srgbClr val="FBF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églalap 17">
            <a:extLst>
              <a:ext uri="{FF2B5EF4-FFF2-40B4-BE49-F238E27FC236}">
                <a16:creationId xmlns:a16="http://schemas.microsoft.com/office/drawing/2014/main" id="{17BB0303-E7D9-4D6F-82B5-13500D086218}"/>
              </a:ext>
            </a:extLst>
          </p:cNvPr>
          <p:cNvSpPr/>
          <p:nvPr userDrawn="1"/>
        </p:nvSpPr>
        <p:spPr>
          <a:xfrm>
            <a:off x="0" y="0"/>
            <a:ext cx="12191999" cy="1003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7" name="Ábra 16">
            <a:extLst>
              <a:ext uri="{FF2B5EF4-FFF2-40B4-BE49-F238E27FC236}">
                <a16:creationId xmlns:a16="http://schemas.microsoft.com/office/drawing/2014/main" id="{0386FCDA-8894-4614-9E48-D8C837C55F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7016" y="1762321"/>
            <a:ext cx="7474983" cy="509567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0E8C571-C84C-43FE-B42E-A3F93E23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9" y="105191"/>
            <a:ext cx="7354326" cy="851097"/>
          </a:xfrm>
        </p:spPr>
        <p:txBody>
          <a:bodyPr anchor="ctr">
            <a:normAutofit/>
          </a:bodyPr>
          <a:lstStyle>
            <a:lvl1pPr>
              <a:defRPr sz="3600" b="1">
                <a:solidFill>
                  <a:srgbClr val="006D8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54BCDD5-F6A7-4EC6-994E-0D470982A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048" y="1402862"/>
            <a:ext cx="11040501" cy="5095678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pic>
        <p:nvPicPr>
          <p:cNvPr id="13" name="Ábra 12">
            <a:extLst>
              <a:ext uri="{FF2B5EF4-FFF2-40B4-BE49-F238E27FC236}">
                <a16:creationId xmlns:a16="http://schemas.microsoft.com/office/drawing/2014/main" id="{29FD3F59-E827-4E08-9219-85AA46033E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4513" y="280881"/>
            <a:ext cx="3558246" cy="442149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3A44D4F4-7731-43D1-B38B-3033952E2E09}"/>
              </a:ext>
            </a:extLst>
          </p:cNvPr>
          <p:cNvSpPr/>
          <p:nvPr userDrawn="1"/>
        </p:nvSpPr>
        <p:spPr>
          <a:xfrm>
            <a:off x="0" y="0"/>
            <a:ext cx="126609" cy="6858000"/>
          </a:xfrm>
          <a:prstGeom prst="rect">
            <a:avLst/>
          </a:prstGeom>
          <a:solidFill>
            <a:srgbClr val="CC8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3895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Cím és tartalom">
    <p:bg>
      <p:bgPr>
        <a:solidFill>
          <a:srgbClr val="FBF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églalap 17">
            <a:extLst>
              <a:ext uri="{FF2B5EF4-FFF2-40B4-BE49-F238E27FC236}">
                <a16:creationId xmlns:a16="http://schemas.microsoft.com/office/drawing/2014/main" id="{17BB0303-E7D9-4D6F-82B5-13500D086218}"/>
              </a:ext>
            </a:extLst>
          </p:cNvPr>
          <p:cNvSpPr/>
          <p:nvPr userDrawn="1"/>
        </p:nvSpPr>
        <p:spPr>
          <a:xfrm>
            <a:off x="0" y="0"/>
            <a:ext cx="12191999" cy="1003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7" name="Ábra 16">
            <a:extLst>
              <a:ext uri="{FF2B5EF4-FFF2-40B4-BE49-F238E27FC236}">
                <a16:creationId xmlns:a16="http://schemas.microsoft.com/office/drawing/2014/main" id="{0386FCDA-8894-4614-9E48-D8C837C55F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7016" y="1762321"/>
            <a:ext cx="7474983" cy="509567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0E8C571-C84C-43FE-B42E-A3F93E23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9" y="105191"/>
            <a:ext cx="7354326" cy="851097"/>
          </a:xfrm>
        </p:spPr>
        <p:txBody>
          <a:bodyPr anchor="ctr">
            <a:normAutofit/>
          </a:bodyPr>
          <a:lstStyle>
            <a:lvl1pPr>
              <a:defRPr sz="3600" b="1">
                <a:solidFill>
                  <a:srgbClr val="006D8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54BCDD5-F6A7-4EC6-994E-0D470982A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048" y="1402862"/>
            <a:ext cx="11040501" cy="5095678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pic>
        <p:nvPicPr>
          <p:cNvPr id="13" name="Ábra 12">
            <a:extLst>
              <a:ext uri="{FF2B5EF4-FFF2-40B4-BE49-F238E27FC236}">
                <a16:creationId xmlns:a16="http://schemas.microsoft.com/office/drawing/2014/main" id="{29FD3F59-E827-4E08-9219-85AA46033E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4513" y="280881"/>
            <a:ext cx="3558246" cy="442149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3A44D4F4-7731-43D1-B38B-3033952E2E09}"/>
              </a:ext>
            </a:extLst>
          </p:cNvPr>
          <p:cNvSpPr/>
          <p:nvPr userDrawn="1"/>
        </p:nvSpPr>
        <p:spPr>
          <a:xfrm>
            <a:off x="0" y="0"/>
            <a:ext cx="126609" cy="6858000"/>
          </a:xfrm>
          <a:prstGeom prst="rect">
            <a:avLst/>
          </a:prstGeom>
          <a:solidFill>
            <a:srgbClr val="CC8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2009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Cím és tartalom">
    <p:bg>
      <p:bgPr>
        <a:solidFill>
          <a:srgbClr val="FBF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églalap 17">
            <a:extLst>
              <a:ext uri="{FF2B5EF4-FFF2-40B4-BE49-F238E27FC236}">
                <a16:creationId xmlns:a16="http://schemas.microsoft.com/office/drawing/2014/main" id="{17BB0303-E7D9-4D6F-82B5-13500D086218}"/>
              </a:ext>
            </a:extLst>
          </p:cNvPr>
          <p:cNvSpPr/>
          <p:nvPr userDrawn="1"/>
        </p:nvSpPr>
        <p:spPr>
          <a:xfrm>
            <a:off x="0" y="0"/>
            <a:ext cx="12191999" cy="1003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7" name="Ábra 16">
            <a:extLst>
              <a:ext uri="{FF2B5EF4-FFF2-40B4-BE49-F238E27FC236}">
                <a16:creationId xmlns:a16="http://schemas.microsoft.com/office/drawing/2014/main" id="{0386FCDA-8894-4614-9E48-D8C837C55F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7016" y="1762321"/>
            <a:ext cx="7474983" cy="509567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0E8C571-C84C-43FE-B42E-A3F93E23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9" y="105191"/>
            <a:ext cx="7354326" cy="851097"/>
          </a:xfrm>
        </p:spPr>
        <p:txBody>
          <a:bodyPr anchor="ctr">
            <a:normAutofit/>
          </a:bodyPr>
          <a:lstStyle>
            <a:lvl1pPr>
              <a:defRPr sz="3600" b="1">
                <a:solidFill>
                  <a:srgbClr val="006D8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54BCDD5-F6A7-4EC6-994E-0D470982A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048" y="1402862"/>
            <a:ext cx="11040501" cy="5095678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pic>
        <p:nvPicPr>
          <p:cNvPr id="13" name="Ábra 12">
            <a:extLst>
              <a:ext uri="{FF2B5EF4-FFF2-40B4-BE49-F238E27FC236}">
                <a16:creationId xmlns:a16="http://schemas.microsoft.com/office/drawing/2014/main" id="{29FD3F59-E827-4E08-9219-85AA46033E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4513" y="280881"/>
            <a:ext cx="3558246" cy="442149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3A44D4F4-7731-43D1-B38B-3033952E2E09}"/>
              </a:ext>
            </a:extLst>
          </p:cNvPr>
          <p:cNvSpPr/>
          <p:nvPr userDrawn="1"/>
        </p:nvSpPr>
        <p:spPr>
          <a:xfrm>
            <a:off x="0" y="0"/>
            <a:ext cx="126609" cy="6858000"/>
          </a:xfrm>
          <a:prstGeom prst="rect">
            <a:avLst/>
          </a:prstGeom>
          <a:solidFill>
            <a:srgbClr val="CC8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4758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Cím és tartalom">
    <p:bg>
      <p:bgPr>
        <a:solidFill>
          <a:srgbClr val="FBF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églalap 17">
            <a:extLst>
              <a:ext uri="{FF2B5EF4-FFF2-40B4-BE49-F238E27FC236}">
                <a16:creationId xmlns:a16="http://schemas.microsoft.com/office/drawing/2014/main" id="{17BB0303-E7D9-4D6F-82B5-13500D086218}"/>
              </a:ext>
            </a:extLst>
          </p:cNvPr>
          <p:cNvSpPr/>
          <p:nvPr userDrawn="1"/>
        </p:nvSpPr>
        <p:spPr>
          <a:xfrm>
            <a:off x="0" y="0"/>
            <a:ext cx="12191999" cy="1003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7" name="Ábra 16">
            <a:extLst>
              <a:ext uri="{FF2B5EF4-FFF2-40B4-BE49-F238E27FC236}">
                <a16:creationId xmlns:a16="http://schemas.microsoft.com/office/drawing/2014/main" id="{0386FCDA-8894-4614-9E48-D8C837C55F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7016" y="1762321"/>
            <a:ext cx="7474983" cy="509567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0E8C571-C84C-43FE-B42E-A3F93E23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9" y="105191"/>
            <a:ext cx="7354326" cy="851097"/>
          </a:xfrm>
        </p:spPr>
        <p:txBody>
          <a:bodyPr anchor="ctr">
            <a:normAutofit/>
          </a:bodyPr>
          <a:lstStyle>
            <a:lvl1pPr>
              <a:defRPr sz="3600" b="1">
                <a:solidFill>
                  <a:srgbClr val="006D8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54BCDD5-F6A7-4EC6-994E-0D470982A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048" y="1402862"/>
            <a:ext cx="11040501" cy="5095678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pic>
        <p:nvPicPr>
          <p:cNvPr id="13" name="Ábra 12">
            <a:extLst>
              <a:ext uri="{FF2B5EF4-FFF2-40B4-BE49-F238E27FC236}">
                <a16:creationId xmlns:a16="http://schemas.microsoft.com/office/drawing/2014/main" id="{29FD3F59-E827-4E08-9219-85AA46033E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4513" y="280881"/>
            <a:ext cx="3558246" cy="442149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3A44D4F4-7731-43D1-B38B-3033952E2E09}"/>
              </a:ext>
            </a:extLst>
          </p:cNvPr>
          <p:cNvSpPr/>
          <p:nvPr userDrawn="1"/>
        </p:nvSpPr>
        <p:spPr>
          <a:xfrm>
            <a:off x="0" y="0"/>
            <a:ext cx="126609" cy="6858000"/>
          </a:xfrm>
          <a:prstGeom prst="rect">
            <a:avLst/>
          </a:prstGeom>
          <a:solidFill>
            <a:srgbClr val="CC8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724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Cím és tartalom">
    <p:bg>
      <p:bgPr>
        <a:solidFill>
          <a:srgbClr val="FBF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églalap 17">
            <a:extLst>
              <a:ext uri="{FF2B5EF4-FFF2-40B4-BE49-F238E27FC236}">
                <a16:creationId xmlns:a16="http://schemas.microsoft.com/office/drawing/2014/main" id="{17BB0303-E7D9-4D6F-82B5-13500D086218}"/>
              </a:ext>
            </a:extLst>
          </p:cNvPr>
          <p:cNvSpPr/>
          <p:nvPr userDrawn="1"/>
        </p:nvSpPr>
        <p:spPr>
          <a:xfrm>
            <a:off x="0" y="0"/>
            <a:ext cx="12191999" cy="1003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7" name="Ábra 16">
            <a:extLst>
              <a:ext uri="{FF2B5EF4-FFF2-40B4-BE49-F238E27FC236}">
                <a16:creationId xmlns:a16="http://schemas.microsoft.com/office/drawing/2014/main" id="{0386FCDA-8894-4614-9E48-D8C837C55F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7016" y="1762321"/>
            <a:ext cx="7474983" cy="509567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0E8C571-C84C-43FE-B42E-A3F93E23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9" y="105191"/>
            <a:ext cx="7354326" cy="851097"/>
          </a:xfrm>
        </p:spPr>
        <p:txBody>
          <a:bodyPr anchor="ctr">
            <a:normAutofit/>
          </a:bodyPr>
          <a:lstStyle>
            <a:lvl1pPr>
              <a:defRPr sz="3600" b="1">
                <a:solidFill>
                  <a:srgbClr val="006D8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54BCDD5-F6A7-4EC6-994E-0D470982A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048" y="1402862"/>
            <a:ext cx="11040501" cy="5095678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pic>
        <p:nvPicPr>
          <p:cNvPr id="13" name="Ábra 12">
            <a:extLst>
              <a:ext uri="{FF2B5EF4-FFF2-40B4-BE49-F238E27FC236}">
                <a16:creationId xmlns:a16="http://schemas.microsoft.com/office/drawing/2014/main" id="{29FD3F59-E827-4E08-9219-85AA46033E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4513" y="280881"/>
            <a:ext cx="3558246" cy="442149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3A44D4F4-7731-43D1-B38B-3033952E2E09}"/>
              </a:ext>
            </a:extLst>
          </p:cNvPr>
          <p:cNvSpPr/>
          <p:nvPr userDrawn="1"/>
        </p:nvSpPr>
        <p:spPr>
          <a:xfrm>
            <a:off x="0" y="0"/>
            <a:ext cx="126609" cy="6858000"/>
          </a:xfrm>
          <a:prstGeom prst="rect">
            <a:avLst/>
          </a:prstGeom>
          <a:solidFill>
            <a:srgbClr val="CC8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968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Cím és tartalom">
    <p:bg>
      <p:bgPr>
        <a:solidFill>
          <a:srgbClr val="FBF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églalap 17">
            <a:extLst>
              <a:ext uri="{FF2B5EF4-FFF2-40B4-BE49-F238E27FC236}">
                <a16:creationId xmlns:a16="http://schemas.microsoft.com/office/drawing/2014/main" id="{17BB0303-E7D9-4D6F-82B5-13500D086218}"/>
              </a:ext>
            </a:extLst>
          </p:cNvPr>
          <p:cNvSpPr/>
          <p:nvPr userDrawn="1"/>
        </p:nvSpPr>
        <p:spPr>
          <a:xfrm>
            <a:off x="0" y="0"/>
            <a:ext cx="12191999" cy="1003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7" name="Ábra 16">
            <a:extLst>
              <a:ext uri="{FF2B5EF4-FFF2-40B4-BE49-F238E27FC236}">
                <a16:creationId xmlns:a16="http://schemas.microsoft.com/office/drawing/2014/main" id="{0386FCDA-8894-4614-9E48-D8C837C55F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7016" y="1762321"/>
            <a:ext cx="7474983" cy="509567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0E8C571-C84C-43FE-B42E-A3F93E23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9" y="105191"/>
            <a:ext cx="7354326" cy="851097"/>
          </a:xfrm>
        </p:spPr>
        <p:txBody>
          <a:bodyPr anchor="ctr">
            <a:normAutofit/>
          </a:bodyPr>
          <a:lstStyle>
            <a:lvl1pPr>
              <a:defRPr sz="3600" b="1">
                <a:solidFill>
                  <a:srgbClr val="006D8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54BCDD5-F6A7-4EC6-994E-0D470982A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048" y="1402862"/>
            <a:ext cx="11040501" cy="5095678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pic>
        <p:nvPicPr>
          <p:cNvPr id="13" name="Ábra 12">
            <a:extLst>
              <a:ext uri="{FF2B5EF4-FFF2-40B4-BE49-F238E27FC236}">
                <a16:creationId xmlns:a16="http://schemas.microsoft.com/office/drawing/2014/main" id="{29FD3F59-E827-4E08-9219-85AA46033E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4513" y="280881"/>
            <a:ext cx="3558246" cy="442149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3A44D4F4-7731-43D1-B38B-3033952E2E09}"/>
              </a:ext>
            </a:extLst>
          </p:cNvPr>
          <p:cNvSpPr/>
          <p:nvPr userDrawn="1"/>
        </p:nvSpPr>
        <p:spPr>
          <a:xfrm>
            <a:off x="0" y="0"/>
            <a:ext cx="126609" cy="6858000"/>
          </a:xfrm>
          <a:prstGeom prst="rect">
            <a:avLst/>
          </a:prstGeom>
          <a:solidFill>
            <a:srgbClr val="CC8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7984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Cím és tartalom">
    <p:bg>
      <p:bgPr>
        <a:solidFill>
          <a:srgbClr val="FBF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églalap 17">
            <a:extLst>
              <a:ext uri="{FF2B5EF4-FFF2-40B4-BE49-F238E27FC236}">
                <a16:creationId xmlns:a16="http://schemas.microsoft.com/office/drawing/2014/main" id="{17BB0303-E7D9-4D6F-82B5-13500D086218}"/>
              </a:ext>
            </a:extLst>
          </p:cNvPr>
          <p:cNvSpPr/>
          <p:nvPr userDrawn="1"/>
        </p:nvSpPr>
        <p:spPr>
          <a:xfrm>
            <a:off x="0" y="0"/>
            <a:ext cx="12191999" cy="1003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7" name="Ábra 16">
            <a:extLst>
              <a:ext uri="{FF2B5EF4-FFF2-40B4-BE49-F238E27FC236}">
                <a16:creationId xmlns:a16="http://schemas.microsoft.com/office/drawing/2014/main" id="{0386FCDA-8894-4614-9E48-D8C837C55F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7016" y="1762321"/>
            <a:ext cx="7474983" cy="509567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0E8C571-C84C-43FE-B42E-A3F93E23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9" y="105191"/>
            <a:ext cx="7354326" cy="851097"/>
          </a:xfrm>
        </p:spPr>
        <p:txBody>
          <a:bodyPr anchor="ctr">
            <a:normAutofit/>
          </a:bodyPr>
          <a:lstStyle>
            <a:lvl1pPr>
              <a:defRPr sz="3600" b="1">
                <a:solidFill>
                  <a:srgbClr val="006D8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54BCDD5-F6A7-4EC6-994E-0D470982A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048" y="1402862"/>
            <a:ext cx="11040501" cy="5095678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pic>
        <p:nvPicPr>
          <p:cNvPr id="13" name="Ábra 12">
            <a:extLst>
              <a:ext uri="{FF2B5EF4-FFF2-40B4-BE49-F238E27FC236}">
                <a16:creationId xmlns:a16="http://schemas.microsoft.com/office/drawing/2014/main" id="{29FD3F59-E827-4E08-9219-85AA46033E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4513" y="280881"/>
            <a:ext cx="3558246" cy="442149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3A44D4F4-7731-43D1-B38B-3033952E2E09}"/>
              </a:ext>
            </a:extLst>
          </p:cNvPr>
          <p:cNvSpPr/>
          <p:nvPr userDrawn="1"/>
        </p:nvSpPr>
        <p:spPr>
          <a:xfrm>
            <a:off x="0" y="0"/>
            <a:ext cx="126609" cy="6858000"/>
          </a:xfrm>
          <a:prstGeom prst="rect">
            <a:avLst/>
          </a:prstGeom>
          <a:solidFill>
            <a:srgbClr val="CC8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8634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27614901-701C-45F1-8E0B-56807DF18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434490F-7C9B-4A64-A23F-1B763CCE3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85F4F2B-8D8C-4BDB-B418-4127906DED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1568B-DB9A-44F7-931F-CB65203D38C9}" type="datetimeFigureOut">
              <a:rPr lang="hu-HU" smtClean="0"/>
              <a:t>2024. 04. 29.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BB6007F-6CE5-4390-A0F6-9D31FB7CB2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488DAFF-A969-4296-9E6C-146EE53D74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5623B-BA0B-444C-9668-9DA8277F8F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5104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6D8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>
              <a:lumMod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>
              <a:lumMod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C1F59-133D-C98A-B7CB-EAC08269D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81375"/>
            <a:ext cx="10515600" cy="1325563"/>
          </a:xfrm>
        </p:spPr>
        <p:txBody>
          <a:bodyPr>
            <a:normAutofit/>
          </a:bodyPr>
          <a:lstStyle/>
          <a:p>
            <a:r>
              <a:rPr lang="hu-HU" dirty="0"/>
              <a:t>Óriások nyomában</a:t>
            </a:r>
            <a:br>
              <a:rPr lang="hu-HU" dirty="0"/>
            </a:br>
            <a:r>
              <a:rPr lang="hu-HU" sz="3200" dirty="0"/>
              <a:t>A magyar járműtudomány múltja és </a:t>
            </a:r>
            <a:r>
              <a:rPr lang="hu-HU" sz="3200" dirty="0" err="1"/>
              <a:t>jelene</a:t>
            </a:r>
            <a:endParaRPr lang="hu-HU" sz="32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5F61C49-CE4D-57DB-D30E-1915D8FBE2C0}"/>
              </a:ext>
            </a:extLst>
          </p:cNvPr>
          <p:cNvSpPr txBox="1">
            <a:spLocks/>
          </p:cNvSpPr>
          <p:nvPr/>
        </p:nvSpPr>
        <p:spPr>
          <a:xfrm>
            <a:off x="838199" y="4157221"/>
            <a:ext cx="3912910" cy="575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6D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sz="1600" dirty="0"/>
              <a:t>Virt Márton</a:t>
            </a:r>
          </a:p>
          <a:p>
            <a:r>
              <a:rPr lang="hu-HU" sz="1600" dirty="0"/>
              <a:t>BME Gépjárműtechnológia Tanszék</a:t>
            </a:r>
          </a:p>
        </p:txBody>
      </p:sp>
    </p:spTree>
    <p:extLst>
      <p:ext uri="{BB962C8B-B14F-4D97-AF65-F5344CB8AC3E}">
        <p14:creationId xmlns:p14="http://schemas.microsoft.com/office/powerpoint/2010/main" val="1719603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959FD-5DA1-9ABE-AC39-2BB2102BE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8" y="105191"/>
            <a:ext cx="7005401" cy="851097"/>
          </a:xfrm>
        </p:spPr>
        <p:txBody>
          <a:bodyPr>
            <a:normAutofit fontScale="90000"/>
          </a:bodyPr>
          <a:lstStyle/>
          <a:p>
            <a:r>
              <a:rPr lang="hu-HU" dirty="0"/>
              <a:t>A magyar járműgyártás kezdetei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0653BC-A40A-1460-927A-E013464D9062}"/>
              </a:ext>
            </a:extLst>
          </p:cNvPr>
          <p:cNvSpPr txBox="1">
            <a:spLocks/>
          </p:cNvSpPr>
          <p:nvPr/>
        </p:nvSpPr>
        <p:spPr>
          <a:xfrm>
            <a:off x="599047" y="1084081"/>
            <a:ext cx="7005400" cy="23449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b="1" dirty="0"/>
              <a:t>Csonka János</a:t>
            </a:r>
          </a:p>
          <a:p>
            <a:r>
              <a:rPr lang="hu-HU" sz="2400" b="1" dirty="0"/>
              <a:t>1909</a:t>
            </a:r>
            <a:r>
              <a:rPr lang="hu-HU" sz="2400" dirty="0"/>
              <a:t> – Egyhengeres 4LE kisautó</a:t>
            </a:r>
          </a:p>
          <a:p>
            <a:r>
              <a:rPr lang="hu-HU" sz="2400" b="1" dirty="0"/>
              <a:t>1910</a:t>
            </a:r>
            <a:r>
              <a:rPr lang="hu-HU" sz="2400" dirty="0"/>
              <a:t> – Első magyar kisautóbusz</a:t>
            </a:r>
          </a:p>
          <a:p>
            <a:r>
              <a:rPr lang="hu-HU" sz="2400" b="1" dirty="0"/>
              <a:t>1911</a:t>
            </a:r>
            <a:r>
              <a:rPr lang="hu-HU" sz="2400" dirty="0"/>
              <a:t> – Négyhengeres 8LE autó</a:t>
            </a:r>
          </a:p>
          <a:p>
            <a:r>
              <a:rPr lang="hu-HU" sz="2400" b="1" dirty="0"/>
              <a:t>1912</a:t>
            </a:r>
            <a:r>
              <a:rPr lang="hu-HU" sz="2400" dirty="0"/>
              <a:t> –</a:t>
            </a:r>
            <a:r>
              <a:rPr lang="hu-HU" sz="2400" dirty="0" err="1"/>
              <a:t>től</a:t>
            </a:r>
            <a:r>
              <a:rPr lang="hu-HU" sz="2400" dirty="0"/>
              <a:t> a vezető gépgyárak nyomásgyakorlása miatt nem épít több gépjárművet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E96F396-912D-9CF3-8740-8F379BB4A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59" y="3472765"/>
            <a:ext cx="4579469" cy="328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4812424C-F38E-6AA0-7415-244030065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536" y="1140472"/>
            <a:ext cx="4246557" cy="275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95DB1D46-D85A-E688-DDE3-8A537299C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510" y="4078852"/>
            <a:ext cx="4579469" cy="261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50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959FD-5DA1-9ABE-AC39-2BB2102BE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8" y="105191"/>
            <a:ext cx="7005401" cy="851097"/>
          </a:xfrm>
        </p:spPr>
        <p:txBody>
          <a:bodyPr>
            <a:normAutofit fontScale="90000"/>
          </a:bodyPr>
          <a:lstStyle/>
          <a:p>
            <a:r>
              <a:rPr lang="hu-HU" dirty="0"/>
              <a:t>A magyar járműgyártás kezdetei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0653BC-A40A-1460-927A-E013464D9062}"/>
              </a:ext>
            </a:extLst>
          </p:cNvPr>
          <p:cNvSpPr txBox="1">
            <a:spLocks/>
          </p:cNvSpPr>
          <p:nvPr/>
        </p:nvSpPr>
        <p:spPr>
          <a:xfrm>
            <a:off x="599046" y="1084080"/>
            <a:ext cx="7596997" cy="56687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600" b="1" dirty="0"/>
              <a:t>Bánki Donát</a:t>
            </a:r>
          </a:p>
          <a:p>
            <a:r>
              <a:rPr lang="hu-HU" sz="2200" dirty="0"/>
              <a:t>Műegyetemi pályafutását </a:t>
            </a:r>
            <a:r>
              <a:rPr lang="hu-HU" sz="2200" b="1" dirty="0"/>
              <a:t>1879</a:t>
            </a:r>
            <a:r>
              <a:rPr lang="hu-HU" sz="2200" dirty="0"/>
              <a:t>-ben kezdte tanársegédként</a:t>
            </a:r>
          </a:p>
          <a:p>
            <a:r>
              <a:rPr lang="hu-HU" sz="2200" b="1" dirty="0"/>
              <a:t>1899</a:t>
            </a:r>
            <a:r>
              <a:rPr lang="hu-HU" sz="2200" dirty="0"/>
              <a:t>-től nyilvános rendes tanár</a:t>
            </a:r>
          </a:p>
          <a:p>
            <a:r>
              <a:rPr lang="hu-HU" sz="2200" b="1" dirty="0"/>
              <a:t>1914-1916</a:t>
            </a:r>
            <a:r>
              <a:rPr lang="hu-HU" sz="2200" dirty="0"/>
              <a:t> közt a Gépészmérnöki Kar dékánja</a:t>
            </a:r>
          </a:p>
          <a:p>
            <a:r>
              <a:rPr lang="hu-HU" sz="2200" dirty="0"/>
              <a:t>Szoros munkakapcsolat Csonka Jánossal</a:t>
            </a:r>
          </a:p>
          <a:p>
            <a:pPr lvl="1"/>
            <a:r>
              <a:rPr lang="hu-HU" sz="2200" b="1" dirty="0"/>
              <a:t>1888 </a:t>
            </a:r>
            <a:r>
              <a:rPr lang="hu-HU" sz="2200" dirty="0"/>
              <a:t>– „Újítás gázgépeknél és az Újítás gáz- és petróleummotorokon”</a:t>
            </a:r>
          </a:p>
          <a:p>
            <a:pPr lvl="1"/>
            <a:r>
              <a:rPr lang="hu-HU" sz="2200" b="1" dirty="0"/>
              <a:t>1889</a:t>
            </a:r>
            <a:r>
              <a:rPr lang="hu-HU" sz="2200" dirty="0"/>
              <a:t> – Gáz illetve petróleum kalapács</a:t>
            </a:r>
          </a:p>
          <a:p>
            <a:pPr lvl="1"/>
            <a:r>
              <a:rPr lang="hu-HU" sz="2200" b="1" dirty="0"/>
              <a:t>1890</a:t>
            </a:r>
            <a:r>
              <a:rPr lang="hu-HU" sz="2200" dirty="0"/>
              <a:t> – Bánki-Csonka motor</a:t>
            </a:r>
          </a:p>
          <a:p>
            <a:pPr lvl="1"/>
            <a:r>
              <a:rPr lang="hu-HU" sz="2200" b="1" dirty="0"/>
              <a:t>1893</a:t>
            </a:r>
            <a:r>
              <a:rPr lang="hu-HU" sz="2200" dirty="0"/>
              <a:t> – Porlasztó</a:t>
            </a:r>
          </a:p>
          <a:p>
            <a:r>
              <a:rPr lang="hu-HU" sz="2200" dirty="0"/>
              <a:t>Jelentős egyén eredmények</a:t>
            </a:r>
          </a:p>
          <a:p>
            <a:pPr lvl="1"/>
            <a:r>
              <a:rPr lang="hu-HU" sz="2200" b="1" dirty="0"/>
              <a:t>1894</a:t>
            </a:r>
            <a:r>
              <a:rPr lang="hu-HU" sz="2200" dirty="0"/>
              <a:t> – Bánki motor: Magas hatásfok, vízbefecskendezés</a:t>
            </a:r>
          </a:p>
          <a:p>
            <a:pPr lvl="1"/>
            <a:r>
              <a:rPr lang="hu-HU" sz="2200" b="1" dirty="0"/>
              <a:t>1917</a:t>
            </a:r>
            <a:r>
              <a:rPr lang="hu-HU" sz="2200" dirty="0"/>
              <a:t> – Bánki turbina: Törpe vízerőművek</a:t>
            </a:r>
          </a:p>
          <a:p>
            <a:pPr lvl="1"/>
            <a:endParaRPr lang="hu-HU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7A70B2-B8A2-96AF-40F4-FC71F7201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368" y="1588655"/>
            <a:ext cx="3480922" cy="483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199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959FD-5DA1-9ABE-AC39-2BB2102BE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8" y="105191"/>
            <a:ext cx="7005401" cy="851097"/>
          </a:xfrm>
        </p:spPr>
        <p:txBody>
          <a:bodyPr>
            <a:normAutofit fontScale="90000"/>
          </a:bodyPr>
          <a:lstStyle/>
          <a:p>
            <a:r>
              <a:rPr lang="hu-HU" dirty="0"/>
              <a:t>A magyar járműgyártás kezdetei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0653BC-A40A-1460-927A-E013464D9062}"/>
              </a:ext>
            </a:extLst>
          </p:cNvPr>
          <p:cNvSpPr txBox="1">
            <a:spLocks/>
          </p:cNvSpPr>
          <p:nvPr/>
        </p:nvSpPr>
        <p:spPr>
          <a:xfrm>
            <a:off x="599046" y="1084080"/>
            <a:ext cx="6774877" cy="5773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600" b="1" dirty="0" err="1"/>
              <a:t>Bory</a:t>
            </a:r>
            <a:r>
              <a:rPr lang="hu-HU" sz="2600" b="1" dirty="0"/>
              <a:t> József</a:t>
            </a:r>
          </a:p>
          <a:p>
            <a:r>
              <a:rPr lang="hu-HU" sz="2200" b="1" dirty="0"/>
              <a:t>1903</a:t>
            </a:r>
            <a:r>
              <a:rPr lang="hu-HU" sz="2200" dirty="0"/>
              <a:t> - </a:t>
            </a:r>
            <a:r>
              <a:rPr lang="hu-HU" sz="2200" dirty="0" err="1"/>
              <a:t>Bory</a:t>
            </a:r>
            <a:r>
              <a:rPr lang="hu-HU" sz="2200" dirty="0"/>
              <a:t> </a:t>
            </a:r>
            <a:r>
              <a:rPr lang="hu-HU" sz="2200" dirty="0" err="1"/>
              <a:t>Compact</a:t>
            </a:r>
            <a:r>
              <a:rPr lang="hu-HU" sz="2200" dirty="0"/>
              <a:t> </a:t>
            </a:r>
            <a:br>
              <a:rPr lang="hu-HU" sz="2200" dirty="0"/>
            </a:br>
            <a:r>
              <a:rPr lang="hu-HU" sz="2200" dirty="0"/>
              <a:t>motorkerékpár</a:t>
            </a:r>
            <a:endParaRPr lang="hu-HU" sz="2200" b="1" dirty="0"/>
          </a:p>
          <a:p>
            <a:r>
              <a:rPr lang="hu-HU" sz="2200" b="1" dirty="0"/>
              <a:t>1908</a:t>
            </a:r>
            <a:r>
              <a:rPr lang="hu-HU" sz="2200" dirty="0"/>
              <a:t>-ban épített autója a </a:t>
            </a:r>
            <a:br>
              <a:rPr lang="hu-HU" sz="2200" dirty="0"/>
            </a:br>
            <a:r>
              <a:rPr lang="hu-HU" sz="2200" dirty="0"/>
              <a:t>Budapesti Automobil </a:t>
            </a:r>
            <a:br>
              <a:rPr lang="hu-HU" sz="2200" dirty="0"/>
            </a:br>
            <a:r>
              <a:rPr lang="hu-HU" sz="2200" dirty="0"/>
              <a:t>Kiállításon első díjat nyert</a:t>
            </a:r>
          </a:p>
          <a:p>
            <a:pPr marL="0" indent="0">
              <a:buNone/>
            </a:pPr>
            <a:r>
              <a:rPr lang="hu-HU" sz="2600" b="1" dirty="0"/>
              <a:t>Fejes Jenő</a:t>
            </a:r>
          </a:p>
          <a:p>
            <a:r>
              <a:rPr lang="hu-HU" sz="2200" dirty="0"/>
              <a:t>Szabadalom a Fejes féle hegesztett motorra</a:t>
            </a:r>
          </a:p>
          <a:p>
            <a:r>
              <a:rPr lang="hu-HU" sz="2200" dirty="0"/>
              <a:t>Öntvények helyett hegesztett cső és lemezalkatrészek: anyagmegtakarítás</a:t>
            </a:r>
          </a:p>
          <a:p>
            <a:r>
              <a:rPr lang="hu-HU" sz="2200" dirty="0"/>
              <a:t>Fejes féle lemez alváz</a:t>
            </a:r>
          </a:p>
          <a:p>
            <a:r>
              <a:rPr lang="hu-HU" sz="2200" b="1" dirty="0"/>
              <a:t>1923</a:t>
            </a:r>
            <a:r>
              <a:rPr lang="hu-HU" sz="2200" dirty="0"/>
              <a:t>: Fejes-autó</a:t>
            </a:r>
          </a:p>
          <a:p>
            <a:r>
              <a:rPr lang="hu-HU" sz="2200" dirty="0"/>
              <a:t>A gazdasági válság után a szabadalmi díjakat nem tudja fizetni</a:t>
            </a:r>
          </a:p>
          <a:p>
            <a:endParaRPr lang="hu-HU" sz="24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A134D15-684A-4E5C-8BC5-361B7E172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710" y="1297687"/>
            <a:ext cx="4293121" cy="250767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6DD4E76-ACA3-3BB0-4131-14AD21ADA9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0"/>
          <a:stretch/>
        </p:blipFill>
        <p:spPr>
          <a:xfrm>
            <a:off x="7696860" y="3884888"/>
            <a:ext cx="4300971" cy="288780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8607C27-B8DE-A218-3C5D-41ED0F9E3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542" y="1297687"/>
            <a:ext cx="2925849" cy="243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16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959FD-5DA1-9ABE-AC39-2BB2102BE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8" y="105191"/>
            <a:ext cx="7005401" cy="851097"/>
          </a:xfrm>
        </p:spPr>
        <p:txBody>
          <a:bodyPr>
            <a:normAutofit/>
          </a:bodyPr>
          <a:lstStyle/>
          <a:p>
            <a:r>
              <a:rPr lang="hu-HU" dirty="0"/>
              <a:t>Magyarok a világ körül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0653BC-A40A-1460-927A-E013464D9062}"/>
              </a:ext>
            </a:extLst>
          </p:cNvPr>
          <p:cNvSpPr txBox="1">
            <a:spLocks/>
          </p:cNvSpPr>
          <p:nvPr/>
        </p:nvSpPr>
        <p:spPr>
          <a:xfrm>
            <a:off x="599047" y="1084080"/>
            <a:ext cx="5222913" cy="45043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b="1" dirty="0"/>
              <a:t>Galamb József</a:t>
            </a:r>
          </a:p>
          <a:p>
            <a:r>
              <a:rPr lang="hu-HU" sz="2400" dirty="0"/>
              <a:t>Amerikába való kivándorlása után a Fordnál helyezkedett el</a:t>
            </a:r>
          </a:p>
          <a:p>
            <a:r>
              <a:rPr lang="en-GB" sz="2400" dirty="0"/>
              <a:t>A </a:t>
            </a:r>
            <a:r>
              <a:rPr lang="en-GB" sz="2400" dirty="0" err="1"/>
              <a:t>gyár</a:t>
            </a:r>
            <a:r>
              <a:rPr lang="en-GB" sz="2400" dirty="0"/>
              <a:t> </a:t>
            </a:r>
            <a:r>
              <a:rPr lang="en-GB" sz="2400" dirty="0" err="1"/>
              <a:t>főkonstruktőre</a:t>
            </a:r>
            <a:r>
              <a:rPr lang="en-GB" sz="2400" dirty="0"/>
              <a:t>, </a:t>
            </a:r>
            <a:r>
              <a:rPr lang="en-GB" sz="2400" dirty="0" err="1"/>
              <a:t>később</a:t>
            </a:r>
            <a:r>
              <a:rPr lang="en-GB" sz="2400" dirty="0"/>
              <a:t> </a:t>
            </a:r>
            <a:r>
              <a:rPr lang="en-GB" sz="2400" dirty="0" err="1"/>
              <a:t>főmérnöke</a:t>
            </a:r>
            <a:r>
              <a:rPr lang="en-GB" sz="2400" dirty="0"/>
              <a:t> </a:t>
            </a:r>
            <a:r>
              <a:rPr lang="en-GB" sz="2400" dirty="0" err="1"/>
              <a:t>és</a:t>
            </a:r>
            <a:r>
              <a:rPr lang="en-GB" sz="2400" dirty="0"/>
              <a:t> </a:t>
            </a:r>
            <a:r>
              <a:rPr lang="en-GB" sz="2400" dirty="0" err="1"/>
              <a:t>igazgatója</a:t>
            </a:r>
            <a:r>
              <a:rPr lang="en-GB" sz="2400" dirty="0"/>
              <a:t> </a:t>
            </a:r>
            <a:r>
              <a:rPr lang="en-GB" sz="2400" dirty="0" err="1"/>
              <a:t>lett</a:t>
            </a:r>
            <a:r>
              <a:rPr lang="en-GB" sz="2400" dirty="0"/>
              <a:t>.</a:t>
            </a:r>
            <a:endParaRPr lang="hu-HU" sz="2400" dirty="0"/>
          </a:p>
          <a:p>
            <a:r>
              <a:rPr lang="hu-HU" sz="2400" b="1" dirty="0"/>
              <a:t>1909</a:t>
            </a:r>
            <a:r>
              <a:rPr lang="hu-HU" sz="2400" dirty="0"/>
              <a:t>: Ford T (15 milliós darabszám)</a:t>
            </a:r>
          </a:p>
          <a:p>
            <a:pPr lvl="1"/>
            <a:r>
              <a:rPr lang="hu-HU" dirty="0"/>
              <a:t>Bolygóműves sebességváltó</a:t>
            </a:r>
          </a:p>
          <a:p>
            <a:pPr lvl="1"/>
            <a:r>
              <a:rPr lang="hu-HU" dirty="0"/>
              <a:t>Levehető hengerfejű motor</a:t>
            </a:r>
          </a:p>
          <a:p>
            <a:r>
              <a:rPr lang="hu-HU" sz="2400" b="1" dirty="0"/>
              <a:t>1915</a:t>
            </a:r>
            <a:r>
              <a:rPr lang="hu-HU" sz="2400" dirty="0"/>
              <a:t>: Első sorozatgyártott mezőgazdasági jármű: </a:t>
            </a:r>
            <a:r>
              <a:rPr lang="hu-HU" sz="2400" dirty="0" err="1"/>
              <a:t>Fordson</a:t>
            </a:r>
            <a:r>
              <a:rPr lang="hu-HU" sz="2400" dirty="0"/>
              <a:t> traktor</a:t>
            </a:r>
          </a:p>
          <a:p>
            <a:r>
              <a:rPr lang="hu-HU" sz="2400" dirty="0"/>
              <a:t>Idős korára annyit keresett mint az USA elnöke</a:t>
            </a:r>
          </a:p>
          <a:p>
            <a:pPr lvl="1"/>
            <a:endParaRPr lang="hu-HU" sz="2000" dirty="0"/>
          </a:p>
          <a:p>
            <a:endParaRPr lang="hu-HU" sz="2400" dirty="0"/>
          </a:p>
          <a:p>
            <a:endParaRPr lang="hu-HU" sz="2400" dirty="0"/>
          </a:p>
        </p:txBody>
      </p:sp>
      <p:pic>
        <p:nvPicPr>
          <p:cNvPr id="3074" name="Picture 2" descr="A Ford T-modell, az első sorozatban gyártott autó | Agytörő">
            <a:extLst>
              <a:ext uri="{FF2B5EF4-FFF2-40B4-BE49-F238E27FC236}">
                <a16:creationId xmlns:a16="http://schemas.microsoft.com/office/drawing/2014/main" id="{8D2E7C40-E930-1ABA-D7E1-378D716BF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564" y="1557879"/>
            <a:ext cx="5925161" cy="333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0F3AEF9F-4824-EE17-B64A-8F955D4B82A6}"/>
              </a:ext>
            </a:extLst>
          </p:cNvPr>
          <p:cNvSpPr/>
          <p:nvPr/>
        </p:nvSpPr>
        <p:spPr>
          <a:xfrm>
            <a:off x="599047" y="5588470"/>
            <a:ext cx="11233678" cy="11039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hu-HU" b="1" dirty="0"/>
              <a:t>„Joe, az az ötletem támadt, hogy új kocsit tervezünk. </a:t>
            </a:r>
            <a:br>
              <a:rPr lang="hu-HU" b="1" dirty="0"/>
            </a:br>
            <a:r>
              <a:rPr lang="hu-HU" b="1" dirty="0"/>
              <a:t>A III. emeleten hátul egy külön szobába vigyen egy fekete iskolatáblát és a saját rajztábláját, majd azonnal hozzákezdünk egy új modell megtervezéséhez. Nem kell szólni róla senkinek.”</a:t>
            </a:r>
          </a:p>
        </p:txBody>
      </p:sp>
    </p:spTree>
    <p:extLst>
      <p:ext uri="{BB962C8B-B14F-4D97-AF65-F5344CB8AC3E}">
        <p14:creationId xmlns:p14="http://schemas.microsoft.com/office/powerpoint/2010/main" val="3746988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959FD-5DA1-9ABE-AC39-2BB2102BE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8" y="105191"/>
            <a:ext cx="7005401" cy="851097"/>
          </a:xfrm>
        </p:spPr>
        <p:txBody>
          <a:bodyPr>
            <a:normAutofit/>
          </a:bodyPr>
          <a:lstStyle/>
          <a:p>
            <a:r>
              <a:rPr lang="hu-HU" dirty="0"/>
              <a:t>Magyarok a világ körül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0653BC-A40A-1460-927A-E013464D9062}"/>
              </a:ext>
            </a:extLst>
          </p:cNvPr>
          <p:cNvSpPr txBox="1">
            <a:spLocks/>
          </p:cNvSpPr>
          <p:nvPr/>
        </p:nvSpPr>
        <p:spPr>
          <a:xfrm>
            <a:off x="599047" y="1084080"/>
            <a:ext cx="6254336" cy="57739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b="1" dirty="0" err="1"/>
              <a:t>Járay</a:t>
            </a:r>
            <a:r>
              <a:rPr lang="hu-HU" b="1" dirty="0"/>
              <a:t> Pál</a:t>
            </a:r>
          </a:p>
          <a:p>
            <a:r>
              <a:rPr lang="hu-HU" sz="2400" dirty="0"/>
              <a:t>Zeppelin léghajók optimális alakját kutatta</a:t>
            </a:r>
          </a:p>
          <a:p>
            <a:pPr>
              <a:lnSpc>
                <a:spcPct val="110000"/>
              </a:lnSpc>
            </a:pPr>
            <a:r>
              <a:rPr lang="hu-HU" sz="2400" dirty="0"/>
              <a:t>Megépítette a kor legnagyobb szélcsatornáját</a:t>
            </a:r>
          </a:p>
          <a:p>
            <a:r>
              <a:rPr lang="hu-HU" sz="2400" b="1" dirty="0"/>
              <a:t>1921</a:t>
            </a:r>
            <a:r>
              <a:rPr lang="hu-HU" sz="2400" dirty="0"/>
              <a:t>: </a:t>
            </a:r>
            <a:r>
              <a:rPr lang="hu-HU" sz="2400" dirty="0" err="1"/>
              <a:t>Járay</a:t>
            </a:r>
            <a:r>
              <a:rPr lang="hu-HU" sz="2400" dirty="0"/>
              <a:t> karosszéria</a:t>
            </a:r>
          </a:p>
          <a:p>
            <a:pPr lvl="1">
              <a:lnSpc>
                <a:spcPct val="110000"/>
              </a:lnSpc>
            </a:pPr>
            <a:r>
              <a:rPr lang="hu-HU" dirty="0"/>
              <a:t>Léghajós tapasztalatok alapján áramvonalas jármű karosszéria</a:t>
            </a:r>
          </a:p>
          <a:p>
            <a:pPr lvl="1"/>
            <a:r>
              <a:rPr lang="hu-HU" dirty="0"/>
              <a:t>Audi, Mercedes, Bugatti, Mayback </a:t>
            </a:r>
            <a:r>
              <a:rPr lang="hu-HU" dirty="0" err="1"/>
              <a:t>stb</a:t>
            </a:r>
            <a:r>
              <a:rPr lang="hu-HU" dirty="0"/>
              <a:t>…</a:t>
            </a:r>
          </a:p>
          <a:p>
            <a:pPr lvl="1"/>
            <a:r>
              <a:rPr lang="hu-HU" dirty="0"/>
              <a:t>VW Bogár </a:t>
            </a:r>
          </a:p>
          <a:p>
            <a:pPr marL="0" indent="0">
              <a:buNone/>
            </a:pPr>
            <a:r>
              <a:rPr lang="hu-HU" b="1" dirty="0" err="1"/>
              <a:t>Barényi</a:t>
            </a:r>
            <a:r>
              <a:rPr lang="hu-HU" b="1" dirty="0"/>
              <a:t> Béla</a:t>
            </a:r>
            <a:endParaRPr lang="hu-HU" sz="2400" b="1" dirty="0"/>
          </a:p>
          <a:p>
            <a:pPr>
              <a:lnSpc>
                <a:spcPct val="110000"/>
              </a:lnSpc>
            </a:pPr>
            <a:r>
              <a:rPr lang="hu-HU" sz="2400" dirty="0"/>
              <a:t>Nemzetközileg elismert mérnök a passzív utasbiztonság fejlesztéséért (gyűrődő zóna, biztonsági kormányoszlop)</a:t>
            </a:r>
          </a:p>
          <a:p>
            <a:r>
              <a:rPr lang="hu-HU" sz="2400" b="1" dirty="0"/>
              <a:t>1925</a:t>
            </a:r>
            <a:r>
              <a:rPr lang="hu-HU" sz="2400" dirty="0"/>
              <a:t>: népautó koncepció </a:t>
            </a:r>
          </a:p>
          <a:p>
            <a:r>
              <a:rPr lang="hu-HU" sz="2400" b="1" dirty="0"/>
              <a:t>1955</a:t>
            </a:r>
            <a:r>
              <a:rPr lang="hu-HU" sz="2400" dirty="0"/>
              <a:t>: VW Bogár per nyertese</a:t>
            </a:r>
          </a:p>
        </p:txBody>
      </p:sp>
      <p:pic>
        <p:nvPicPr>
          <p:cNvPr id="3076" name="Picture 4" descr="Amazon.com: 1939 VW Beetle Prototype &amp; Ferdinand Porsche - Photo Poster:  Posters &amp; Prints">
            <a:extLst>
              <a:ext uri="{FF2B5EF4-FFF2-40B4-BE49-F238E27FC236}">
                <a16:creationId xmlns:a16="http://schemas.microsoft.com/office/drawing/2014/main" id="{EEA5D111-9272-C7C4-10C4-D0208D453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953" y="3894154"/>
            <a:ext cx="4295188" cy="285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1E29370-9DFB-F56A-7518-6D7D8A115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263" y="1403828"/>
            <a:ext cx="5312568" cy="232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258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959FD-5DA1-9ABE-AC39-2BB2102BE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8" y="105191"/>
            <a:ext cx="7005401" cy="851097"/>
          </a:xfrm>
        </p:spPr>
        <p:txBody>
          <a:bodyPr>
            <a:normAutofit/>
          </a:bodyPr>
          <a:lstStyle/>
          <a:p>
            <a:r>
              <a:rPr lang="hu-HU" dirty="0"/>
              <a:t>Magyarok a világ körül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0653BC-A40A-1460-927A-E013464D9062}"/>
              </a:ext>
            </a:extLst>
          </p:cNvPr>
          <p:cNvSpPr txBox="1">
            <a:spLocks/>
          </p:cNvSpPr>
          <p:nvPr/>
        </p:nvSpPr>
        <p:spPr>
          <a:xfrm>
            <a:off x="599047" y="1084080"/>
            <a:ext cx="5088689" cy="5773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600" b="1" dirty="0" err="1"/>
              <a:t>Pavlics</a:t>
            </a:r>
            <a:r>
              <a:rPr lang="hu-HU" sz="2600" b="1" dirty="0"/>
              <a:t> Ferenc</a:t>
            </a:r>
          </a:p>
          <a:p>
            <a:r>
              <a:rPr lang="hu-HU" sz="2200" dirty="0"/>
              <a:t>A Műegyetemen szerezte gépész diplomáját és az ’56-os forradalom alatt emigrált</a:t>
            </a:r>
          </a:p>
          <a:p>
            <a:r>
              <a:rPr lang="hu-HU" sz="2200" b="1" dirty="0"/>
              <a:t>1961</a:t>
            </a:r>
            <a:r>
              <a:rPr lang="hu-HU" sz="2200" dirty="0"/>
              <a:t>: A GM Santa-</a:t>
            </a:r>
            <a:r>
              <a:rPr lang="hu-HU" sz="2200" dirty="0" err="1"/>
              <a:t>Barabarai</a:t>
            </a:r>
            <a:r>
              <a:rPr lang="hu-HU" sz="2200" dirty="0"/>
              <a:t> kutatóintézetében vezető mérnök</a:t>
            </a:r>
          </a:p>
          <a:p>
            <a:r>
              <a:rPr lang="hu-HU" sz="2200" dirty="0"/>
              <a:t>Műszaki igazgató a holdautó fejlesztése során</a:t>
            </a:r>
          </a:p>
          <a:p>
            <a:r>
              <a:rPr lang="hu-HU" sz="2200" b="1" dirty="0"/>
              <a:t>1971-72</a:t>
            </a:r>
            <a:r>
              <a:rPr lang="hu-HU" sz="2200" dirty="0"/>
              <a:t>: A világ első földön kívüli gépjárműve (Apollo 15, 16, 17)</a:t>
            </a:r>
          </a:p>
          <a:p>
            <a:pPr lvl="1"/>
            <a:r>
              <a:rPr lang="hu-HU" sz="2200" dirty="0" err="1"/>
              <a:t>Pavlics</a:t>
            </a:r>
            <a:r>
              <a:rPr lang="hu-HU" sz="2200" dirty="0"/>
              <a:t> féle fémhálóból készített rugalmas kerekek</a:t>
            </a:r>
          </a:p>
          <a:p>
            <a:pPr lvl="1"/>
            <a:r>
              <a:rPr lang="hu-HU" sz="2200" dirty="0"/>
              <a:t>Kerekenként 0.25LE villanymotor</a:t>
            </a:r>
          </a:p>
          <a:p>
            <a:pPr lvl="1"/>
            <a:r>
              <a:rPr lang="hu-HU" sz="2200" dirty="0"/>
              <a:t>Max 14 km/h, 90 km, 25% lejtő</a:t>
            </a:r>
          </a:p>
        </p:txBody>
      </p:sp>
      <p:pic>
        <p:nvPicPr>
          <p:cNvPr id="4098" name="Picture 2" descr="Apollo holdjáró – Wikipédia">
            <a:extLst>
              <a:ext uri="{FF2B5EF4-FFF2-40B4-BE49-F238E27FC236}">
                <a16:creationId xmlns:a16="http://schemas.microsoft.com/office/drawing/2014/main" id="{388A0743-D5C0-91AA-411C-2C3DC20B7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228" y="1468074"/>
            <a:ext cx="6167213" cy="408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628F477B-3B33-0E77-CDCB-398C04F11309}"/>
              </a:ext>
            </a:extLst>
          </p:cNvPr>
          <p:cNvSpPr/>
          <p:nvPr/>
        </p:nvSpPr>
        <p:spPr>
          <a:xfrm>
            <a:off x="6504266" y="5813571"/>
            <a:ext cx="5088690" cy="8537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hu-HU" b="1" dirty="0"/>
              <a:t>Az Apollo 15 asztronautái elégedettek voltak a járművel, nem javasoltak rajta semmi fejlesztést</a:t>
            </a:r>
          </a:p>
        </p:txBody>
      </p:sp>
    </p:spTree>
    <p:extLst>
      <p:ext uri="{BB962C8B-B14F-4D97-AF65-F5344CB8AC3E}">
        <p14:creationId xmlns:p14="http://schemas.microsoft.com/office/powerpoint/2010/main" val="3642532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959FD-5DA1-9ABE-AC39-2BB2102BE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8" y="105191"/>
            <a:ext cx="7005401" cy="851097"/>
          </a:xfrm>
        </p:spPr>
        <p:txBody>
          <a:bodyPr>
            <a:normAutofit/>
          </a:bodyPr>
          <a:lstStyle/>
          <a:p>
            <a:r>
              <a:rPr lang="hu-HU" dirty="0"/>
              <a:t>Magyarok a világ körül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0653BC-A40A-1460-927A-E013464D9062}"/>
              </a:ext>
            </a:extLst>
          </p:cNvPr>
          <p:cNvSpPr txBox="1">
            <a:spLocks/>
          </p:cNvSpPr>
          <p:nvPr/>
        </p:nvSpPr>
        <p:spPr>
          <a:xfrm>
            <a:off x="599047" y="1084080"/>
            <a:ext cx="5248080" cy="5773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600" b="1" dirty="0" err="1"/>
              <a:t>Bejczy</a:t>
            </a:r>
            <a:r>
              <a:rPr lang="hu-HU" sz="2600" b="1" dirty="0"/>
              <a:t> Antal</a:t>
            </a:r>
          </a:p>
          <a:p>
            <a:r>
              <a:rPr lang="hu-HU" sz="2200" dirty="0"/>
              <a:t>A Műegyetemen kezdte tanulmányait, de ’56-ban emigrált</a:t>
            </a:r>
          </a:p>
          <a:p>
            <a:r>
              <a:rPr lang="hu-HU" sz="2200" b="1" dirty="0"/>
              <a:t>1969</a:t>
            </a:r>
            <a:r>
              <a:rPr lang="hu-HU" sz="2200" dirty="0"/>
              <a:t>: A Kármán Tódor alapította NASA JPL-nél kutató</a:t>
            </a:r>
          </a:p>
          <a:p>
            <a:r>
              <a:rPr lang="hu-HU" sz="2200" dirty="0"/>
              <a:t>Távirányítású robottechnika részleg vezetője</a:t>
            </a:r>
          </a:p>
          <a:p>
            <a:r>
              <a:rPr lang="hu-HU" sz="2200" dirty="0"/>
              <a:t>„</a:t>
            </a:r>
            <a:r>
              <a:rPr lang="hu-HU" sz="2200" dirty="0" err="1"/>
              <a:t>Távolbahatás</a:t>
            </a:r>
            <a:r>
              <a:rPr lang="hu-HU" sz="2200" dirty="0"/>
              <a:t>” elve: Űrszondák irányítástechnikája</a:t>
            </a:r>
          </a:p>
          <a:p>
            <a:r>
              <a:rPr lang="hu-HU" sz="2200" b="1" dirty="0"/>
              <a:t>1997</a:t>
            </a:r>
            <a:r>
              <a:rPr lang="hu-HU" sz="2200" dirty="0"/>
              <a:t>: A Mars </a:t>
            </a:r>
            <a:r>
              <a:rPr lang="hu-HU" sz="2200" dirty="0" err="1"/>
              <a:t>Pathfinder</a:t>
            </a:r>
            <a:r>
              <a:rPr lang="hu-HU" sz="2200" dirty="0"/>
              <a:t> küldetés </a:t>
            </a:r>
            <a:r>
              <a:rPr lang="hu-HU" sz="2200" dirty="0" err="1"/>
              <a:t>Sojourner</a:t>
            </a:r>
            <a:r>
              <a:rPr lang="hu-HU" sz="2200" dirty="0"/>
              <a:t> </a:t>
            </a:r>
            <a:r>
              <a:rPr lang="hu-HU" sz="2200" dirty="0" err="1"/>
              <a:t>rover</a:t>
            </a:r>
            <a:endParaRPr lang="hu-HU" sz="2200" dirty="0"/>
          </a:p>
          <a:p>
            <a:pPr lvl="1"/>
            <a:r>
              <a:rPr lang="hu-HU" sz="2200" dirty="0"/>
              <a:t>Távirányítástechnika fejlesztője</a:t>
            </a:r>
          </a:p>
          <a:p>
            <a:pPr lvl="1"/>
            <a:r>
              <a:rPr lang="hu-HU" sz="2200" dirty="0"/>
              <a:t>Első idegen bolygón közlekedő jármű</a:t>
            </a:r>
          </a:p>
        </p:txBody>
      </p:sp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628F477B-3B33-0E77-CDCB-398C04F11309}"/>
              </a:ext>
            </a:extLst>
          </p:cNvPr>
          <p:cNvSpPr/>
          <p:nvPr/>
        </p:nvSpPr>
        <p:spPr>
          <a:xfrm>
            <a:off x="6825371" y="4325480"/>
            <a:ext cx="2293462" cy="24273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hu-HU" sz="2400" b="1" dirty="0" err="1"/>
              <a:t>Ares</a:t>
            </a:r>
            <a:r>
              <a:rPr lang="hu-HU" sz="2400" b="1" dirty="0"/>
              <a:t> </a:t>
            </a:r>
            <a:r>
              <a:rPr lang="hu-HU" sz="2400" b="1" dirty="0" err="1"/>
              <a:t>Vallis</a:t>
            </a:r>
            <a:endParaRPr lang="hu-HU" sz="2400" b="1" dirty="0"/>
          </a:p>
          <a:p>
            <a:pPr marL="0" indent="0" algn="ctr">
              <a:buNone/>
            </a:pPr>
            <a:r>
              <a:rPr lang="hu-HU" sz="2400" b="1" dirty="0"/>
              <a:t>95 nap</a:t>
            </a:r>
          </a:p>
          <a:p>
            <a:pPr marL="0" indent="0" algn="ctr">
              <a:buNone/>
            </a:pPr>
            <a:r>
              <a:rPr lang="hu-HU" sz="2400" b="1" dirty="0"/>
              <a:t>100 méter</a:t>
            </a:r>
          </a:p>
          <a:p>
            <a:pPr marL="0" indent="0" algn="ctr">
              <a:buNone/>
            </a:pPr>
            <a:r>
              <a:rPr lang="hu-HU" sz="2400" b="1" dirty="0"/>
              <a:t>65x48x30 cm</a:t>
            </a:r>
          </a:p>
          <a:p>
            <a:pPr marL="0" indent="0" algn="ctr">
              <a:buNone/>
            </a:pPr>
            <a:r>
              <a:rPr lang="hu-HU" sz="2400" b="1" dirty="0"/>
              <a:t>1 cm/sec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85D387-B663-F963-E7D4-5023254C2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71" y="1530424"/>
            <a:ext cx="4913155" cy="272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 descr="A képen talaj, kültéri, kerék, Autóalkatrész látható&#10;&#10;Automatikusan generált leírás">
            <a:extLst>
              <a:ext uri="{FF2B5EF4-FFF2-40B4-BE49-F238E27FC236}">
                <a16:creationId xmlns:a16="http://schemas.microsoft.com/office/drawing/2014/main" id="{4531E52B-95C9-FCB9-7D0D-D909B854A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948" y="4325480"/>
            <a:ext cx="24384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23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959FD-5DA1-9ABE-AC39-2BB2102BE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8" y="105191"/>
            <a:ext cx="7194324" cy="851097"/>
          </a:xfrm>
        </p:spPr>
        <p:txBody>
          <a:bodyPr>
            <a:normAutofit fontScale="90000"/>
          </a:bodyPr>
          <a:lstStyle/>
          <a:p>
            <a:r>
              <a:rPr lang="hu-HU" dirty="0"/>
              <a:t>Műegyetemi járműmérnök képzés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0653BC-A40A-1460-927A-E013464D9062}"/>
              </a:ext>
            </a:extLst>
          </p:cNvPr>
          <p:cNvSpPr txBox="1">
            <a:spLocks/>
          </p:cNvSpPr>
          <p:nvPr/>
        </p:nvSpPr>
        <p:spPr>
          <a:xfrm>
            <a:off x="599047" y="1084080"/>
            <a:ext cx="7563441" cy="56687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600" b="1" dirty="0"/>
              <a:t>Kund Ede</a:t>
            </a:r>
          </a:p>
          <a:p>
            <a:r>
              <a:rPr lang="hu-HU" sz="2200" b="1" dirty="0"/>
              <a:t>1938</a:t>
            </a:r>
            <a:r>
              <a:rPr lang="hu-HU" sz="2200" dirty="0"/>
              <a:t>-tól rendkívüli egyetemi tanár,  később nyilvános rendes tanár</a:t>
            </a:r>
          </a:p>
          <a:p>
            <a:r>
              <a:rPr lang="hu-HU" sz="2200" dirty="0"/>
              <a:t>A negyvenes évektől a gépészmérnöki osztály „Gázgépek és automobilok” tantárgyának oktatója</a:t>
            </a:r>
          </a:p>
          <a:p>
            <a:r>
              <a:rPr lang="hu-HU" sz="2200" dirty="0"/>
              <a:t>A 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IV. Gépszerkezettani Tanszék</a:t>
            </a:r>
            <a:r>
              <a:rPr lang="hu-HU" sz="2200" dirty="0"/>
              <a:t> vezetője</a:t>
            </a:r>
          </a:p>
          <a:p>
            <a:pPr lvl="1">
              <a:lnSpc>
                <a:spcPct val="110000"/>
              </a:lnSpc>
            </a:pPr>
            <a:r>
              <a:rPr lang="hu-HU" sz="2200" dirty="0"/>
              <a:t>A Gépjárműtechnológia Tanszék első őse, 45/46-ban 5 oktatóval</a:t>
            </a:r>
          </a:p>
          <a:p>
            <a:pPr lvl="1">
              <a:lnSpc>
                <a:spcPct val="110000"/>
              </a:lnSpc>
            </a:pPr>
            <a:r>
              <a:rPr lang="hu-HU" sz="2200" b="1" dirty="0"/>
              <a:t>1949</a:t>
            </a:r>
            <a:r>
              <a:rPr lang="hu-HU" sz="2200" dirty="0"/>
              <a:t>-ben felveszi a 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Gázgépek és Automobilok</a:t>
            </a:r>
            <a:r>
              <a:rPr lang="hu-HU" sz="2200" dirty="0"/>
              <a:t> nevet. Kund Ede nyugalomba vonul</a:t>
            </a:r>
          </a:p>
          <a:p>
            <a:pPr marL="0" indent="0">
              <a:buNone/>
            </a:pPr>
            <a:r>
              <a:rPr lang="hu-HU" sz="2600" b="1" dirty="0" err="1"/>
              <a:t>Jurek</a:t>
            </a:r>
            <a:r>
              <a:rPr lang="hu-HU" sz="2600" b="1" dirty="0"/>
              <a:t> Aurél</a:t>
            </a:r>
          </a:p>
          <a:p>
            <a:r>
              <a:rPr lang="hu-HU" sz="2200" dirty="0"/>
              <a:t>A WM gyár konstrukciós részleg vezetője</a:t>
            </a:r>
          </a:p>
          <a:p>
            <a:r>
              <a:rPr lang="hu-HU" sz="2200" dirty="0"/>
              <a:t>Csaba Páncélautó</a:t>
            </a:r>
          </a:p>
          <a:p>
            <a:r>
              <a:rPr lang="hu-HU" sz="2200" dirty="0"/>
              <a:t>Csepel 100, 125 és 250 motorkerékpárok</a:t>
            </a:r>
          </a:p>
          <a:p>
            <a:r>
              <a:rPr lang="hu-HU" sz="2200" dirty="0"/>
              <a:t>Kund Edétől veszi át a tanszékvezetői posztot</a:t>
            </a:r>
          </a:p>
          <a:p>
            <a:endParaRPr lang="hu-HU" sz="2400" dirty="0"/>
          </a:p>
          <a:p>
            <a:pPr lvl="1"/>
            <a:endParaRPr lang="hu-HU" sz="1200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C9E63EC4-B01E-D580-C069-C762437CC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488" y="1168537"/>
            <a:ext cx="1566950" cy="213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Jurek Aurél (1904-1991) - Magyarjarmu.hu">
            <a:extLst>
              <a:ext uri="{FF2B5EF4-FFF2-40B4-BE49-F238E27FC236}">
                <a16:creationId xmlns:a16="http://schemas.microsoft.com/office/drawing/2014/main" id="{61DC9009-1CDB-742C-8517-7BA78A5B9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5"/>
          <a:stretch/>
        </p:blipFill>
        <p:spPr bwMode="auto">
          <a:xfrm>
            <a:off x="10427947" y="1168537"/>
            <a:ext cx="1566950" cy="214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39M Csaba">
            <a:extLst>
              <a:ext uri="{FF2B5EF4-FFF2-40B4-BE49-F238E27FC236}">
                <a16:creationId xmlns:a16="http://schemas.microsoft.com/office/drawing/2014/main" id="{307F1D99-78EE-3466-6904-E1EEF2708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872" y="3749963"/>
            <a:ext cx="4346025" cy="283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452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U-Turn 4">
            <a:extLst>
              <a:ext uri="{FF2B5EF4-FFF2-40B4-BE49-F238E27FC236}">
                <a16:creationId xmlns:a16="http://schemas.microsoft.com/office/drawing/2014/main" id="{07D1AF26-BCD2-E3EF-F270-38FE6237CAFA}"/>
              </a:ext>
            </a:extLst>
          </p:cNvPr>
          <p:cNvSpPr/>
          <p:nvPr/>
        </p:nvSpPr>
        <p:spPr>
          <a:xfrm flipH="1">
            <a:off x="949910" y="2273263"/>
            <a:ext cx="9996255" cy="781231"/>
          </a:xfrm>
          <a:prstGeom prst="uturnArrow">
            <a:avLst>
              <a:gd name="adj1" fmla="val 10227"/>
              <a:gd name="adj2" fmla="val 24533"/>
              <a:gd name="adj3" fmla="val 35227"/>
              <a:gd name="adj4" fmla="val 25546"/>
              <a:gd name="adj5" fmla="val 8005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4959FD-5DA1-9ABE-AC39-2BB2102BE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8" y="105191"/>
            <a:ext cx="7236269" cy="851097"/>
          </a:xfrm>
        </p:spPr>
        <p:txBody>
          <a:bodyPr>
            <a:normAutofit fontScale="90000"/>
          </a:bodyPr>
          <a:lstStyle/>
          <a:p>
            <a:r>
              <a:rPr lang="hu-HU" dirty="0"/>
              <a:t>Műegyetemi járműmérnök képzés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4E3F9C-EC9F-8562-0A42-7239A14C33A8}"/>
              </a:ext>
            </a:extLst>
          </p:cNvPr>
          <p:cNvSpPr/>
          <p:nvPr/>
        </p:nvSpPr>
        <p:spPr>
          <a:xfrm>
            <a:off x="487686" y="1227909"/>
            <a:ext cx="11634652" cy="9579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hu-HU" sz="2800" dirty="0"/>
              <a:t>Cél: Ipari kompetencia igényeken alapuló, 21. századi oktatásmódszertant alkalmazó, </a:t>
            </a:r>
            <a:r>
              <a:rPr lang="hu-HU" sz="2800" dirty="0" err="1"/>
              <a:t>hard</a:t>
            </a:r>
            <a:r>
              <a:rPr lang="hu-HU" sz="2800" dirty="0"/>
              <a:t> és </a:t>
            </a:r>
            <a:r>
              <a:rPr lang="hu-HU" sz="2800" dirty="0" err="1"/>
              <a:t>szoft</a:t>
            </a:r>
            <a:r>
              <a:rPr lang="hu-HU" sz="2800" dirty="0"/>
              <a:t> kompetenciákat is átadó, magas minőségi oktatás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4FBB1B-5BBC-6888-E14E-F418489105FE}"/>
              </a:ext>
            </a:extLst>
          </p:cNvPr>
          <p:cNvSpPr/>
          <p:nvPr/>
        </p:nvSpPr>
        <p:spPr>
          <a:xfrm>
            <a:off x="2830590" y="3429000"/>
            <a:ext cx="1445622" cy="23015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/>
              <a:t>BSc</a:t>
            </a:r>
            <a:endParaRPr lang="hu-HU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4CBC69D-A0D9-7269-A076-8DDB0A53B463}"/>
              </a:ext>
            </a:extLst>
          </p:cNvPr>
          <p:cNvSpPr/>
          <p:nvPr/>
        </p:nvSpPr>
        <p:spPr>
          <a:xfrm>
            <a:off x="487686" y="3413450"/>
            <a:ext cx="1445622" cy="23015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Középiskola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A466B86-074E-8BDB-2F36-94EACE4B7775}"/>
              </a:ext>
            </a:extLst>
          </p:cNvPr>
          <p:cNvSpPr/>
          <p:nvPr/>
        </p:nvSpPr>
        <p:spPr>
          <a:xfrm>
            <a:off x="4924704" y="3193867"/>
            <a:ext cx="1445622" cy="9579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/>
              <a:t>MSc</a:t>
            </a:r>
            <a:endParaRPr lang="hu-HU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9C53B55-98A7-6E9B-9E20-75D51EF45880}"/>
              </a:ext>
            </a:extLst>
          </p:cNvPr>
          <p:cNvSpPr/>
          <p:nvPr/>
        </p:nvSpPr>
        <p:spPr>
          <a:xfrm>
            <a:off x="7230564" y="3003367"/>
            <a:ext cx="1445622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PhD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FF3256-1EF4-4F5F-FAC8-670114BCEF10}"/>
              </a:ext>
            </a:extLst>
          </p:cNvPr>
          <p:cNvSpPr/>
          <p:nvPr/>
        </p:nvSpPr>
        <p:spPr>
          <a:xfrm>
            <a:off x="10119370" y="3238500"/>
            <a:ext cx="1445622" cy="2536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Ipar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8C900C6-E581-995F-5F06-9F43D5624D4D}"/>
              </a:ext>
            </a:extLst>
          </p:cNvPr>
          <p:cNvSpPr/>
          <p:nvPr/>
        </p:nvSpPr>
        <p:spPr>
          <a:xfrm>
            <a:off x="1933308" y="6331131"/>
            <a:ext cx="8360223" cy="3810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8A93EAD-857C-1620-C123-FEDA22E81872}"/>
              </a:ext>
            </a:extLst>
          </p:cNvPr>
          <p:cNvSpPr/>
          <p:nvPr/>
        </p:nvSpPr>
        <p:spPr>
          <a:xfrm rot="10800000">
            <a:off x="8892681" y="3238499"/>
            <a:ext cx="1010194" cy="14586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D26AA74F-58F0-FF36-4873-0F8BB44DB713}"/>
              </a:ext>
            </a:extLst>
          </p:cNvPr>
          <p:cNvSpPr/>
          <p:nvPr/>
        </p:nvSpPr>
        <p:spPr>
          <a:xfrm rot="10800000">
            <a:off x="6653349" y="3749818"/>
            <a:ext cx="3249526" cy="25503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26DBB718-C0CA-B683-58D3-F2665D5B7E19}"/>
              </a:ext>
            </a:extLst>
          </p:cNvPr>
          <p:cNvSpPr/>
          <p:nvPr/>
        </p:nvSpPr>
        <p:spPr>
          <a:xfrm rot="10800000">
            <a:off x="6653347" y="3247728"/>
            <a:ext cx="452845" cy="14643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3C1811D9-9495-95E6-4A03-B817CF8A3D0B}"/>
              </a:ext>
            </a:extLst>
          </p:cNvPr>
          <p:cNvSpPr/>
          <p:nvPr/>
        </p:nvSpPr>
        <p:spPr>
          <a:xfrm rot="10800000">
            <a:off x="4397829" y="4866226"/>
            <a:ext cx="5505044" cy="25503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077D0AAB-11D9-86B6-C5DA-B7CA0EA4A380}"/>
              </a:ext>
            </a:extLst>
          </p:cNvPr>
          <p:cNvSpPr/>
          <p:nvPr/>
        </p:nvSpPr>
        <p:spPr>
          <a:xfrm rot="10800000">
            <a:off x="4370752" y="3749817"/>
            <a:ext cx="488631" cy="25503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4742007A-35A5-28BB-F78A-9553BE19BF82}"/>
              </a:ext>
            </a:extLst>
          </p:cNvPr>
          <p:cNvSpPr/>
          <p:nvPr/>
        </p:nvSpPr>
        <p:spPr>
          <a:xfrm rot="10800000">
            <a:off x="2065490" y="4475197"/>
            <a:ext cx="488631" cy="25503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758B65-5BAE-0D15-CF6D-6DAE177B8CA4}"/>
              </a:ext>
            </a:extLst>
          </p:cNvPr>
          <p:cNvSpPr txBox="1"/>
          <p:nvPr/>
        </p:nvSpPr>
        <p:spPr>
          <a:xfrm>
            <a:off x="8041369" y="4541222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C000"/>
                </a:solidFill>
              </a:rPr>
              <a:t>Kompetencia igény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7CCA35-50E1-432F-6A2C-941AD88ADC07}"/>
              </a:ext>
            </a:extLst>
          </p:cNvPr>
          <p:cNvSpPr txBox="1"/>
          <p:nvPr/>
        </p:nvSpPr>
        <p:spPr>
          <a:xfrm>
            <a:off x="4859383" y="6008914"/>
            <a:ext cx="2891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Munkaerő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C40ACA4-C03D-D792-F04C-0E73311D8A57}"/>
              </a:ext>
            </a:extLst>
          </p:cNvPr>
          <p:cNvSpPr/>
          <p:nvPr/>
        </p:nvSpPr>
        <p:spPr>
          <a:xfrm>
            <a:off x="2237603" y="2467992"/>
            <a:ext cx="4743324" cy="38631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DADA3114-7E02-FEA4-2713-DA21C12DD893}"/>
              </a:ext>
            </a:extLst>
          </p:cNvPr>
          <p:cNvSpPr/>
          <p:nvPr/>
        </p:nvSpPr>
        <p:spPr>
          <a:xfrm>
            <a:off x="125874" y="2831977"/>
            <a:ext cx="2732735" cy="3293615"/>
          </a:xfrm>
          <a:custGeom>
            <a:avLst/>
            <a:gdLst>
              <a:gd name="connsiteX0" fmla="*/ 2938508 w 2956264"/>
              <a:gd name="connsiteY0" fmla="*/ 221941 h 3293615"/>
              <a:gd name="connsiteX1" fmla="*/ 2778710 w 2956264"/>
              <a:gd name="connsiteY1" fmla="*/ 142042 h 3293615"/>
              <a:gd name="connsiteX2" fmla="*/ 2521258 w 2956264"/>
              <a:gd name="connsiteY2" fmla="*/ 79899 h 3293615"/>
              <a:gd name="connsiteX3" fmla="*/ 2281561 w 2956264"/>
              <a:gd name="connsiteY3" fmla="*/ 62143 h 3293615"/>
              <a:gd name="connsiteX4" fmla="*/ 1908699 w 2956264"/>
              <a:gd name="connsiteY4" fmla="*/ 26633 h 3293615"/>
              <a:gd name="connsiteX5" fmla="*/ 1677879 w 2956264"/>
              <a:gd name="connsiteY5" fmla="*/ 0 h 3293615"/>
              <a:gd name="connsiteX6" fmla="*/ 1154097 w 2956264"/>
              <a:gd name="connsiteY6" fmla="*/ 8877 h 3293615"/>
              <a:gd name="connsiteX7" fmla="*/ 1047565 w 2956264"/>
              <a:gd name="connsiteY7" fmla="*/ 35510 h 3293615"/>
              <a:gd name="connsiteX8" fmla="*/ 985421 w 2956264"/>
              <a:gd name="connsiteY8" fmla="*/ 53266 h 3293615"/>
              <a:gd name="connsiteX9" fmla="*/ 949910 w 2956264"/>
              <a:gd name="connsiteY9" fmla="*/ 62143 h 3293615"/>
              <a:gd name="connsiteX10" fmla="*/ 807868 w 2956264"/>
              <a:gd name="connsiteY10" fmla="*/ 115409 h 3293615"/>
              <a:gd name="connsiteX11" fmla="*/ 781235 w 2956264"/>
              <a:gd name="connsiteY11" fmla="*/ 124287 h 3293615"/>
              <a:gd name="connsiteX12" fmla="*/ 736846 w 2956264"/>
              <a:gd name="connsiteY12" fmla="*/ 150920 h 3293615"/>
              <a:gd name="connsiteX13" fmla="*/ 621437 w 2956264"/>
              <a:gd name="connsiteY13" fmla="*/ 204186 h 3293615"/>
              <a:gd name="connsiteX14" fmla="*/ 488271 w 2956264"/>
              <a:gd name="connsiteY14" fmla="*/ 301840 h 3293615"/>
              <a:gd name="connsiteX15" fmla="*/ 452761 w 2956264"/>
              <a:gd name="connsiteY15" fmla="*/ 328473 h 3293615"/>
              <a:gd name="connsiteX16" fmla="*/ 399495 w 2956264"/>
              <a:gd name="connsiteY16" fmla="*/ 381740 h 3293615"/>
              <a:gd name="connsiteX17" fmla="*/ 284085 w 2956264"/>
              <a:gd name="connsiteY17" fmla="*/ 514905 h 3293615"/>
              <a:gd name="connsiteX18" fmla="*/ 248574 w 2956264"/>
              <a:gd name="connsiteY18" fmla="*/ 585926 h 3293615"/>
              <a:gd name="connsiteX19" fmla="*/ 204186 w 2956264"/>
              <a:gd name="connsiteY19" fmla="*/ 656947 h 3293615"/>
              <a:gd name="connsiteX20" fmla="*/ 150920 w 2956264"/>
              <a:gd name="connsiteY20" fmla="*/ 798990 h 3293615"/>
              <a:gd name="connsiteX21" fmla="*/ 106532 w 2956264"/>
              <a:gd name="connsiteY21" fmla="*/ 941033 h 3293615"/>
              <a:gd name="connsiteX22" fmla="*/ 79899 w 2956264"/>
              <a:gd name="connsiteY22" fmla="*/ 1118586 h 3293615"/>
              <a:gd name="connsiteX23" fmla="*/ 71021 w 2956264"/>
              <a:gd name="connsiteY23" fmla="*/ 1162974 h 3293615"/>
              <a:gd name="connsiteX24" fmla="*/ 44388 w 2956264"/>
              <a:gd name="connsiteY24" fmla="*/ 1242873 h 3293615"/>
              <a:gd name="connsiteX25" fmla="*/ 26633 w 2956264"/>
              <a:gd name="connsiteY25" fmla="*/ 1402672 h 3293615"/>
              <a:gd name="connsiteX26" fmla="*/ 8877 w 2956264"/>
              <a:gd name="connsiteY26" fmla="*/ 1509204 h 3293615"/>
              <a:gd name="connsiteX27" fmla="*/ 0 w 2956264"/>
              <a:gd name="connsiteY27" fmla="*/ 1633491 h 3293615"/>
              <a:gd name="connsiteX28" fmla="*/ 17755 w 2956264"/>
              <a:gd name="connsiteY28" fmla="*/ 2024108 h 3293615"/>
              <a:gd name="connsiteX29" fmla="*/ 35510 w 2956264"/>
              <a:gd name="connsiteY29" fmla="*/ 2112885 h 3293615"/>
              <a:gd name="connsiteX30" fmla="*/ 44388 w 2956264"/>
              <a:gd name="connsiteY30" fmla="*/ 2175029 h 3293615"/>
              <a:gd name="connsiteX31" fmla="*/ 62143 w 2956264"/>
              <a:gd name="connsiteY31" fmla="*/ 2254928 h 3293615"/>
              <a:gd name="connsiteX32" fmla="*/ 79899 w 2956264"/>
              <a:gd name="connsiteY32" fmla="*/ 2379215 h 3293615"/>
              <a:gd name="connsiteX33" fmla="*/ 115409 w 2956264"/>
              <a:gd name="connsiteY33" fmla="*/ 2459114 h 3293615"/>
              <a:gd name="connsiteX34" fmla="*/ 133165 w 2956264"/>
              <a:gd name="connsiteY34" fmla="*/ 2592279 h 3293615"/>
              <a:gd name="connsiteX35" fmla="*/ 150920 w 2956264"/>
              <a:gd name="connsiteY35" fmla="*/ 2645545 h 3293615"/>
              <a:gd name="connsiteX36" fmla="*/ 177553 w 2956264"/>
              <a:gd name="connsiteY36" fmla="*/ 2734322 h 3293615"/>
              <a:gd name="connsiteX37" fmla="*/ 204186 w 2956264"/>
              <a:gd name="connsiteY37" fmla="*/ 2840854 h 3293615"/>
              <a:gd name="connsiteX38" fmla="*/ 239697 w 2956264"/>
              <a:gd name="connsiteY38" fmla="*/ 2885242 h 3293615"/>
              <a:gd name="connsiteX39" fmla="*/ 257452 w 2956264"/>
              <a:gd name="connsiteY39" fmla="*/ 2929631 h 3293615"/>
              <a:gd name="connsiteX40" fmla="*/ 310718 w 2956264"/>
              <a:gd name="connsiteY40" fmla="*/ 2991774 h 3293615"/>
              <a:gd name="connsiteX41" fmla="*/ 337351 w 2956264"/>
              <a:gd name="connsiteY41" fmla="*/ 3027285 h 3293615"/>
              <a:gd name="connsiteX42" fmla="*/ 426128 w 2956264"/>
              <a:gd name="connsiteY42" fmla="*/ 3089429 h 3293615"/>
              <a:gd name="connsiteX43" fmla="*/ 461638 w 2956264"/>
              <a:gd name="connsiteY43" fmla="*/ 3107184 h 3293615"/>
              <a:gd name="connsiteX44" fmla="*/ 532660 w 2956264"/>
              <a:gd name="connsiteY44" fmla="*/ 3124940 h 3293615"/>
              <a:gd name="connsiteX45" fmla="*/ 594804 w 2956264"/>
              <a:gd name="connsiteY45" fmla="*/ 3160450 h 3293615"/>
              <a:gd name="connsiteX46" fmla="*/ 754602 w 2956264"/>
              <a:gd name="connsiteY46" fmla="*/ 3195961 h 3293615"/>
              <a:gd name="connsiteX47" fmla="*/ 896644 w 2956264"/>
              <a:gd name="connsiteY47" fmla="*/ 3213716 h 3293615"/>
              <a:gd name="connsiteX48" fmla="*/ 1127464 w 2956264"/>
              <a:gd name="connsiteY48" fmla="*/ 3249227 h 3293615"/>
              <a:gd name="connsiteX49" fmla="*/ 1331650 w 2956264"/>
              <a:gd name="connsiteY49" fmla="*/ 3293615 h 3293615"/>
              <a:gd name="connsiteX50" fmla="*/ 1766656 w 2956264"/>
              <a:gd name="connsiteY50" fmla="*/ 3275860 h 3293615"/>
              <a:gd name="connsiteX51" fmla="*/ 1917576 w 2956264"/>
              <a:gd name="connsiteY51" fmla="*/ 3231472 h 3293615"/>
              <a:gd name="connsiteX52" fmla="*/ 1988598 w 2956264"/>
              <a:gd name="connsiteY52" fmla="*/ 3222594 h 3293615"/>
              <a:gd name="connsiteX53" fmla="*/ 2041864 w 2956264"/>
              <a:gd name="connsiteY53" fmla="*/ 3204839 h 3293615"/>
              <a:gd name="connsiteX54" fmla="*/ 2228295 w 2956264"/>
              <a:gd name="connsiteY54" fmla="*/ 3133817 h 3293615"/>
              <a:gd name="connsiteX55" fmla="*/ 2308194 w 2956264"/>
              <a:gd name="connsiteY55" fmla="*/ 3116062 h 3293615"/>
              <a:gd name="connsiteX56" fmla="*/ 2370337 w 2956264"/>
              <a:gd name="connsiteY56" fmla="*/ 3098306 h 3293615"/>
              <a:gd name="connsiteX57" fmla="*/ 2450237 w 2956264"/>
              <a:gd name="connsiteY57" fmla="*/ 3089429 h 3293615"/>
              <a:gd name="connsiteX58" fmla="*/ 2556769 w 2956264"/>
              <a:gd name="connsiteY58" fmla="*/ 3062796 h 3293615"/>
              <a:gd name="connsiteX59" fmla="*/ 2672178 w 2956264"/>
              <a:gd name="connsiteY59" fmla="*/ 3036163 h 3293615"/>
              <a:gd name="connsiteX60" fmla="*/ 2716567 w 2956264"/>
              <a:gd name="connsiteY60" fmla="*/ 3018407 h 3293615"/>
              <a:gd name="connsiteX61" fmla="*/ 2752077 w 2956264"/>
              <a:gd name="connsiteY61" fmla="*/ 3009530 h 3293615"/>
              <a:gd name="connsiteX62" fmla="*/ 2823099 w 2956264"/>
              <a:gd name="connsiteY62" fmla="*/ 2982897 h 3293615"/>
              <a:gd name="connsiteX63" fmla="*/ 2858609 w 2956264"/>
              <a:gd name="connsiteY63" fmla="*/ 2974019 h 3293615"/>
              <a:gd name="connsiteX64" fmla="*/ 2885242 w 2956264"/>
              <a:gd name="connsiteY64" fmla="*/ 2965141 h 3293615"/>
              <a:gd name="connsiteX65" fmla="*/ 2938508 w 2956264"/>
              <a:gd name="connsiteY65" fmla="*/ 2920753 h 3293615"/>
              <a:gd name="connsiteX66" fmla="*/ 2956264 w 2956264"/>
              <a:gd name="connsiteY66" fmla="*/ 2911875 h 329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2956264" h="3293615">
                <a:moveTo>
                  <a:pt x="2938508" y="221941"/>
                </a:moveTo>
                <a:cubicBezTo>
                  <a:pt x="2885242" y="195308"/>
                  <a:pt x="2835972" y="158402"/>
                  <a:pt x="2778710" y="142042"/>
                </a:cubicBezTo>
                <a:cubicBezTo>
                  <a:pt x="2691996" y="117267"/>
                  <a:pt x="2611470" y="90639"/>
                  <a:pt x="2521258" y="79899"/>
                </a:cubicBezTo>
                <a:cubicBezTo>
                  <a:pt x="2441702" y="70428"/>
                  <a:pt x="2360976" y="72731"/>
                  <a:pt x="2281561" y="62143"/>
                </a:cubicBezTo>
                <a:cubicBezTo>
                  <a:pt x="2015990" y="26734"/>
                  <a:pt x="2287861" y="60337"/>
                  <a:pt x="1908699" y="26633"/>
                </a:cubicBezTo>
                <a:cubicBezTo>
                  <a:pt x="1838171" y="20364"/>
                  <a:pt x="1751785" y="9237"/>
                  <a:pt x="1677879" y="0"/>
                </a:cubicBezTo>
                <a:cubicBezTo>
                  <a:pt x="1503285" y="2959"/>
                  <a:pt x="1328440" y="-945"/>
                  <a:pt x="1154097" y="8877"/>
                </a:cubicBezTo>
                <a:cubicBezTo>
                  <a:pt x="1117551" y="10936"/>
                  <a:pt x="1082760" y="25454"/>
                  <a:pt x="1047565" y="35510"/>
                </a:cubicBezTo>
                <a:lnTo>
                  <a:pt x="985421" y="53266"/>
                </a:lnTo>
                <a:cubicBezTo>
                  <a:pt x="973650" y="56476"/>
                  <a:pt x="961426" y="58112"/>
                  <a:pt x="949910" y="62143"/>
                </a:cubicBezTo>
                <a:cubicBezTo>
                  <a:pt x="902182" y="78848"/>
                  <a:pt x="855840" y="99418"/>
                  <a:pt x="807868" y="115409"/>
                </a:cubicBezTo>
                <a:cubicBezTo>
                  <a:pt x="798990" y="118368"/>
                  <a:pt x="789605" y="120102"/>
                  <a:pt x="781235" y="124287"/>
                </a:cubicBezTo>
                <a:cubicBezTo>
                  <a:pt x="765801" y="132004"/>
                  <a:pt x="752071" y="142800"/>
                  <a:pt x="736846" y="150920"/>
                </a:cubicBezTo>
                <a:cubicBezTo>
                  <a:pt x="655891" y="194096"/>
                  <a:pt x="674877" y="186372"/>
                  <a:pt x="621437" y="204186"/>
                </a:cubicBezTo>
                <a:cubicBezTo>
                  <a:pt x="511901" y="283847"/>
                  <a:pt x="555951" y="251080"/>
                  <a:pt x="488271" y="301840"/>
                </a:cubicBezTo>
                <a:cubicBezTo>
                  <a:pt x="476434" y="310718"/>
                  <a:pt x="463223" y="318011"/>
                  <a:pt x="452761" y="328473"/>
                </a:cubicBezTo>
                <a:cubicBezTo>
                  <a:pt x="435006" y="346229"/>
                  <a:pt x="416342" y="363120"/>
                  <a:pt x="399495" y="381740"/>
                </a:cubicBezTo>
                <a:cubicBezTo>
                  <a:pt x="360086" y="425297"/>
                  <a:pt x="310354" y="462367"/>
                  <a:pt x="284085" y="514905"/>
                </a:cubicBezTo>
                <a:cubicBezTo>
                  <a:pt x="272248" y="538579"/>
                  <a:pt x="261550" y="562857"/>
                  <a:pt x="248574" y="585926"/>
                </a:cubicBezTo>
                <a:cubicBezTo>
                  <a:pt x="234887" y="610258"/>
                  <a:pt x="217323" y="632314"/>
                  <a:pt x="204186" y="656947"/>
                </a:cubicBezTo>
                <a:cubicBezTo>
                  <a:pt x="183025" y="696624"/>
                  <a:pt x="164088" y="757841"/>
                  <a:pt x="150920" y="798990"/>
                </a:cubicBezTo>
                <a:cubicBezTo>
                  <a:pt x="135801" y="846236"/>
                  <a:pt x="106532" y="941033"/>
                  <a:pt x="106532" y="941033"/>
                </a:cubicBezTo>
                <a:cubicBezTo>
                  <a:pt x="97654" y="1000217"/>
                  <a:pt x="91636" y="1059902"/>
                  <a:pt x="79899" y="1118586"/>
                </a:cubicBezTo>
                <a:cubicBezTo>
                  <a:pt x="76940" y="1133382"/>
                  <a:pt x="75166" y="1148466"/>
                  <a:pt x="71021" y="1162974"/>
                </a:cubicBezTo>
                <a:cubicBezTo>
                  <a:pt x="63308" y="1189967"/>
                  <a:pt x="53266" y="1216240"/>
                  <a:pt x="44388" y="1242873"/>
                </a:cubicBezTo>
                <a:cubicBezTo>
                  <a:pt x="38470" y="1296139"/>
                  <a:pt x="33716" y="1349548"/>
                  <a:pt x="26633" y="1402672"/>
                </a:cubicBezTo>
                <a:cubicBezTo>
                  <a:pt x="21875" y="1438357"/>
                  <a:pt x="13004" y="1473441"/>
                  <a:pt x="8877" y="1509204"/>
                </a:cubicBezTo>
                <a:cubicBezTo>
                  <a:pt x="4116" y="1550465"/>
                  <a:pt x="2959" y="1592062"/>
                  <a:pt x="0" y="1633491"/>
                </a:cubicBezTo>
                <a:cubicBezTo>
                  <a:pt x="1954" y="1699942"/>
                  <a:pt x="1164" y="1913504"/>
                  <a:pt x="17755" y="2024108"/>
                </a:cubicBezTo>
                <a:cubicBezTo>
                  <a:pt x="22232" y="2053952"/>
                  <a:pt x="30265" y="2083166"/>
                  <a:pt x="35510" y="2112885"/>
                </a:cubicBezTo>
                <a:cubicBezTo>
                  <a:pt x="39146" y="2133492"/>
                  <a:pt x="40532" y="2154462"/>
                  <a:pt x="44388" y="2175029"/>
                </a:cubicBezTo>
                <a:cubicBezTo>
                  <a:pt x="49416" y="2201844"/>
                  <a:pt x="57658" y="2228017"/>
                  <a:pt x="62143" y="2254928"/>
                </a:cubicBezTo>
                <a:cubicBezTo>
                  <a:pt x="65317" y="2273973"/>
                  <a:pt x="69916" y="2351261"/>
                  <a:pt x="79899" y="2379215"/>
                </a:cubicBezTo>
                <a:cubicBezTo>
                  <a:pt x="89701" y="2406662"/>
                  <a:pt x="103572" y="2432481"/>
                  <a:pt x="115409" y="2459114"/>
                </a:cubicBezTo>
                <a:cubicBezTo>
                  <a:pt x="121328" y="2503502"/>
                  <a:pt x="124786" y="2548289"/>
                  <a:pt x="133165" y="2592279"/>
                </a:cubicBezTo>
                <a:cubicBezTo>
                  <a:pt x="136667" y="2610664"/>
                  <a:pt x="145338" y="2627681"/>
                  <a:pt x="150920" y="2645545"/>
                </a:cubicBezTo>
                <a:cubicBezTo>
                  <a:pt x="160135" y="2675034"/>
                  <a:pt x="168675" y="2704730"/>
                  <a:pt x="177553" y="2734322"/>
                </a:cubicBezTo>
                <a:cubicBezTo>
                  <a:pt x="183447" y="2775579"/>
                  <a:pt x="182649" y="2804959"/>
                  <a:pt x="204186" y="2840854"/>
                </a:cubicBezTo>
                <a:cubicBezTo>
                  <a:pt x="213935" y="2857102"/>
                  <a:pt x="227860" y="2870446"/>
                  <a:pt x="239697" y="2885242"/>
                </a:cubicBezTo>
                <a:cubicBezTo>
                  <a:pt x="245615" y="2900038"/>
                  <a:pt x="249713" y="2915700"/>
                  <a:pt x="257452" y="2929631"/>
                </a:cubicBezTo>
                <a:cubicBezTo>
                  <a:pt x="277946" y="2966520"/>
                  <a:pt x="285224" y="2962031"/>
                  <a:pt x="310718" y="2991774"/>
                </a:cubicBezTo>
                <a:cubicBezTo>
                  <a:pt x="320347" y="3003008"/>
                  <a:pt x="326889" y="3016822"/>
                  <a:pt x="337351" y="3027285"/>
                </a:cubicBezTo>
                <a:cubicBezTo>
                  <a:pt x="362518" y="3052453"/>
                  <a:pt x="395264" y="3072283"/>
                  <a:pt x="426128" y="3089429"/>
                </a:cubicBezTo>
                <a:cubicBezTo>
                  <a:pt x="437696" y="3095856"/>
                  <a:pt x="449083" y="3102999"/>
                  <a:pt x="461638" y="3107184"/>
                </a:cubicBezTo>
                <a:cubicBezTo>
                  <a:pt x="484788" y="3114901"/>
                  <a:pt x="508986" y="3119021"/>
                  <a:pt x="532660" y="3124940"/>
                </a:cubicBezTo>
                <a:cubicBezTo>
                  <a:pt x="553375" y="3136777"/>
                  <a:pt x="572081" y="3153179"/>
                  <a:pt x="594804" y="3160450"/>
                </a:cubicBezTo>
                <a:cubicBezTo>
                  <a:pt x="646773" y="3177080"/>
                  <a:pt x="700370" y="3189935"/>
                  <a:pt x="754602" y="3195961"/>
                </a:cubicBezTo>
                <a:cubicBezTo>
                  <a:pt x="806612" y="3201740"/>
                  <a:pt x="845990" y="3205274"/>
                  <a:pt x="896644" y="3213716"/>
                </a:cubicBezTo>
                <a:cubicBezTo>
                  <a:pt x="1105256" y="3248484"/>
                  <a:pt x="980373" y="3232883"/>
                  <a:pt x="1127464" y="3249227"/>
                </a:cubicBezTo>
                <a:cubicBezTo>
                  <a:pt x="1289806" y="3289813"/>
                  <a:pt x="1221192" y="3277837"/>
                  <a:pt x="1331650" y="3293615"/>
                </a:cubicBezTo>
                <a:cubicBezTo>
                  <a:pt x="1476652" y="3287697"/>
                  <a:pt x="1621889" y="3286019"/>
                  <a:pt x="1766656" y="3275860"/>
                </a:cubicBezTo>
                <a:cubicBezTo>
                  <a:pt x="1811090" y="3272742"/>
                  <a:pt x="1876447" y="3241149"/>
                  <a:pt x="1917576" y="3231472"/>
                </a:cubicBezTo>
                <a:cubicBezTo>
                  <a:pt x="1940800" y="3226007"/>
                  <a:pt x="1964924" y="3225553"/>
                  <a:pt x="1988598" y="3222594"/>
                </a:cubicBezTo>
                <a:cubicBezTo>
                  <a:pt x="2006353" y="3216676"/>
                  <a:pt x="2024313" y="3211339"/>
                  <a:pt x="2041864" y="3204839"/>
                </a:cubicBezTo>
                <a:cubicBezTo>
                  <a:pt x="2104225" y="3181742"/>
                  <a:pt x="2163378" y="3148243"/>
                  <a:pt x="2228295" y="3133817"/>
                </a:cubicBezTo>
                <a:cubicBezTo>
                  <a:pt x="2254928" y="3127899"/>
                  <a:pt x="2281726" y="3122679"/>
                  <a:pt x="2308194" y="3116062"/>
                </a:cubicBezTo>
                <a:cubicBezTo>
                  <a:pt x="2329094" y="3110837"/>
                  <a:pt x="2349163" y="3102276"/>
                  <a:pt x="2370337" y="3098306"/>
                </a:cubicBezTo>
                <a:cubicBezTo>
                  <a:pt x="2396675" y="3093368"/>
                  <a:pt x="2423604" y="3092388"/>
                  <a:pt x="2450237" y="3089429"/>
                </a:cubicBezTo>
                <a:cubicBezTo>
                  <a:pt x="2485748" y="3080551"/>
                  <a:pt x="2520876" y="3069975"/>
                  <a:pt x="2556769" y="3062796"/>
                </a:cubicBezTo>
                <a:cubicBezTo>
                  <a:pt x="2596705" y="3054808"/>
                  <a:pt x="2632415" y="3048398"/>
                  <a:pt x="2672178" y="3036163"/>
                </a:cubicBezTo>
                <a:cubicBezTo>
                  <a:pt x="2687409" y="3031476"/>
                  <a:pt x="2701449" y="3023446"/>
                  <a:pt x="2716567" y="3018407"/>
                </a:cubicBezTo>
                <a:cubicBezTo>
                  <a:pt x="2728142" y="3014549"/>
                  <a:pt x="2740346" y="3012882"/>
                  <a:pt x="2752077" y="3009530"/>
                </a:cubicBezTo>
                <a:cubicBezTo>
                  <a:pt x="2795690" y="2997069"/>
                  <a:pt x="2766850" y="3001647"/>
                  <a:pt x="2823099" y="2982897"/>
                </a:cubicBezTo>
                <a:cubicBezTo>
                  <a:pt x="2834674" y="2979039"/>
                  <a:pt x="2846877" y="2977371"/>
                  <a:pt x="2858609" y="2974019"/>
                </a:cubicBezTo>
                <a:cubicBezTo>
                  <a:pt x="2867607" y="2971448"/>
                  <a:pt x="2876364" y="2968100"/>
                  <a:pt x="2885242" y="2965141"/>
                </a:cubicBezTo>
                <a:cubicBezTo>
                  <a:pt x="2907490" y="2942894"/>
                  <a:pt x="2906856" y="2941854"/>
                  <a:pt x="2938508" y="2920753"/>
                </a:cubicBezTo>
                <a:cubicBezTo>
                  <a:pt x="2944014" y="2917082"/>
                  <a:pt x="2950345" y="2914834"/>
                  <a:pt x="2956264" y="2911875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121889-FF20-B72B-F0FC-13AB2E2817A8}"/>
              </a:ext>
            </a:extLst>
          </p:cNvPr>
          <p:cNvSpPr/>
          <p:nvPr/>
        </p:nvSpPr>
        <p:spPr>
          <a:xfrm>
            <a:off x="7270219" y="5333998"/>
            <a:ext cx="1622462" cy="7915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Felnőttképzés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30E93308-FD1C-E3F1-7613-CF7FFC99A032}"/>
              </a:ext>
            </a:extLst>
          </p:cNvPr>
          <p:cNvSpPr/>
          <p:nvPr/>
        </p:nvSpPr>
        <p:spPr>
          <a:xfrm rot="10800000">
            <a:off x="9261710" y="5422178"/>
            <a:ext cx="488631" cy="25503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CEEA903A-9604-8FB5-1673-1B23C39DC797}"/>
              </a:ext>
            </a:extLst>
          </p:cNvPr>
          <p:cNvSpPr/>
          <p:nvPr/>
        </p:nvSpPr>
        <p:spPr>
          <a:xfrm>
            <a:off x="3338735" y="4660636"/>
            <a:ext cx="2644292" cy="1536861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Üzemmérnök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2376940C-3B27-3E8A-45B3-FB13C9ED288B}"/>
              </a:ext>
            </a:extLst>
          </p:cNvPr>
          <p:cNvSpPr/>
          <p:nvPr/>
        </p:nvSpPr>
        <p:spPr>
          <a:xfrm>
            <a:off x="5948037" y="3363772"/>
            <a:ext cx="2644292" cy="1536861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Vezető mérnök, fejlesztőmérnök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86D001A1-4FF1-49F9-B7BF-16A076DAC278}"/>
              </a:ext>
            </a:extLst>
          </p:cNvPr>
          <p:cNvSpPr/>
          <p:nvPr/>
        </p:nvSpPr>
        <p:spPr>
          <a:xfrm>
            <a:off x="8549376" y="2093735"/>
            <a:ext cx="2644292" cy="1536861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Kutatómérnök</a:t>
            </a:r>
          </a:p>
        </p:txBody>
      </p:sp>
    </p:spTree>
    <p:extLst>
      <p:ext uri="{BB962C8B-B14F-4D97-AF65-F5344CB8AC3E}">
        <p14:creationId xmlns:p14="http://schemas.microsoft.com/office/powerpoint/2010/main" val="3327826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959FD-5DA1-9ABE-AC39-2BB2102BE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8" y="105191"/>
            <a:ext cx="7194324" cy="851097"/>
          </a:xfrm>
        </p:spPr>
        <p:txBody>
          <a:bodyPr>
            <a:normAutofit fontScale="90000"/>
          </a:bodyPr>
          <a:lstStyle/>
          <a:p>
            <a:r>
              <a:rPr lang="hu-HU" dirty="0"/>
              <a:t>Műegyetemi járműmérnök képzés</a:t>
            </a:r>
          </a:p>
        </p:txBody>
      </p:sp>
      <p:pic>
        <p:nvPicPr>
          <p:cNvPr id="4" name="Picture 6" descr="A room with glass doors and plants&#10;&#10;Description automatically generated">
            <a:extLst>
              <a:ext uri="{FF2B5EF4-FFF2-40B4-BE49-F238E27FC236}">
                <a16:creationId xmlns:a16="http://schemas.microsoft.com/office/drawing/2014/main" id="{0CE1E400-8622-BA77-F72D-71C12DF78E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7" r="1005" b="24284"/>
          <a:stretch/>
        </p:blipFill>
        <p:spPr>
          <a:xfrm>
            <a:off x="122551" y="956288"/>
            <a:ext cx="12069449" cy="5901712"/>
          </a:xfrm>
          <a:prstGeom prst="rect">
            <a:avLst/>
          </a:prstGeom>
        </p:spPr>
      </p:pic>
      <p:pic>
        <p:nvPicPr>
          <p:cNvPr id="6" name="Picture 8" descr="A room with a red ceiling and a blue couch and a white table&#10;&#10;Description automatically generated">
            <a:extLst>
              <a:ext uri="{FF2B5EF4-FFF2-40B4-BE49-F238E27FC236}">
                <a16:creationId xmlns:a16="http://schemas.microsoft.com/office/drawing/2014/main" id="{5048FB17-DF87-12F3-1BFE-67D52F9C1C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r="14942" b="1"/>
          <a:stretch/>
        </p:blipFill>
        <p:spPr>
          <a:xfrm>
            <a:off x="122551" y="956284"/>
            <a:ext cx="4616076" cy="4718651"/>
          </a:xfrm>
          <a:custGeom>
            <a:avLst/>
            <a:gdLst/>
            <a:ahLst/>
            <a:cxnLst/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</p:spPr>
      </p:pic>
      <p:pic>
        <p:nvPicPr>
          <p:cNvPr id="7" name="Content Placeholder 4" descr="A red race car in a building&#10;&#10;Description automatically generated">
            <a:extLst>
              <a:ext uri="{FF2B5EF4-FFF2-40B4-BE49-F238E27FC236}">
                <a16:creationId xmlns:a16="http://schemas.microsoft.com/office/drawing/2014/main" id="{449BDDBA-07B9-8400-72B6-2AA4B9255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31"/>
          <a:stretch/>
        </p:blipFill>
        <p:spPr>
          <a:xfrm>
            <a:off x="8383458" y="3120273"/>
            <a:ext cx="3808542" cy="2988394"/>
          </a:xfrm>
          <a:custGeom>
            <a:avLst/>
            <a:gdLst/>
            <a:ahLst/>
            <a:cxnLst/>
            <a:rect l="l" t="t" r="r" b="b"/>
            <a:pathLst>
              <a:path w="4569568" h="3877363">
                <a:moveTo>
                  <a:pt x="3843224" y="17"/>
                </a:moveTo>
                <a:cubicBezTo>
                  <a:pt x="3853657" y="-269"/>
                  <a:pt x="3863732" y="3160"/>
                  <a:pt x="3872078" y="16745"/>
                </a:cubicBezTo>
                <a:cubicBezTo>
                  <a:pt x="3827725" y="52547"/>
                  <a:pt x="3771210" y="39089"/>
                  <a:pt x="3711358" y="79463"/>
                </a:cubicBezTo>
                <a:cubicBezTo>
                  <a:pt x="3808648" y="66766"/>
                  <a:pt x="3885671" y="56609"/>
                  <a:pt x="3962692" y="46454"/>
                </a:cubicBezTo>
                <a:cubicBezTo>
                  <a:pt x="3964124" y="53563"/>
                  <a:pt x="3965554" y="60673"/>
                  <a:pt x="3966984" y="67782"/>
                </a:cubicBezTo>
                <a:cubicBezTo>
                  <a:pt x="3868502" y="82763"/>
                  <a:pt x="3777410" y="121359"/>
                  <a:pt x="3681550" y="148529"/>
                </a:cubicBezTo>
                <a:cubicBezTo>
                  <a:pt x="3690374" y="165289"/>
                  <a:pt x="3699196" y="161987"/>
                  <a:pt x="3707066" y="160972"/>
                </a:cubicBezTo>
                <a:cubicBezTo>
                  <a:pt x="3758334" y="154369"/>
                  <a:pt x="3809602" y="147768"/>
                  <a:pt x="3858724" y="129739"/>
                </a:cubicBezTo>
                <a:cubicBezTo>
                  <a:pt x="3869693" y="125675"/>
                  <a:pt x="3883047" y="125675"/>
                  <a:pt x="3889247" y="137864"/>
                </a:cubicBezTo>
                <a:cubicBezTo>
                  <a:pt x="3898070" y="155131"/>
                  <a:pt x="3885433" y="166304"/>
                  <a:pt x="3874225" y="175697"/>
                </a:cubicBezTo>
                <a:cubicBezTo>
                  <a:pt x="3854670" y="191949"/>
                  <a:pt x="3831064" y="187379"/>
                  <a:pt x="3808410" y="190425"/>
                </a:cubicBezTo>
                <a:cubicBezTo>
                  <a:pt x="3748081" y="198297"/>
                  <a:pt x="3719226" y="222927"/>
                  <a:pt x="3705872" y="279299"/>
                </a:cubicBezTo>
                <a:cubicBezTo>
                  <a:pt x="3758811" y="256445"/>
                  <a:pt x="3809842" y="284631"/>
                  <a:pt x="3861109" y="268633"/>
                </a:cubicBezTo>
                <a:cubicBezTo>
                  <a:pt x="3874463" y="264571"/>
                  <a:pt x="3895685" y="270664"/>
                  <a:pt x="3888532" y="290216"/>
                </a:cubicBezTo>
                <a:cubicBezTo>
                  <a:pt x="3881854" y="308499"/>
                  <a:pt x="3859678" y="321702"/>
                  <a:pt x="3899025" y="318148"/>
                </a:cubicBezTo>
                <a:cubicBezTo>
                  <a:pt x="3927162" y="315608"/>
                  <a:pt x="3982246" y="336176"/>
                  <a:pt x="3959116" y="341254"/>
                </a:cubicBezTo>
                <a:cubicBezTo>
                  <a:pt x="3930024" y="347603"/>
                  <a:pt x="3901646" y="356744"/>
                  <a:pt x="3864685" y="367154"/>
                </a:cubicBezTo>
                <a:cubicBezTo>
                  <a:pt x="3905463" y="384166"/>
                  <a:pt x="3934793" y="380611"/>
                  <a:pt x="3965554" y="367154"/>
                </a:cubicBezTo>
                <a:cubicBezTo>
                  <a:pt x="4002753" y="350903"/>
                  <a:pt x="4051161" y="331098"/>
                  <a:pt x="4081445" y="349381"/>
                </a:cubicBezTo>
                <a:cubicBezTo>
                  <a:pt x="4126752" y="376803"/>
                  <a:pt x="4164428" y="359536"/>
                  <a:pt x="4204966" y="354966"/>
                </a:cubicBezTo>
                <a:cubicBezTo>
                  <a:pt x="4287472" y="345570"/>
                  <a:pt x="4369264" y="329827"/>
                  <a:pt x="4452008" y="322211"/>
                </a:cubicBezTo>
                <a:cubicBezTo>
                  <a:pt x="4485154" y="319164"/>
                  <a:pt x="4520922" y="304691"/>
                  <a:pt x="4569568" y="324495"/>
                </a:cubicBezTo>
                <a:cubicBezTo>
                  <a:pt x="4349232" y="425810"/>
                  <a:pt x="4112683" y="419463"/>
                  <a:pt x="3915955" y="544899"/>
                </a:cubicBezTo>
                <a:cubicBezTo>
                  <a:pt x="3924301" y="556833"/>
                  <a:pt x="3966745" y="590858"/>
                  <a:pt x="3949339" y="593397"/>
                </a:cubicBezTo>
                <a:cubicBezTo>
                  <a:pt x="3900455" y="600761"/>
                  <a:pt x="3857056" y="625645"/>
                  <a:pt x="3812464" y="646212"/>
                </a:cubicBezTo>
                <a:cubicBezTo>
                  <a:pt x="3793148" y="655100"/>
                  <a:pt x="3769780" y="666781"/>
                  <a:pt x="3778841" y="698520"/>
                </a:cubicBezTo>
                <a:cubicBezTo>
                  <a:pt x="3795295" y="707407"/>
                  <a:pt x="3807456" y="694965"/>
                  <a:pt x="3821047" y="693950"/>
                </a:cubicBezTo>
                <a:cubicBezTo>
                  <a:pt x="3834878" y="692935"/>
                  <a:pt x="3865879" y="699535"/>
                  <a:pt x="3857293" y="703852"/>
                </a:cubicBezTo>
                <a:cubicBezTo>
                  <a:pt x="3818186" y="723405"/>
                  <a:pt x="3888532" y="770380"/>
                  <a:pt x="3842271" y="770380"/>
                </a:cubicBezTo>
                <a:cubicBezTo>
                  <a:pt x="3764772" y="770633"/>
                  <a:pt x="3723519" y="853919"/>
                  <a:pt x="3648882" y="856205"/>
                </a:cubicBezTo>
                <a:cubicBezTo>
                  <a:pt x="3636960" y="856458"/>
                  <a:pt x="3631236" y="871185"/>
                  <a:pt x="3631474" y="884136"/>
                </a:cubicBezTo>
                <a:cubicBezTo>
                  <a:pt x="3631474" y="899626"/>
                  <a:pt x="3642444" y="902418"/>
                  <a:pt x="3654605" y="903942"/>
                </a:cubicBezTo>
                <a:cubicBezTo>
                  <a:pt x="3673205" y="906226"/>
                  <a:pt x="3692520" y="884136"/>
                  <a:pt x="3717081" y="914098"/>
                </a:cubicBezTo>
                <a:cubicBezTo>
                  <a:pt x="3672966" y="931618"/>
                  <a:pt x="3628852" y="949140"/>
                  <a:pt x="3629568" y="1009319"/>
                </a:cubicBezTo>
                <a:cubicBezTo>
                  <a:pt x="3629805" y="1025569"/>
                  <a:pt x="3611444" y="1031663"/>
                  <a:pt x="3597613" y="1035726"/>
                </a:cubicBezTo>
                <a:cubicBezTo>
                  <a:pt x="3574721" y="1042329"/>
                  <a:pt x="3555408" y="1054009"/>
                  <a:pt x="3543006" y="1076608"/>
                </a:cubicBezTo>
                <a:cubicBezTo>
                  <a:pt x="3543246" y="1080925"/>
                  <a:pt x="3543484" y="1085495"/>
                  <a:pt x="3542052" y="1089050"/>
                </a:cubicBezTo>
                <a:cubicBezTo>
                  <a:pt x="3546106" y="1143642"/>
                  <a:pt x="3579490" y="1142118"/>
                  <a:pt x="3616451" y="1132978"/>
                </a:cubicBezTo>
                <a:cubicBezTo>
                  <a:pt x="3660566" y="1121805"/>
                  <a:pt x="3704204" y="1101491"/>
                  <a:pt x="3750703" y="1121043"/>
                </a:cubicBezTo>
                <a:cubicBezTo>
                  <a:pt x="3685126" y="1147197"/>
                  <a:pt x="3613828" y="1149228"/>
                  <a:pt x="3552307" y="1186555"/>
                </a:cubicBezTo>
                <a:cubicBezTo>
                  <a:pt x="3777410" y="1193411"/>
                  <a:pt x="3976284" y="1075591"/>
                  <a:pt x="4194473" y="1030395"/>
                </a:cubicBezTo>
                <a:cubicBezTo>
                  <a:pt x="4187082" y="1060610"/>
                  <a:pt x="4169436" y="1066704"/>
                  <a:pt x="4153459" y="1071275"/>
                </a:cubicBezTo>
                <a:cubicBezTo>
                  <a:pt x="4072860" y="1094129"/>
                  <a:pt x="4002278" y="1139581"/>
                  <a:pt x="3928831" y="1178936"/>
                </a:cubicBezTo>
                <a:cubicBezTo>
                  <a:pt x="3898548" y="1195188"/>
                  <a:pt x="3876608" y="1211440"/>
                  <a:pt x="3865164" y="1246481"/>
                </a:cubicBezTo>
                <a:cubicBezTo>
                  <a:pt x="3854908" y="1278221"/>
                  <a:pt x="3835117" y="1292948"/>
                  <a:pt x="3798395" y="1283806"/>
                </a:cubicBezTo>
                <a:cubicBezTo>
                  <a:pt x="3768588" y="1276188"/>
                  <a:pt x="3735920" y="1280251"/>
                  <a:pt x="3704681" y="1283045"/>
                </a:cubicBezTo>
                <a:cubicBezTo>
                  <a:pt x="3668674" y="1286092"/>
                  <a:pt x="3628374" y="1321895"/>
                  <a:pt x="3638151" y="1340431"/>
                </a:cubicBezTo>
                <a:cubicBezTo>
                  <a:pt x="3654843" y="1371917"/>
                  <a:pt x="3682743" y="1356174"/>
                  <a:pt x="3707542" y="1352619"/>
                </a:cubicBezTo>
                <a:cubicBezTo>
                  <a:pt x="3735681" y="1348303"/>
                  <a:pt x="3787902" y="1339415"/>
                  <a:pt x="3788856" y="1343224"/>
                </a:cubicBezTo>
                <a:cubicBezTo>
                  <a:pt x="3807219" y="1422193"/>
                  <a:pt x="3936463" y="1353382"/>
                  <a:pt x="3964363" y="1346270"/>
                </a:cubicBezTo>
                <a:cubicBezTo>
                  <a:pt x="3999176" y="1337384"/>
                  <a:pt x="4031845" y="1353635"/>
                  <a:pt x="4064991" y="1357443"/>
                </a:cubicBezTo>
                <a:cubicBezTo>
                  <a:pt x="4094560" y="1360998"/>
                  <a:pt x="4261720" y="1371917"/>
                  <a:pt x="4296295" y="1338398"/>
                </a:cubicBezTo>
                <a:cubicBezTo>
                  <a:pt x="4301064" y="1364552"/>
                  <a:pt x="4291050" y="1375217"/>
                  <a:pt x="4282702" y="1387152"/>
                </a:cubicBezTo>
                <a:cubicBezTo>
                  <a:pt x="4271019" y="1404164"/>
                  <a:pt x="4269110" y="1416099"/>
                  <a:pt x="4291288" y="1429556"/>
                </a:cubicBezTo>
                <a:cubicBezTo>
                  <a:pt x="4354480" y="1468154"/>
                  <a:pt x="4353524" y="1469422"/>
                  <a:pt x="4294626" y="1521730"/>
                </a:cubicBezTo>
                <a:cubicBezTo>
                  <a:pt x="4291763" y="1524015"/>
                  <a:pt x="4292957" y="1531633"/>
                  <a:pt x="4292480" y="1536712"/>
                </a:cubicBezTo>
                <a:cubicBezTo>
                  <a:pt x="4307980" y="1544836"/>
                  <a:pt x="4326102" y="1524523"/>
                  <a:pt x="4344224" y="1546361"/>
                </a:cubicBezTo>
                <a:cubicBezTo>
                  <a:pt x="4265296" y="1642341"/>
                  <a:pt x="4144874" y="1665955"/>
                  <a:pt x="4035898" y="1738070"/>
                </a:cubicBezTo>
                <a:cubicBezTo>
                  <a:pt x="4124128" y="1761938"/>
                  <a:pt x="4177066" y="1678652"/>
                  <a:pt x="4241926" y="1689317"/>
                </a:cubicBezTo>
                <a:cubicBezTo>
                  <a:pt x="4274357" y="1715471"/>
                  <a:pt x="4178020" y="1757368"/>
                  <a:pt x="4269826" y="1769810"/>
                </a:cubicBezTo>
                <a:cubicBezTo>
                  <a:pt x="4230002" y="1792663"/>
                  <a:pt x="4200434" y="1815006"/>
                  <a:pt x="4173012" y="1841415"/>
                </a:cubicBezTo>
                <a:cubicBezTo>
                  <a:pt x="4124128" y="1888644"/>
                  <a:pt x="4114590" y="1919623"/>
                  <a:pt x="4137244" y="1983103"/>
                </a:cubicBezTo>
                <a:cubicBezTo>
                  <a:pt x="4152029" y="2024746"/>
                  <a:pt x="4173728" y="2063089"/>
                  <a:pt x="4154652" y="2112602"/>
                </a:cubicBezTo>
                <a:cubicBezTo>
                  <a:pt x="4141298" y="2146628"/>
                  <a:pt x="4146544" y="2168972"/>
                  <a:pt x="4196142" y="2153737"/>
                </a:cubicBezTo>
                <a:cubicBezTo>
                  <a:pt x="4249557" y="2137485"/>
                  <a:pt x="4269587" y="2167956"/>
                  <a:pt x="4256234" y="2227627"/>
                </a:cubicBezTo>
                <a:cubicBezTo>
                  <a:pt x="4247650" y="2265970"/>
                  <a:pt x="4256712" y="2277649"/>
                  <a:pt x="4293433" y="2273333"/>
                </a:cubicBezTo>
                <a:cubicBezTo>
                  <a:pt x="4333972" y="2268509"/>
                  <a:pt x="4372602" y="2243370"/>
                  <a:pt x="4422678" y="2255559"/>
                </a:cubicBezTo>
                <a:cubicBezTo>
                  <a:pt x="4382618" y="2325134"/>
                  <a:pt x="4297010" y="2305328"/>
                  <a:pt x="4250272" y="2371602"/>
                </a:cubicBezTo>
                <a:cubicBezTo>
                  <a:pt x="4306072" y="2371854"/>
                  <a:pt x="4348756" y="2371602"/>
                  <a:pt x="4390009" y="2357127"/>
                </a:cubicBezTo>
                <a:cubicBezTo>
                  <a:pt x="4407179" y="2351286"/>
                  <a:pt x="4426018" y="2345194"/>
                  <a:pt x="4435554" y="2365252"/>
                </a:cubicBezTo>
                <a:cubicBezTo>
                  <a:pt x="4446762" y="2389375"/>
                  <a:pt x="4423632" y="2398516"/>
                  <a:pt x="4409562" y="2402832"/>
                </a:cubicBezTo>
                <a:cubicBezTo>
                  <a:pt x="4369978" y="2415021"/>
                  <a:pt x="4339695" y="2443968"/>
                  <a:pt x="4307026" y="2466566"/>
                </a:cubicBezTo>
                <a:cubicBezTo>
                  <a:pt x="4235250" y="2516082"/>
                  <a:pt x="4156558" y="2557470"/>
                  <a:pt x="4095751" y="2639233"/>
                </a:cubicBezTo>
                <a:cubicBezTo>
                  <a:pt x="4172297" y="2618411"/>
                  <a:pt x="4229288" y="2569913"/>
                  <a:pt x="4300350" y="2560010"/>
                </a:cubicBezTo>
                <a:cubicBezTo>
                  <a:pt x="4238826" y="2634409"/>
                  <a:pt x="4159659" y="2683415"/>
                  <a:pt x="4084784" y="2737500"/>
                </a:cubicBezTo>
                <a:cubicBezTo>
                  <a:pt x="4063322" y="2752735"/>
                  <a:pt x="4041622" y="2763146"/>
                  <a:pt x="4036853" y="2796409"/>
                </a:cubicBezTo>
                <a:cubicBezTo>
                  <a:pt x="4027552" y="2860905"/>
                  <a:pt x="3999653" y="2914228"/>
                  <a:pt x="3940039" y="2942666"/>
                </a:cubicBezTo>
                <a:cubicBezTo>
                  <a:pt x="3939562" y="2942922"/>
                  <a:pt x="3942900" y="2952571"/>
                  <a:pt x="3944808" y="2959171"/>
                </a:cubicBezTo>
                <a:cubicBezTo>
                  <a:pt x="3981292" y="2961204"/>
                  <a:pt x="4010145" y="2923115"/>
                  <a:pt x="4056645" y="2935557"/>
                </a:cubicBezTo>
                <a:cubicBezTo>
                  <a:pt x="4012052" y="2987356"/>
                  <a:pt x="3974853" y="3033825"/>
                  <a:pt x="3911662" y="3058455"/>
                </a:cubicBezTo>
                <a:cubicBezTo>
                  <a:pt x="3861109" y="3078006"/>
                  <a:pt x="3798633" y="3089433"/>
                  <a:pt x="3761910" y="3152912"/>
                </a:cubicBezTo>
                <a:cubicBezTo>
                  <a:pt x="3804594" y="3165356"/>
                  <a:pt x="3836310" y="3149613"/>
                  <a:pt x="3868264" y="3138440"/>
                </a:cubicBezTo>
                <a:cubicBezTo>
                  <a:pt x="3917147" y="3121173"/>
                  <a:pt x="3965554" y="3101622"/>
                  <a:pt x="4014438" y="3084354"/>
                </a:cubicBezTo>
                <a:cubicBezTo>
                  <a:pt x="4033038" y="3077753"/>
                  <a:pt x="4053307" y="3073181"/>
                  <a:pt x="4065229" y="3104668"/>
                </a:cubicBezTo>
                <a:cubicBezTo>
                  <a:pt x="4002991" y="3111271"/>
                  <a:pt x="3965792" y="3153929"/>
                  <a:pt x="3926686" y="3194048"/>
                </a:cubicBezTo>
                <a:cubicBezTo>
                  <a:pt x="3904746" y="3216647"/>
                  <a:pt x="3886862" y="3246864"/>
                  <a:pt x="3847279" y="3235438"/>
                </a:cubicBezTo>
                <a:cubicBezTo>
                  <a:pt x="3826532" y="3229344"/>
                  <a:pt x="3813418" y="3246355"/>
                  <a:pt x="3815565" y="3267177"/>
                </a:cubicBezTo>
                <a:cubicBezTo>
                  <a:pt x="3823433" y="3340561"/>
                  <a:pt x="3775026" y="3366206"/>
                  <a:pt x="3724950" y="3380425"/>
                </a:cubicBezTo>
                <a:cubicBezTo>
                  <a:pt x="3630043" y="3407087"/>
                  <a:pt x="3551113" y="3469805"/>
                  <a:pt x="3458831" y="3504084"/>
                </a:cubicBezTo>
                <a:cubicBezTo>
                  <a:pt x="3369170" y="3537348"/>
                  <a:pt x="3299779" y="3616317"/>
                  <a:pt x="3209882" y="3657707"/>
                </a:cubicBezTo>
                <a:cubicBezTo>
                  <a:pt x="3144781" y="3687670"/>
                  <a:pt x="3082544" y="3726265"/>
                  <a:pt x="3015536" y="3753434"/>
                </a:cubicBezTo>
                <a:cubicBezTo>
                  <a:pt x="2856963" y="3817676"/>
                  <a:pt x="2695288" y="3869222"/>
                  <a:pt x="2524314" y="3876585"/>
                </a:cubicBezTo>
                <a:cubicBezTo>
                  <a:pt x="2383147" y="3882426"/>
                  <a:pt x="1158667" y="3876841"/>
                  <a:pt x="661243" y="3041189"/>
                </a:cubicBezTo>
                <a:cubicBezTo>
                  <a:pt x="651705" y="3037125"/>
                  <a:pt x="640975" y="3026461"/>
                  <a:pt x="637637" y="3016303"/>
                </a:cubicBezTo>
                <a:cubicBezTo>
                  <a:pt x="621659" y="2968820"/>
                  <a:pt x="582552" y="2948253"/>
                  <a:pt x="547261" y="2922608"/>
                </a:cubicBezTo>
                <a:cubicBezTo>
                  <a:pt x="516261" y="2900009"/>
                  <a:pt x="483353" y="2876394"/>
                  <a:pt x="470476" y="2838305"/>
                </a:cubicBezTo>
                <a:cubicBezTo>
                  <a:pt x="453546" y="2787522"/>
                  <a:pt x="501714" y="2829165"/>
                  <a:pt x="510538" y="2809867"/>
                </a:cubicBezTo>
                <a:cubicBezTo>
                  <a:pt x="492177" y="2783460"/>
                  <a:pt x="463799" y="2759336"/>
                  <a:pt x="456407" y="2729374"/>
                </a:cubicBezTo>
                <a:cubicBezTo>
                  <a:pt x="429463" y="2621204"/>
                  <a:pt x="371278" y="2542489"/>
                  <a:pt x="284241" y="2481294"/>
                </a:cubicBezTo>
                <a:cubicBezTo>
                  <a:pt x="259203" y="2463774"/>
                  <a:pt x="242750" y="2431779"/>
                  <a:pt x="208651" y="2426702"/>
                </a:cubicBezTo>
                <a:cubicBezTo>
                  <a:pt x="132821" y="2415529"/>
                  <a:pt x="156667" y="2328180"/>
                  <a:pt x="116605" y="2289331"/>
                </a:cubicBezTo>
                <a:cubicBezTo>
                  <a:pt x="108974" y="2281966"/>
                  <a:pt x="102060" y="2267494"/>
                  <a:pt x="103490" y="2257592"/>
                </a:cubicBezTo>
                <a:cubicBezTo>
                  <a:pt x="105635" y="2243370"/>
                  <a:pt x="114698" y="2229913"/>
                  <a:pt x="122328" y="2217216"/>
                </a:cubicBezTo>
                <a:cubicBezTo>
                  <a:pt x="130198" y="2204521"/>
                  <a:pt x="142119" y="2193348"/>
                  <a:pt x="136397" y="2176590"/>
                </a:cubicBezTo>
                <a:cubicBezTo>
                  <a:pt x="134014" y="2169734"/>
                  <a:pt x="135681" y="2145866"/>
                  <a:pt x="118036" y="2164655"/>
                </a:cubicBezTo>
                <a:cubicBezTo>
                  <a:pt x="69629" y="2216201"/>
                  <a:pt x="41491" y="2167450"/>
                  <a:pt x="0" y="2144088"/>
                </a:cubicBezTo>
                <a:cubicBezTo>
                  <a:pt x="33383" y="2119965"/>
                  <a:pt x="63429" y="2102953"/>
                  <a:pt x="68437" y="2066897"/>
                </a:cubicBezTo>
                <a:cubicBezTo>
                  <a:pt x="78690" y="1992498"/>
                  <a:pt x="122565" y="1958473"/>
                  <a:pt x="189096" y="1951871"/>
                </a:cubicBezTo>
                <a:cubicBezTo>
                  <a:pt x="164535" y="1880012"/>
                  <a:pt x="164535" y="1880012"/>
                  <a:pt x="243942" y="1870107"/>
                </a:cubicBezTo>
                <a:cubicBezTo>
                  <a:pt x="213419" y="1824403"/>
                  <a:pt x="213419" y="1812722"/>
                  <a:pt x="250381" y="1796979"/>
                </a:cubicBezTo>
                <a:cubicBezTo>
                  <a:pt x="285911" y="1781998"/>
                  <a:pt x="325255" y="1776919"/>
                  <a:pt x="358164" y="1753813"/>
                </a:cubicBezTo>
                <a:cubicBezTo>
                  <a:pt x="327879" y="1695412"/>
                  <a:pt x="319295" y="1627615"/>
                  <a:pt x="256819" y="1599175"/>
                </a:cubicBezTo>
                <a:cubicBezTo>
                  <a:pt x="247042" y="1594859"/>
                  <a:pt x="240366" y="1577338"/>
                  <a:pt x="246564" y="1567182"/>
                </a:cubicBezTo>
                <a:cubicBezTo>
                  <a:pt x="269218" y="1530364"/>
                  <a:pt x="236788" y="1460535"/>
                  <a:pt x="307371" y="1452664"/>
                </a:cubicBezTo>
                <a:cubicBezTo>
                  <a:pt x="316195" y="1451902"/>
                  <a:pt x="324303" y="1444284"/>
                  <a:pt x="317387" y="1434381"/>
                </a:cubicBezTo>
                <a:cubicBezTo>
                  <a:pt x="293540" y="1399848"/>
                  <a:pt x="322394" y="1402133"/>
                  <a:pt x="339801" y="1397816"/>
                </a:cubicBezTo>
                <a:cubicBezTo>
                  <a:pt x="360787" y="1392485"/>
                  <a:pt x="384632" y="1407720"/>
                  <a:pt x="404186" y="1388929"/>
                </a:cubicBezTo>
                <a:cubicBezTo>
                  <a:pt x="399654" y="1369123"/>
                  <a:pt x="382725" y="1369377"/>
                  <a:pt x="370802" y="1363030"/>
                </a:cubicBezTo>
                <a:cubicBezTo>
                  <a:pt x="335987" y="1344747"/>
                  <a:pt x="307609" y="1322911"/>
                  <a:pt x="305940" y="1275427"/>
                </a:cubicBezTo>
                <a:cubicBezTo>
                  <a:pt x="304749" y="1237085"/>
                  <a:pt x="300933" y="1203314"/>
                  <a:pt x="349102" y="1191633"/>
                </a:cubicBezTo>
                <a:cubicBezTo>
                  <a:pt x="369132" y="1186808"/>
                  <a:pt x="363408" y="1159132"/>
                  <a:pt x="351962" y="1145419"/>
                </a:cubicBezTo>
                <a:cubicBezTo>
                  <a:pt x="331455" y="1121043"/>
                  <a:pt x="314526" y="1088542"/>
                  <a:pt x="279233" y="1086257"/>
                </a:cubicBezTo>
                <a:cubicBezTo>
                  <a:pt x="257772" y="1084734"/>
                  <a:pt x="241318" y="1074575"/>
                  <a:pt x="224388" y="1062896"/>
                </a:cubicBezTo>
                <a:cubicBezTo>
                  <a:pt x="212228" y="1054515"/>
                  <a:pt x="197681" y="1047406"/>
                  <a:pt x="199111" y="1029379"/>
                </a:cubicBezTo>
                <a:cubicBezTo>
                  <a:pt x="200542" y="1012112"/>
                  <a:pt x="214610" y="1005002"/>
                  <a:pt x="228919" y="1001447"/>
                </a:cubicBezTo>
                <a:cubicBezTo>
                  <a:pt x="276611" y="990021"/>
                  <a:pt x="321440" y="973262"/>
                  <a:pt x="361264" y="934920"/>
                </a:cubicBezTo>
                <a:cubicBezTo>
                  <a:pt x="334794" y="914607"/>
                  <a:pt x="309518" y="899879"/>
                  <a:pt x="289964" y="879311"/>
                </a:cubicBezTo>
                <a:cubicBezTo>
                  <a:pt x="242750" y="829544"/>
                  <a:pt x="642644" y="672875"/>
                  <a:pt x="662674" y="617012"/>
                </a:cubicBezTo>
                <a:cubicBezTo>
                  <a:pt x="668873" y="599745"/>
                  <a:pt x="690096" y="581971"/>
                  <a:pt x="707744" y="576892"/>
                </a:cubicBezTo>
                <a:cubicBezTo>
                  <a:pt x="790487" y="553024"/>
                  <a:pt x="862262" y="499446"/>
                  <a:pt x="946915" y="479640"/>
                </a:cubicBezTo>
                <a:cubicBezTo>
                  <a:pt x="1026799" y="460851"/>
                  <a:pt x="1105490" y="435712"/>
                  <a:pt x="1193003" y="410829"/>
                </a:cubicBezTo>
                <a:cubicBezTo>
                  <a:pt x="1139351" y="348364"/>
                  <a:pt x="1044206" y="355728"/>
                  <a:pt x="1022030" y="265586"/>
                </a:cubicBezTo>
                <a:cubicBezTo>
                  <a:pt x="1108590" y="242225"/>
                  <a:pt x="1199679" y="268888"/>
                  <a:pt x="1283141" y="231814"/>
                </a:cubicBezTo>
                <a:cubicBezTo>
                  <a:pt x="1290295" y="228514"/>
                  <a:pt x="1300072" y="231814"/>
                  <a:pt x="1308655" y="232831"/>
                </a:cubicBezTo>
                <a:cubicBezTo>
                  <a:pt x="1480584" y="252636"/>
                  <a:pt x="1651797" y="235371"/>
                  <a:pt x="1821341" y="210485"/>
                </a:cubicBezTo>
                <a:cubicBezTo>
                  <a:pt x="2065522" y="174938"/>
                  <a:pt x="2310657" y="152338"/>
                  <a:pt x="2556268" y="136340"/>
                </a:cubicBezTo>
                <a:cubicBezTo>
                  <a:pt x="2759196" y="123136"/>
                  <a:pt x="2962599" y="117297"/>
                  <a:pt x="3164574" y="91905"/>
                </a:cubicBezTo>
                <a:cubicBezTo>
                  <a:pt x="3380616" y="64736"/>
                  <a:pt x="3596420" y="34011"/>
                  <a:pt x="3812226" y="5572"/>
                </a:cubicBezTo>
                <a:cubicBezTo>
                  <a:pt x="3822002" y="4301"/>
                  <a:pt x="3832792" y="302"/>
                  <a:pt x="3843224" y="17"/>
                </a:cubicBezTo>
                <a:close/>
              </a:path>
            </a:pathLst>
          </a:cu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2D560E6-5C5D-E69D-0EB4-CAE6A45B93A6}"/>
              </a:ext>
            </a:extLst>
          </p:cNvPr>
          <p:cNvSpPr txBox="1">
            <a:spLocks/>
          </p:cNvSpPr>
          <p:nvPr/>
        </p:nvSpPr>
        <p:spPr>
          <a:xfrm>
            <a:off x="122551" y="5674936"/>
            <a:ext cx="11632674" cy="11830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6D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dirty="0"/>
              <a:t>Bosch-BME </a:t>
            </a:r>
            <a:br>
              <a:rPr lang="hu-HU" dirty="0"/>
            </a:br>
            <a:r>
              <a:rPr lang="hu-HU" dirty="0"/>
              <a:t>Innovatív Járműtechnológiák Kompetencia Központ</a:t>
            </a:r>
            <a:endParaRPr lang="en-US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1A494A5-C413-200C-7E32-8416A5306490}"/>
              </a:ext>
            </a:extLst>
          </p:cNvPr>
          <p:cNvSpPr txBox="1">
            <a:spLocks/>
          </p:cNvSpPr>
          <p:nvPr/>
        </p:nvSpPr>
        <p:spPr>
          <a:xfrm>
            <a:off x="6746451" y="1105499"/>
            <a:ext cx="5574384" cy="7657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6D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Köszönöm a figyelmet!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8C63E8B-BE04-37E5-7E0A-36EA7EBA01EA}"/>
              </a:ext>
            </a:extLst>
          </p:cNvPr>
          <p:cNvSpPr txBox="1">
            <a:spLocks/>
          </p:cNvSpPr>
          <p:nvPr/>
        </p:nvSpPr>
        <p:spPr>
          <a:xfrm>
            <a:off x="7663345" y="1871222"/>
            <a:ext cx="3740595" cy="617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6D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hu-H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 Márton</a:t>
            </a:r>
          </a:p>
          <a:p>
            <a:pPr algn="ctr"/>
            <a:r>
              <a:rPr lang="hu-H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BME Gépjárműtechnológia Tanszék</a:t>
            </a:r>
          </a:p>
        </p:txBody>
      </p:sp>
    </p:spTree>
    <p:extLst>
      <p:ext uri="{BB962C8B-B14F-4D97-AF65-F5344CB8AC3E}">
        <p14:creationId xmlns:p14="http://schemas.microsoft.com/office/powerpoint/2010/main" val="2108125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49AE-574D-6968-4FA9-91F3D6EE5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Tartalom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8D19E-0544-A94D-DF19-6EADEA750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3200" dirty="0"/>
              <a:t>A gépjárművek hajnala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A magyar járműgyártás kezdetei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Magyarok a világ körül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Műegyetemi járműmérnök képzés</a:t>
            </a:r>
          </a:p>
          <a:p>
            <a:pPr>
              <a:lnSpc>
                <a:spcPct val="150000"/>
              </a:lnSpc>
            </a:pPr>
            <a:endParaRPr lang="hu-HU" sz="3200" dirty="0"/>
          </a:p>
          <a:p>
            <a:pPr>
              <a:lnSpc>
                <a:spcPct val="150000"/>
              </a:lnSpc>
            </a:pP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4094910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959FD-5DA1-9ABE-AC39-2BB2102BE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8" y="105191"/>
            <a:ext cx="7005401" cy="851097"/>
          </a:xfrm>
        </p:spPr>
        <p:txBody>
          <a:bodyPr>
            <a:normAutofit/>
          </a:bodyPr>
          <a:lstStyle/>
          <a:p>
            <a:r>
              <a:rPr lang="hu-HU" dirty="0"/>
              <a:t>A gépjárművek hajnala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A5D5B3F-8408-7A19-C293-E5E8FBA64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47" y="3240455"/>
            <a:ext cx="5842109" cy="3286570"/>
          </a:xfrm>
          <a:prstGeom prst="rect">
            <a:avLst/>
          </a:prstGeom>
        </p:spPr>
      </p:pic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CF13EED2-2A11-AD61-9A2E-8C65FCD6F768}"/>
              </a:ext>
            </a:extLst>
          </p:cNvPr>
          <p:cNvSpPr/>
          <p:nvPr/>
        </p:nvSpPr>
        <p:spPr>
          <a:xfrm>
            <a:off x="6886484" y="3240455"/>
            <a:ext cx="4706469" cy="3286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hu-HU" sz="2800" b="1" dirty="0"/>
              <a:t>„Leírása egy kocsinak, amelyik lovak segítsége nélkül hajtható, a neve: </a:t>
            </a:r>
            <a:r>
              <a:rPr lang="hu-HU" sz="2800" b="1" dirty="0" err="1"/>
              <a:t>Colonet</a:t>
            </a:r>
            <a:r>
              <a:rPr lang="hu-HU" sz="2800" b="1" dirty="0"/>
              <a:t>.”</a:t>
            </a:r>
          </a:p>
          <a:p>
            <a:pPr marL="0" indent="0" algn="ctr">
              <a:buNone/>
            </a:pPr>
            <a:endParaRPr lang="hu-HU" sz="2800" b="1" dirty="0"/>
          </a:p>
          <a:p>
            <a:pPr marL="0" indent="0" algn="ctr">
              <a:buNone/>
            </a:pPr>
            <a:r>
              <a:rPr lang="hu-HU" sz="2800" b="1" dirty="0"/>
              <a:t>1876. július 9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0653BC-A40A-1460-927A-E013464D9062}"/>
              </a:ext>
            </a:extLst>
          </p:cNvPr>
          <p:cNvSpPr txBox="1">
            <a:spLocks/>
          </p:cNvSpPr>
          <p:nvPr/>
        </p:nvSpPr>
        <p:spPr>
          <a:xfrm>
            <a:off x="599047" y="1084081"/>
            <a:ext cx="10684145" cy="190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600" b="1" dirty="0"/>
              <a:t>Wessely György</a:t>
            </a:r>
          </a:p>
          <a:p>
            <a:r>
              <a:rPr lang="hu-HU" sz="2200" dirty="0"/>
              <a:t>Első járműre vonatkozó szabadalom Magyarországon - </a:t>
            </a:r>
            <a:r>
              <a:rPr lang="hu-HU" sz="2200" b="1" dirty="0"/>
              <a:t>1876</a:t>
            </a:r>
          </a:p>
          <a:p>
            <a:r>
              <a:rPr lang="hu-HU" sz="2200" dirty="0"/>
              <a:t>Emberi erővel hajtott</a:t>
            </a:r>
          </a:p>
          <a:p>
            <a:r>
              <a:rPr lang="hu-HU" sz="2200" dirty="0"/>
              <a:t>Bécs katonai titokként kezelte 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17925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959FD-5DA1-9ABE-AC39-2BB2102BE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8" y="105191"/>
            <a:ext cx="7005401" cy="851097"/>
          </a:xfrm>
        </p:spPr>
        <p:txBody>
          <a:bodyPr>
            <a:normAutofit/>
          </a:bodyPr>
          <a:lstStyle/>
          <a:p>
            <a:r>
              <a:rPr lang="hu-HU" dirty="0"/>
              <a:t>A gépjárművek hajnala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0653BC-A40A-1460-927A-E013464D9062}"/>
              </a:ext>
            </a:extLst>
          </p:cNvPr>
          <p:cNvSpPr txBox="1">
            <a:spLocks/>
          </p:cNvSpPr>
          <p:nvPr/>
        </p:nvSpPr>
        <p:spPr>
          <a:xfrm>
            <a:off x="599047" y="1084081"/>
            <a:ext cx="10684145" cy="1828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600" b="1" dirty="0" err="1"/>
              <a:t>Preiner</a:t>
            </a:r>
            <a:r>
              <a:rPr lang="hu-HU" sz="2600" b="1" dirty="0"/>
              <a:t> Ferenc</a:t>
            </a:r>
          </a:p>
          <a:p>
            <a:r>
              <a:rPr lang="hu-HU" sz="2200" dirty="0"/>
              <a:t>Az első magyar gőzkocsi - </a:t>
            </a:r>
            <a:r>
              <a:rPr lang="hu-HU" sz="2200" b="1" dirty="0"/>
              <a:t>1875</a:t>
            </a:r>
          </a:p>
          <a:p>
            <a:r>
              <a:rPr lang="hu-HU" sz="2200" dirty="0"/>
              <a:t>Álló gőzkazán, 200 </a:t>
            </a:r>
            <a:r>
              <a:rPr lang="hu-HU" sz="2200" dirty="0" err="1"/>
              <a:t>rpm</a:t>
            </a:r>
            <a:r>
              <a:rPr lang="hu-HU" sz="2200" dirty="0"/>
              <a:t> gőzgép</a:t>
            </a:r>
          </a:p>
          <a:p>
            <a:r>
              <a:rPr lang="hu-HU" sz="2200" dirty="0"/>
              <a:t>Kis teljesítményű gőzkazán miatt csak rövidebb utak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1026" name="Picture 2" descr="A magyar autógyártás hőskora">
            <a:extLst>
              <a:ext uri="{FF2B5EF4-FFF2-40B4-BE49-F238E27FC236}">
                <a16:creationId xmlns:a16="http://schemas.microsoft.com/office/drawing/2014/main" id="{691F4788-74AE-0F6B-3BB3-EA7A74515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478" y="2912937"/>
            <a:ext cx="5045281" cy="372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039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959FD-5DA1-9ABE-AC39-2BB2102BE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8" y="105191"/>
            <a:ext cx="7005401" cy="851097"/>
          </a:xfrm>
        </p:spPr>
        <p:txBody>
          <a:bodyPr>
            <a:normAutofit/>
          </a:bodyPr>
          <a:lstStyle/>
          <a:p>
            <a:r>
              <a:rPr lang="hu-HU" dirty="0"/>
              <a:t>A gépjárművek hajnala</a:t>
            </a: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CF13EED2-2A11-AD61-9A2E-8C65FCD6F768}"/>
              </a:ext>
            </a:extLst>
          </p:cNvPr>
          <p:cNvSpPr/>
          <p:nvPr/>
        </p:nvSpPr>
        <p:spPr>
          <a:xfrm>
            <a:off x="6310423" y="5446747"/>
            <a:ext cx="5282530" cy="12499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hu-HU" sz="2000" b="1" dirty="0"/>
              <a:t>A legenda szerint hamarosan kiérkezett a budapesti tűzoltóság is, hogy eloltsa az „égő” kocsit…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0653BC-A40A-1460-927A-E013464D9062}"/>
              </a:ext>
            </a:extLst>
          </p:cNvPr>
          <p:cNvSpPr txBox="1">
            <a:spLocks/>
          </p:cNvSpPr>
          <p:nvPr/>
        </p:nvSpPr>
        <p:spPr>
          <a:xfrm>
            <a:off x="599047" y="1084081"/>
            <a:ext cx="5063521" cy="2514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600" b="1" dirty="0" err="1"/>
              <a:t>Hatschek</a:t>
            </a:r>
            <a:r>
              <a:rPr lang="hu-HU" sz="2600" b="1" dirty="0"/>
              <a:t> Béla</a:t>
            </a:r>
          </a:p>
          <a:p>
            <a:r>
              <a:rPr lang="hu-HU" sz="2200" dirty="0"/>
              <a:t>Első </a:t>
            </a:r>
            <a:r>
              <a:rPr lang="hu-HU" sz="2200" dirty="0" err="1"/>
              <a:t>benzinotoros</a:t>
            </a:r>
            <a:r>
              <a:rPr lang="hu-HU" sz="2200" dirty="0"/>
              <a:t> jármű üzemeltetője Magyarországon</a:t>
            </a:r>
          </a:p>
          <a:p>
            <a:r>
              <a:rPr lang="hu-HU" sz="2200" b="1" dirty="0"/>
              <a:t>1892 nov 26:</a:t>
            </a:r>
            <a:r>
              <a:rPr lang="hu-HU" sz="2200" dirty="0"/>
              <a:t> – Első magyar forgalmi engedély</a:t>
            </a:r>
          </a:p>
          <a:p>
            <a:r>
              <a:rPr lang="hu-HU" sz="2200" dirty="0"/>
              <a:t>Benz Patent-</a:t>
            </a:r>
            <a:r>
              <a:rPr lang="hu-HU" sz="2200" dirty="0" err="1"/>
              <a:t>Motorwagen</a:t>
            </a:r>
            <a:endParaRPr lang="hu-HU" sz="2200" dirty="0"/>
          </a:p>
          <a:p>
            <a:endParaRPr lang="hu-HU" sz="2400" dirty="0"/>
          </a:p>
        </p:txBody>
      </p:sp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F11CD8D5-ACA3-5817-EC81-DD371D02A81D}"/>
              </a:ext>
            </a:extLst>
          </p:cNvPr>
          <p:cNvSpPr/>
          <p:nvPr/>
        </p:nvSpPr>
        <p:spPr>
          <a:xfrm>
            <a:off x="707362" y="3875909"/>
            <a:ext cx="4502201" cy="28207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hu-HU" sz="2400" b="1" dirty="0"/>
              <a:t>„</a:t>
            </a:r>
            <a:r>
              <a:rPr lang="hu-HU" sz="2400" b="1" dirty="0" err="1"/>
              <a:t>Hatschek</a:t>
            </a:r>
            <a:r>
              <a:rPr lang="hu-HU" sz="2400" b="1" dirty="0"/>
              <a:t> Béla lát- és műszerész kérelme folytán ezennel megengedem, hogy "Benz" nevű mozdonykocsiját … Budapest fő- és székváros területén közlekedésbe hozhassa”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B06C77B-6F90-B0CF-ACB6-FB00CA702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423" y="1139350"/>
            <a:ext cx="5282530" cy="415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731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959FD-5DA1-9ABE-AC39-2BB2102BE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8" y="105191"/>
            <a:ext cx="7005401" cy="851097"/>
          </a:xfrm>
        </p:spPr>
        <p:txBody>
          <a:bodyPr>
            <a:normAutofit/>
          </a:bodyPr>
          <a:lstStyle/>
          <a:p>
            <a:r>
              <a:rPr lang="hu-HU" dirty="0"/>
              <a:t>A gépjárművek hajnala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0653BC-A40A-1460-927A-E013464D9062}"/>
              </a:ext>
            </a:extLst>
          </p:cNvPr>
          <p:cNvSpPr txBox="1">
            <a:spLocks/>
          </p:cNvSpPr>
          <p:nvPr/>
        </p:nvSpPr>
        <p:spPr>
          <a:xfrm>
            <a:off x="599046" y="1084081"/>
            <a:ext cx="6414149" cy="33536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b="1" dirty="0" err="1"/>
              <a:t>Hatschek</a:t>
            </a:r>
            <a:r>
              <a:rPr lang="hu-HU" b="1" dirty="0"/>
              <a:t> Béla</a:t>
            </a:r>
          </a:p>
          <a:p>
            <a:r>
              <a:rPr lang="hu-HU" sz="2400" dirty="0"/>
              <a:t>A történelmi vitát gerjesztő kép:</a:t>
            </a:r>
          </a:p>
          <a:p>
            <a:pPr lvl="1"/>
            <a:r>
              <a:rPr lang="hu-HU" dirty="0"/>
              <a:t>A képen </a:t>
            </a:r>
            <a:r>
              <a:rPr lang="hu-HU" dirty="0" err="1"/>
              <a:t>Hatschek</a:t>
            </a:r>
            <a:r>
              <a:rPr lang="hu-HU" dirty="0"/>
              <a:t> Béla egy Benz </a:t>
            </a:r>
            <a:r>
              <a:rPr lang="hu-HU" dirty="0" err="1"/>
              <a:t>Velo</a:t>
            </a:r>
            <a:r>
              <a:rPr lang="hu-HU" dirty="0"/>
              <a:t> gépkocsin utazik </a:t>
            </a:r>
            <a:r>
              <a:rPr lang="hu-HU" b="1" dirty="0"/>
              <a:t>1895</a:t>
            </a:r>
            <a:r>
              <a:rPr lang="hu-HU" dirty="0"/>
              <a:t>-ben. Sokáig tévesen ezt tartották az első hazai autónak</a:t>
            </a:r>
          </a:p>
          <a:p>
            <a:pPr lvl="1"/>
            <a:r>
              <a:rPr lang="hu-HU" dirty="0"/>
              <a:t>A </a:t>
            </a:r>
            <a:r>
              <a:rPr lang="hu-HU" dirty="0" err="1"/>
              <a:t>Velo</a:t>
            </a:r>
            <a:r>
              <a:rPr lang="hu-HU" dirty="0"/>
              <a:t>-t </a:t>
            </a:r>
            <a:r>
              <a:rPr lang="hu-HU" b="1" dirty="0"/>
              <a:t>1894</a:t>
            </a:r>
            <a:r>
              <a:rPr lang="hu-HU" dirty="0"/>
              <a:t>-től gyártják, de az első forgalmi engedélyt </a:t>
            </a:r>
            <a:r>
              <a:rPr lang="hu-HU" b="1" dirty="0"/>
              <a:t>1892</a:t>
            </a:r>
            <a:r>
              <a:rPr lang="hu-HU" dirty="0"/>
              <a:t>-ben adták ki</a:t>
            </a:r>
          </a:p>
          <a:p>
            <a:pPr lvl="1"/>
            <a:r>
              <a:rPr lang="hu-HU" b="1" dirty="0"/>
              <a:t>1893</a:t>
            </a:r>
            <a:r>
              <a:rPr lang="hu-HU" dirty="0"/>
              <a:t>-ban egy Benz Patent-</a:t>
            </a:r>
            <a:r>
              <a:rPr lang="hu-HU" dirty="0" err="1"/>
              <a:t>Motorwagen</a:t>
            </a:r>
            <a:r>
              <a:rPr lang="hu-HU" dirty="0"/>
              <a:t>-</a:t>
            </a:r>
            <a:r>
              <a:rPr lang="hu-HU" dirty="0" err="1"/>
              <a:t>ről</a:t>
            </a:r>
            <a:r>
              <a:rPr lang="hu-HU" dirty="0"/>
              <a:t> ír pozitív visszajelzést </a:t>
            </a:r>
            <a:r>
              <a:rPr lang="hu-HU" dirty="0" err="1"/>
              <a:t>Hatschek</a:t>
            </a:r>
            <a:r>
              <a:rPr lang="hu-HU" dirty="0"/>
              <a:t> Béla</a:t>
            </a:r>
          </a:p>
          <a:p>
            <a:pPr lvl="1"/>
            <a:endParaRPr lang="hu-HU" dirty="0"/>
          </a:p>
          <a:p>
            <a:endParaRPr lang="hu-HU" sz="2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169E020-BA62-651F-A6A6-42B767A5D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611" y="1265591"/>
            <a:ext cx="4724445" cy="432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C54660D-18BB-8EBC-34F7-8A133FAF5335}"/>
              </a:ext>
            </a:extLst>
          </p:cNvPr>
          <p:cNvSpPr/>
          <p:nvPr/>
        </p:nvSpPr>
        <p:spPr>
          <a:xfrm>
            <a:off x="7212611" y="5841029"/>
            <a:ext cx="4706469" cy="8907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hu-HU" sz="2000" b="1" dirty="0"/>
              <a:t>„Sokat spórolok a korábbi fiáker kiadásaimhoz képest” 1893 jan 30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5A53C19-4306-B6EF-E73C-7D9776762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405" y="4391972"/>
            <a:ext cx="5142452" cy="233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048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959FD-5DA1-9ABE-AC39-2BB2102BE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8" y="105191"/>
            <a:ext cx="7005401" cy="851097"/>
          </a:xfrm>
        </p:spPr>
        <p:txBody>
          <a:bodyPr>
            <a:normAutofit fontScale="90000"/>
          </a:bodyPr>
          <a:lstStyle/>
          <a:p>
            <a:r>
              <a:rPr lang="hu-HU" dirty="0"/>
              <a:t>A magyar járműgyártás kezdetei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0653BC-A40A-1460-927A-E013464D9062}"/>
              </a:ext>
            </a:extLst>
          </p:cNvPr>
          <p:cNvSpPr txBox="1">
            <a:spLocks/>
          </p:cNvSpPr>
          <p:nvPr/>
        </p:nvSpPr>
        <p:spPr>
          <a:xfrm>
            <a:off x="599047" y="1084081"/>
            <a:ext cx="5715000" cy="5520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600" b="1" dirty="0"/>
              <a:t>Gépjármű közlekedés a századfordulón</a:t>
            </a:r>
          </a:p>
          <a:p>
            <a:r>
              <a:rPr lang="hu-HU" sz="2200" b="1" dirty="0"/>
              <a:t>1901 </a:t>
            </a:r>
            <a:r>
              <a:rPr lang="hu-HU" sz="2200" dirty="0"/>
              <a:t>– Az első forgalmi szabályok gépjárművekre</a:t>
            </a:r>
          </a:p>
          <a:p>
            <a:pPr lvl="1"/>
            <a:r>
              <a:rPr lang="hu-HU" sz="2200" dirty="0"/>
              <a:t>Max 20 km/h (teherautók 6 km/h)</a:t>
            </a:r>
          </a:p>
          <a:p>
            <a:pPr lvl="1"/>
            <a:r>
              <a:rPr lang="hu-HU" sz="2200" dirty="0"/>
              <a:t>Üzemi és kézifék</a:t>
            </a:r>
          </a:p>
          <a:p>
            <a:pPr lvl="1"/>
            <a:r>
              <a:rPr lang="hu-HU" sz="2200" dirty="0"/>
              <a:t>Első-hátsó lámpa, duda</a:t>
            </a:r>
          </a:p>
          <a:p>
            <a:pPr lvl="1"/>
            <a:r>
              <a:rPr lang="hu-HU" sz="2200" dirty="0"/>
              <a:t>Rendszámtábla</a:t>
            </a:r>
          </a:p>
          <a:p>
            <a:pPr lvl="1"/>
            <a:r>
              <a:rPr lang="hu-HU" sz="2200" dirty="0"/>
              <a:t>Menet közben folyamatos dudálás</a:t>
            </a:r>
          </a:p>
          <a:p>
            <a:pPr lvl="1"/>
            <a:r>
              <a:rPr lang="hu-HU" sz="2200" dirty="0"/>
              <a:t>Parkoló kocsikat tilos őrizetlenül hagyni</a:t>
            </a:r>
          </a:p>
          <a:p>
            <a:r>
              <a:rPr lang="hu-HU" sz="2200" dirty="0"/>
              <a:t>Kiadott vezetői és forgalmi engedélyek </a:t>
            </a:r>
            <a:r>
              <a:rPr lang="hu-HU" sz="2200" b="1" dirty="0"/>
              <a:t>1901</a:t>
            </a:r>
            <a:r>
              <a:rPr lang="hu-HU" sz="2200" dirty="0"/>
              <a:t>-ben</a:t>
            </a:r>
          </a:p>
          <a:p>
            <a:pPr lvl="1"/>
            <a:r>
              <a:rPr lang="hu-HU" sz="2200" dirty="0"/>
              <a:t>49 vezetői engedély</a:t>
            </a:r>
          </a:p>
          <a:p>
            <a:pPr lvl="1"/>
            <a:r>
              <a:rPr lang="hu-HU" sz="2200" dirty="0"/>
              <a:t>38 forgalmi engedély</a:t>
            </a:r>
          </a:p>
        </p:txBody>
      </p:sp>
      <p:pic>
        <p:nvPicPr>
          <p:cNvPr id="5126" name="Picture 6" descr="A gúnyrajzon egy nem jól látó, idős úr autóval randalírozik a város utcáin, miközben a gyalogosok próbálnak menekülni az útjából.">
            <a:extLst>
              <a:ext uri="{FF2B5EF4-FFF2-40B4-BE49-F238E27FC236}">
                <a16:creationId xmlns:a16="http://schemas.microsoft.com/office/drawing/2014/main" id="{5B0526DF-3317-393D-C600-F2895DF42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411" y="1968866"/>
            <a:ext cx="5557266" cy="375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557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959FD-5DA1-9ABE-AC39-2BB2102BE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8" y="105191"/>
            <a:ext cx="7005401" cy="851097"/>
          </a:xfrm>
        </p:spPr>
        <p:txBody>
          <a:bodyPr>
            <a:normAutofit fontScale="90000"/>
          </a:bodyPr>
          <a:lstStyle/>
          <a:p>
            <a:r>
              <a:rPr lang="hu-HU" dirty="0"/>
              <a:t>A magyar járműgyártás kezdetei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0653BC-A40A-1460-927A-E013464D9062}"/>
              </a:ext>
            </a:extLst>
          </p:cNvPr>
          <p:cNvSpPr txBox="1">
            <a:spLocks/>
          </p:cNvSpPr>
          <p:nvPr/>
        </p:nvSpPr>
        <p:spPr>
          <a:xfrm>
            <a:off x="599046" y="1084082"/>
            <a:ext cx="6892323" cy="28755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600" b="1" dirty="0"/>
              <a:t>Csonka János</a:t>
            </a:r>
          </a:p>
          <a:p>
            <a:r>
              <a:rPr lang="hu-HU" sz="2200" dirty="0"/>
              <a:t>Királyi József Műegyetem tanműhelyének vezetője </a:t>
            </a:r>
            <a:r>
              <a:rPr lang="hu-HU" sz="2200" b="1" dirty="0"/>
              <a:t>1877</a:t>
            </a:r>
            <a:r>
              <a:rPr lang="hu-HU" sz="2200" dirty="0"/>
              <a:t> és </a:t>
            </a:r>
            <a:r>
              <a:rPr lang="hu-HU" sz="2200" b="1" dirty="0"/>
              <a:t>1925</a:t>
            </a:r>
            <a:r>
              <a:rPr lang="hu-HU" sz="2200" dirty="0"/>
              <a:t> közt</a:t>
            </a:r>
          </a:p>
          <a:p>
            <a:r>
              <a:rPr lang="hu-HU" sz="2200" b="1" dirty="0"/>
              <a:t>1877</a:t>
            </a:r>
            <a:r>
              <a:rPr lang="hu-HU" sz="2200" dirty="0"/>
              <a:t> – Első magyar gázmotor</a:t>
            </a:r>
          </a:p>
          <a:p>
            <a:r>
              <a:rPr lang="hu-HU" sz="2200" b="1" dirty="0"/>
              <a:t>1884</a:t>
            </a:r>
            <a:r>
              <a:rPr lang="hu-HU" sz="2200" dirty="0"/>
              <a:t> – Csonka féle gáz- és petróleum motor</a:t>
            </a:r>
          </a:p>
          <a:p>
            <a:r>
              <a:rPr lang="hu-HU" sz="2200" b="1" dirty="0"/>
              <a:t>1890</a:t>
            </a:r>
            <a:r>
              <a:rPr lang="hu-HU" sz="2200" dirty="0"/>
              <a:t> – Bánki-Csonka motor</a:t>
            </a:r>
          </a:p>
          <a:p>
            <a:r>
              <a:rPr lang="hu-HU" sz="2200" b="1" dirty="0"/>
              <a:t>1893</a:t>
            </a:r>
            <a:r>
              <a:rPr lang="hu-HU" sz="2200" dirty="0"/>
              <a:t> – „Újítások petróleummotorokon”: Porlasztó</a:t>
            </a:r>
          </a:p>
        </p:txBody>
      </p:sp>
      <p:sp>
        <p:nvSpPr>
          <p:cNvPr id="11" name="Rectangle: Rounded Corners 3">
            <a:extLst>
              <a:ext uri="{FF2B5EF4-FFF2-40B4-BE49-F238E27FC236}">
                <a16:creationId xmlns:a16="http://schemas.microsoft.com/office/drawing/2014/main" id="{442FB417-6CFC-AF65-FB05-670FE9C5EF09}"/>
              </a:ext>
            </a:extLst>
          </p:cNvPr>
          <p:cNvSpPr/>
          <p:nvPr/>
        </p:nvSpPr>
        <p:spPr>
          <a:xfrm>
            <a:off x="802003" y="4087398"/>
            <a:ext cx="6495441" cy="25353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hu-HU" sz="2100" b="1" dirty="0"/>
              <a:t>„Gépünknél a táplálás petróleum-szivattyú nélkül történik, amennyiben az egy-egy hengertöltéshez való petróleum mennyiségét a gépbe szívott levegő magával ragadja. A nyílás, melyen a petróleum beömlik, állandóan nyitva van, miért is a sebesség szabályozásának a levegőszívás megakadályozásával kell történni...”</a:t>
            </a:r>
          </a:p>
        </p:txBody>
      </p:sp>
      <p:pic>
        <p:nvPicPr>
          <p:cNvPr id="3" name="Picture 2" descr="undefined">
            <a:extLst>
              <a:ext uri="{FF2B5EF4-FFF2-40B4-BE49-F238E27FC236}">
                <a16:creationId xmlns:a16="http://schemas.microsoft.com/office/drawing/2014/main" id="{09E76809-EFA4-726E-FFF4-C5E921AC6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253" y="1153849"/>
            <a:ext cx="4102389" cy="543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170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959FD-5DA1-9ABE-AC39-2BB2102BE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8" y="105191"/>
            <a:ext cx="7005401" cy="851097"/>
          </a:xfrm>
        </p:spPr>
        <p:txBody>
          <a:bodyPr>
            <a:normAutofit fontScale="90000"/>
          </a:bodyPr>
          <a:lstStyle/>
          <a:p>
            <a:r>
              <a:rPr lang="hu-HU" dirty="0"/>
              <a:t>A magyar járműgyártás kezdetei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0653BC-A40A-1460-927A-E013464D9062}"/>
              </a:ext>
            </a:extLst>
          </p:cNvPr>
          <p:cNvSpPr txBox="1">
            <a:spLocks/>
          </p:cNvSpPr>
          <p:nvPr/>
        </p:nvSpPr>
        <p:spPr>
          <a:xfrm>
            <a:off x="599047" y="1084081"/>
            <a:ext cx="4878964" cy="160279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400" b="1" dirty="0"/>
              <a:t>Csonka János</a:t>
            </a:r>
          </a:p>
          <a:p>
            <a:r>
              <a:rPr lang="hu-HU" b="1" dirty="0"/>
              <a:t>1900</a:t>
            </a:r>
            <a:r>
              <a:rPr lang="hu-HU" dirty="0"/>
              <a:t> – Postai levélgyűjtő motoros tricikli </a:t>
            </a:r>
          </a:p>
          <a:p>
            <a:r>
              <a:rPr lang="hu-HU" dirty="0"/>
              <a:t>Az első magyar belső égésű motorral szerelt gépjármű</a:t>
            </a:r>
          </a:p>
          <a:p>
            <a:endParaRPr lang="hu-HU" sz="24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14E7F21-4766-AC7D-F214-84772DD1E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335" y="2686876"/>
            <a:ext cx="5010618" cy="375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98758F7-994A-C35D-8BC5-EBF495845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010" y="2686876"/>
            <a:ext cx="3121382" cy="303593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C1ACB62-E88B-04F6-AB7E-A1482A435BA4}"/>
              </a:ext>
            </a:extLst>
          </p:cNvPr>
          <p:cNvSpPr txBox="1">
            <a:spLocks/>
          </p:cNvSpPr>
          <p:nvPr/>
        </p:nvSpPr>
        <p:spPr>
          <a:xfrm>
            <a:off x="6256977" y="1521473"/>
            <a:ext cx="5715000" cy="1027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200" b="1" dirty="0"/>
              <a:t>1905 máj 31</a:t>
            </a:r>
            <a:r>
              <a:rPr lang="hu-HU" sz="2200" dirty="0"/>
              <a:t> - Az első magyar gyártású benzinmotoros négykerekű gépjármű</a:t>
            </a:r>
          </a:p>
          <a:p>
            <a:endParaRPr lang="hu-HU" sz="2000" dirty="0"/>
          </a:p>
          <a:p>
            <a:endParaRPr lang="hu-HU" sz="2400" dirty="0"/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62663CB9-E817-1E7B-CEE7-32303D19743A}"/>
              </a:ext>
            </a:extLst>
          </p:cNvPr>
          <p:cNvSpPr/>
          <p:nvPr/>
        </p:nvSpPr>
        <p:spPr>
          <a:xfrm>
            <a:off x="761007" y="5901712"/>
            <a:ext cx="5010618" cy="8510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hu-HU" sz="2000" b="1" dirty="0"/>
              <a:t>A Magyar Királyi Posta Európában elsőként gépesítette a levél- és csomagszállítását.</a:t>
            </a:r>
          </a:p>
        </p:txBody>
      </p:sp>
    </p:spTree>
    <p:extLst>
      <p:ext uri="{BB962C8B-B14F-4D97-AF65-F5344CB8AC3E}">
        <p14:creationId xmlns:p14="http://schemas.microsoft.com/office/powerpoint/2010/main" val="2661636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1006</Words>
  <Application>Microsoft Office PowerPoint</Application>
  <PresentationFormat>Szélesvásznú</PresentationFormat>
  <Paragraphs>167</Paragraphs>
  <Slides>19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3" baseType="lpstr">
      <vt:lpstr>Arial</vt:lpstr>
      <vt:lpstr>Calibri</vt:lpstr>
      <vt:lpstr>Open Sans</vt:lpstr>
      <vt:lpstr>Office-téma</vt:lpstr>
      <vt:lpstr>Óriások nyomában A magyar járműtudomány múltja és jelene</vt:lpstr>
      <vt:lpstr>Tartalom</vt:lpstr>
      <vt:lpstr>A gépjárművek hajnala</vt:lpstr>
      <vt:lpstr>A gépjárművek hajnala</vt:lpstr>
      <vt:lpstr>A gépjárművek hajnala</vt:lpstr>
      <vt:lpstr>A gépjárművek hajnala</vt:lpstr>
      <vt:lpstr>A magyar járműgyártás kezdetei</vt:lpstr>
      <vt:lpstr>A magyar járműgyártás kezdetei</vt:lpstr>
      <vt:lpstr>A magyar járműgyártás kezdetei</vt:lpstr>
      <vt:lpstr>A magyar járműgyártás kezdetei</vt:lpstr>
      <vt:lpstr>A magyar járműgyártás kezdetei</vt:lpstr>
      <vt:lpstr>A magyar járműgyártás kezdetei</vt:lpstr>
      <vt:lpstr>Magyarok a világ körül</vt:lpstr>
      <vt:lpstr>Magyarok a világ körül</vt:lpstr>
      <vt:lpstr>Magyarok a világ körül</vt:lpstr>
      <vt:lpstr>Magyarok a világ körül</vt:lpstr>
      <vt:lpstr>Műegyetemi járműmérnök képzés</vt:lpstr>
      <vt:lpstr>Műegyetemi járműmérnök képzés</vt:lpstr>
      <vt:lpstr>Műegyetemi járműmérnök képzés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Zöldy Máté</dc:creator>
  <cp:lastModifiedBy>Virt, Marton AVL/HU</cp:lastModifiedBy>
  <cp:revision>22</cp:revision>
  <dcterms:created xsi:type="dcterms:W3CDTF">2024-02-15T16:40:15Z</dcterms:created>
  <dcterms:modified xsi:type="dcterms:W3CDTF">2024-04-29T06:34:37Z</dcterms:modified>
</cp:coreProperties>
</file>