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63" r:id="rId2"/>
    <p:sldId id="364" r:id="rId3"/>
    <p:sldId id="365" r:id="rId4"/>
    <p:sldId id="374" r:id="rId5"/>
    <p:sldId id="367" r:id="rId6"/>
    <p:sldId id="369" r:id="rId7"/>
    <p:sldId id="371" r:id="rId8"/>
    <p:sldId id="372" r:id="rId9"/>
    <p:sldId id="373" r:id="rId10"/>
    <p:sldId id="299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819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364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5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909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567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131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096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527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400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19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82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FF060-3786-40DD-8AE4-F6ED6B07EAD5}" type="datetimeFigureOut">
              <a:rPr lang="hu-HU" smtClean="0"/>
              <a:t>2024. 07. 01.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41A1-642F-4867-B4BF-61B37C0B0F3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75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7" y="847724"/>
            <a:ext cx="10944225" cy="594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altLang="hu-HU" sz="3600" dirty="0">
                <a:latin typeface="Century Gothic" panose="020B0502020202020204" pitchFamily="34" charset="0"/>
              </a:rPr>
              <a:t>1. munkacsoport: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sz="40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Kapcsolatok középiskolás diákokkal és tanárokkal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1200" dirty="0">
              <a:solidFill>
                <a:srgbClr val="D72929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dirty="0">
                <a:latin typeface="Century Gothic" panose="020B0502020202020204" pitchFamily="34" charset="0"/>
              </a:rPr>
              <a:t>Hornyánszky Gábor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hu-HU" altLang="hu-HU" sz="2000" dirty="0">
                <a:latin typeface="Century Gothic" panose="020B0502020202020204" pitchFamily="34" charset="0"/>
              </a:rPr>
              <a:t>egyetemi docens, VBK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hu-HU" altLang="hu-HU" sz="2000" dirty="0">
                <a:latin typeface="Century Gothic" panose="020B0502020202020204" pitchFamily="34" charset="0"/>
              </a:rPr>
              <a:t>Hornyanszky.gabor@vbk.bme.hu</a:t>
            </a:r>
          </a:p>
          <a:p>
            <a:pPr algn="ctr" eaLnBrk="1" hangingPunct="1">
              <a:lnSpc>
                <a:spcPct val="100000"/>
              </a:lnSpc>
              <a:spcBef>
                <a:spcPts val="1800"/>
              </a:spcBef>
              <a:buFontTx/>
              <a:buNone/>
            </a:pP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Lángné Lázi Márta (TTK), Nagy Balázs (ÉMK),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Tőrincsi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Mercédesz (VBK)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  <a:buNone/>
            </a:pP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valamint a Pályaorientációs munkacsoport további tagjai:</a:t>
            </a:r>
          </a:p>
          <a:p>
            <a:pPr algn="ctr">
              <a:lnSpc>
                <a:spcPct val="107000"/>
              </a:lnSpc>
              <a:spcBef>
                <a:spcPts val="600"/>
              </a:spcBef>
              <a:buNone/>
            </a:pP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Oros-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Klementisz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Marianna (RK),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Roszik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Renáta (ÉSZI), Varga Gabriella (ÉMK), Tamás Gyöngyi (ÉPK), Varga Imre (ÉPK),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Berezvai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Szabolcs (GPK), Bokor Balázs (GPK),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Bozsoki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Fruzsina (GTK),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Séllei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Beatrix (GTK), Logó Emma (GTK), Fischer Márta (NYI) Mózer Krisztina (KJK), Csillik Blanka (KJK), Simonné Kádár Csenge (MTBK), Dallos Györgyi (VIK), </a:t>
            </a:r>
            <a:r>
              <a:rPr lang="hu-HU" sz="1800" dirty="0" err="1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Minkó</a:t>
            </a:r>
            <a:r>
              <a:rPr lang="hu-HU" sz="1800" dirty="0">
                <a:solidFill>
                  <a:srgbClr val="057C9D"/>
                </a:solidFill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Dávid (VIK)</a:t>
            </a:r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ts val="3000"/>
              </a:spcBef>
              <a:buFontTx/>
              <a:buNone/>
            </a:pPr>
            <a:endParaRPr lang="en-GB" altLang="hu-HU" sz="2400" dirty="0">
              <a:latin typeface="Century Gothic" panose="020B0502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71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14363" y="274637"/>
            <a:ext cx="10944225" cy="614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4800" dirty="0">
                <a:solidFill>
                  <a:srgbClr val="C00000"/>
                </a:solidFill>
                <a:latin typeface="Century Gothic" panose="020B0502020202020204" pitchFamily="34" charset="0"/>
              </a:rPr>
              <a:t>Köszönöm a figyelmet!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hu-HU" altLang="hu-H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2400" dirty="0">
                <a:solidFill>
                  <a:srgbClr val="C00000"/>
                </a:solidFill>
                <a:latin typeface="Century Gothic" panose="020B0502020202020204" pitchFamily="34" charset="0"/>
              </a:rPr>
              <a:t>hornyanszky.gabor@vbk.bme.hu</a:t>
            </a:r>
            <a:endParaRPr lang="en-GB" altLang="hu-HU" sz="24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0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8" y="274638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A 1. munkacsoport tevékenységei:</a:t>
            </a: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57A0232-C232-4F09-9EA9-C0161522419A}" type="slidenum">
              <a:rPr lang="hu-HU" smtClean="0"/>
              <a:t>2</a:t>
            </a:fld>
            <a:r>
              <a:rPr lang="hu-HU" dirty="0"/>
              <a:t> / 10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EA1F5B4F-A639-A12D-42D2-8FB43725D072}"/>
              </a:ext>
            </a:extLst>
          </p:cNvPr>
          <p:cNvSpPr txBox="1"/>
          <p:nvPr/>
        </p:nvSpPr>
        <p:spPr>
          <a:xfrm>
            <a:off x="623887" y="1802967"/>
            <a:ext cx="1085373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1.1. Kari népszerűsítő tevékenységek koordinálása. Ösztönzőrendszer működtetése.</a:t>
            </a:r>
          </a:p>
          <a:p>
            <a:endParaRPr lang="hu-HU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1.2. Nyári táborok szervezése középiskolásoknak és általános iskolásoknak.</a:t>
            </a:r>
          </a:p>
          <a:p>
            <a:endParaRPr lang="hu-HU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1.3. Kapcsolatfelvétel középiskolás tanulmányi versenyek nyerteseinek tanáraival és tanári közösségekkel.</a:t>
            </a:r>
          </a:p>
          <a:p>
            <a:endParaRPr lang="hu-HU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1.4. „Természettudományos ismeretek” tananyag a középiskolásoknak</a:t>
            </a:r>
            <a:r>
              <a:rPr lang="hu-HU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hu-HU" sz="2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1.5. </a:t>
            </a:r>
            <a:r>
              <a:rPr lang="hu-HU" sz="2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</a:t>
            </a:r>
            <a:r>
              <a:rPr lang="hu-HU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jubileumi diplomások bevonása a BME népszerűsítésébe.</a:t>
            </a:r>
          </a:p>
          <a:p>
            <a:endParaRPr lang="hu-H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96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7" y="622634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3200" dirty="0">
                <a:solidFill>
                  <a:srgbClr val="D72929"/>
                </a:solidFill>
                <a:latin typeface="Century Gothic" panose="020B0502020202020204" pitchFamily="34" charset="0"/>
              </a:rPr>
              <a:t>1.1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 népszerűsítő tevékenységek koordinálása.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Ösztönzőrendszer működtetése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623888" y="1562100"/>
            <a:ext cx="11189421" cy="4811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hu-HU" altLang="hu-HU" sz="2400" dirty="0">
              <a:latin typeface="Century Gothic" panose="020B0502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ECD4654-EEB0-4345-9CFB-97DE4F27EEC9}" type="slidenum">
              <a:rPr lang="hu-HU" smtClean="0"/>
              <a:t>3</a:t>
            </a:fld>
            <a:r>
              <a:rPr lang="hu-HU" dirty="0"/>
              <a:t> / 10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C6C9B8E-F1B0-A019-86B3-86E7629FFB31}"/>
              </a:ext>
            </a:extLst>
          </p:cNvPr>
          <p:cNvSpPr txBox="1"/>
          <p:nvPr/>
        </p:nvSpPr>
        <p:spPr>
          <a:xfrm>
            <a:off x="882115" y="1843504"/>
            <a:ext cx="10496550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Iskolalátogatások, pályaorientációs programok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	Meghívás alapján 74 intézmény pályaorientációs programján vettünk részt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és mutattuk be a Műegyetemet, és a karokat. 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	Kari szervezésben további 38 iskolalátogatására került sor.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Egyetemi középiskolás programok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	Kari szervezésben a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z év során 32 egyetemi programra került sor, amikor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 a diákok itt a BME területén vettek részt különböző szakmai programokon.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Ösztönzőrendszer működtetése</a:t>
            </a:r>
          </a:p>
          <a:p>
            <a:pPr>
              <a:spcAft>
                <a:spcPts val="600"/>
              </a:spcAft>
            </a:pPr>
            <a:r>
              <a:rPr lang="hu-HU" sz="20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Idén már 176 diák regisztrált rá.</a:t>
            </a:r>
          </a:p>
          <a:p>
            <a:pPr>
              <a:spcAft>
                <a:spcPts val="600"/>
              </a:spcAft>
            </a:pPr>
            <a:r>
              <a:rPr lang="hu-HU" sz="20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„BME-s lettem” ösztöndíjpályázat (49 hallgató, 10-65 </a:t>
            </a:r>
            <a:r>
              <a:rPr lang="hu-HU" sz="2000" dirty="0" err="1">
                <a:latin typeface="Century Gothic" panose="020B0502020202020204" pitchFamily="34" charset="0"/>
                <a:ea typeface="Calibri" panose="020F0502020204030204" pitchFamily="34" charset="0"/>
              </a:rPr>
              <a:t>EFt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5263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7" y="622634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3200" dirty="0">
                <a:solidFill>
                  <a:srgbClr val="D72929"/>
                </a:solidFill>
                <a:latin typeface="Century Gothic" panose="020B0502020202020204" pitchFamily="34" charset="0"/>
              </a:rPr>
              <a:t>1.1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Kari népszerűsítő tevékenységek koordinálása.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Ösztönzőrendszer működtetése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623888" y="1562100"/>
            <a:ext cx="11189421" cy="4811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None/>
            </a:pPr>
            <a:endParaRPr lang="hu-HU" altLang="hu-HU" sz="2400" dirty="0">
              <a:latin typeface="Century Gothic" panose="020B0502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ECD4654-EEB0-4345-9CFB-97DE4F27EEC9}" type="slidenum">
              <a:rPr lang="hu-HU" smtClean="0"/>
              <a:t>4</a:t>
            </a:fld>
            <a:r>
              <a:rPr lang="hu-HU" dirty="0"/>
              <a:t> / 10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AC6C9B8E-F1B0-A019-86B3-86E7629FFB31}"/>
              </a:ext>
            </a:extLst>
          </p:cNvPr>
          <p:cNvSpPr txBox="1"/>
          <p:nvPr/>
        </p:nvSpPr>
        <p:spPr>
          <a:xfrm>
            <a:off x="882115" y="1843504"/>
            <a:ext cx="1049655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HiSchool</a:t>
            </a: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Feszt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6 középiskola diákjai 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vettek részt különböző pályaorientációs előadásokon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a BME tantermeiben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Lányok Napja rendezvénysorozat</a:t>
            </a:r>
          </a:p>
          <a:p>
            <a:pPr>
              <a:spcAft>
                <a:spcPts val="600"/>
              </a:spcAft>
            </a:pPr>
            <a:r>
              <a:rPr lang="hu-HU" sz="20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Közel 800 diáklány részvétele, 7 partneriskola diákjai buszokkal érkeztek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	6 kar részvételével valósult meg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„Élő könyvtár” program</a:t>
            </a:r>
          </a:p>
          <a:p>
            <a:pPr>
              <a:spcAft>
                <a:spcPts val="600"/>
              </a:spcAft>
            </a:pPr>
            <a:r>
              <a:rPr lang="hu-HU" sz="20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S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ikeres női karrierutak bemutatása kiscsoportos (2-3 fő) beszélgetések során.</a:t>
            </a:r>
          </a:p>
          <a:p>
            <a:pPr>
              <a:spcAft>
                <a:spcPts val="600"/>
              </a:spcAft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18 középiskolás diáklány és 14 meghívott „könyv”.</a:t>
            </a:r>
            <a:endParaRPr lang="hu-HU" sz="2000" b="1" i="1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Century Gothic" panose="020B0502020202020204" pitchFamily="34" charset="0"/>
              </a:rPr>
              <a:t>Tanulmányi versenyek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Century Gothic" panose="020B0502020202020204" pitchFamily="34" charset="0"/>
              </a:rPr>
              <a:t>NTP pályázati támogatás (NTP-STEM-23-0015)</a:t>
            </a:r>
          </a:p>
        </p:txBody>
      </p:sp>
    </p:spTree>
    <p:extLst>
      <p:ext uri="{BB962C8B-B14F-4D97-AF65-F5344CB8AC3E}">
        <p14:creationId xmlns:p14="http://schemas.microsoft.com/office/powerpoint/2010/main" val="678046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7" y="577780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1.2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Nyári táborok szervezése középiskolásoknak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és általános iskolásoknak</a:t>
            </a:r>
            <a:endParaRPr lang="hu-HU" sz="3200" dirty="0">
              <a:solidFill>
                <a:srgbClr val="D72929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623888" y="1714500"/>
            <a:ext cx="11189421" cy="465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BME</a:t>
            </a:r>
            <a:r>
              <a:rPr lang="hu-HU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Gyerekegyetem</a:t>
            </a:r>
            <a:r>
              <a:rPr lang="hu-HU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J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úlius 8-12. között várhatóan 280 általános iskolás kisdiák részvételével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Science Camp</a:t>
            </a:r>
            <a:r>
              <a:rPr lang="hu-HU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	J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úlius 8-13</a:t>
            </a:r>
            <a:r>
              <a:rPr lang="hu-HU" sz="2000" dirty="0">
                <a:latin typeface="Century Gothic" panose="020B0502020202020204" pitchFamily="34" charset="0"/>
                <a:ea typeface="Calibri" panose="020F0502020204030204" pitchFamily="34" charset="0"/>
              </a:rPr>
              <a:t>. között 50 középiskolás diák részvételével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„Építész leszek” nyári tábor</a:t>
            </a:r>
            <a:r>
              <a:rPr lang="hu-HU" altLang="hu-HU" b="1" i="1" dirty="0">
                <a:latin typeface="Century Gothic" panose="020B0502020202020204" pitchFamily="34" charset="0"/>
              </a:rPr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u-HU" altLang="hu-HU" sz="2000" b="1" i="1" dirty="0">
                <a:latin typeface="Century Gothic" panose="020B0502020202020204" pitchFamily="34" charset="0"/>
              </a:rPr>
              <a:t>	</a:t>
            </a:r>
            <a:r>
              <a:rPr lang="hu-HU" altLang="hu-HU" sz="2000" dirty="0">
                <a:latin typeface="Century Gothic" panose="020B0502020202020204" pitchFamily="34" charset="0"/>
              </a:rPr>
              <a:t>J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úlius 15-17. 45 diák + 8 kisérő részvételével</a:t>
            </a:r>
            <a:endParaRPr lang="hu-HU" altLang="hu-HU" sz="2000" b="1" i="1" dirty="0">
              <a:latin typeface="Century Gothic" panose="020B0502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Egyetemi előkészítő tábor</a:t>
            </a:r>
            <a:r>
              <a:rPr lang="hu-HU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hu-HU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(FEB-tábor)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u-HU" altLang="hu-HU" sz="2000" b="1" i="1" dirty="0">
                <a:latin typeface="Century Gothic" panose="020B0502020202020204" pitchFamily="34" charset="0"/>
              </a:rPr>
              <a:t>	</a:t>
            </a:r>
            <a:r>
              <a:rPr lang="hu-HU" altLang="hu-HU" sz="2000" dirty="0">
                <a:latin typeface="Century Gothic" panose="020B0502020202020204" pitchFamily="34" charset="0"/>
              </a:rPr>
              <a:t>Július 15-24. 102 középiskolás diák + 32 szervező részvételével (Nagykőrős)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127128F-C30F-4FBB-8082-A4448D6B0D44}" type="slidenum">
              <a:rPr lang="hu-HU" smtClean="0"/>
              <a:t>5</a:t>
            </a:fld>
            <a:r>
              <a:rPr lang="hu-HU" dirty="0"/>
              <a:t> / 10</a:t>
            </a:r>
          </a:p>
        </p:txBody>
      </p:sp>
    </p:spTree>
    <p:extLst>
      <p:ext uri="{BB962C8B-B14F-4D97-AF65-F5344CB8AC3E}">
        <p14:creationId xmlns:p14="http://schemas.microsoft.com/office/powerpoint/2010/main" val="227790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7" y="775034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1.3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Kapcsolatfelvétel középiskolás tanulmányi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versenyek nyerteseinek tanáraival és tanári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közösségekkel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CB39E5EC-532C-4573-A070-DBB24483D297}" type="slidenum">
              <a:rPr lang="hu-HU" smtClean="0"/>
              <a:t>6</a:t>
            </a:fld>
            <a:r>
              <a:rPr lang="hu-HU" dirty="0"/>
              <a:t> / 10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5E25E96E-3D28-0D85-6961-F6C97A210053}"/>
              </a:ext>
            </a:extLst>
          </p:cNvPr>
          <p:cNvSpPr txBox="1"/>
          <p:nvPr/>
        </p:nvSpPr>
        <p:spPr>
          <a:xfrm>
            <a:off x="962025" y="2362200"/>
            <a:ext cx="1053465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Középiskolai Tanári Ankét „Fókuszban a felvételi” címmel.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0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	</a:t>
            </a:r>
            <a:r>
              <a:rPr lang="hu-HU" sz="28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közel 70 középiskolai tanár részvételével</a:t>
            </a:r>
            <a:endParaRPr lang="hu-HU" sz="2000" b="1" i="1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400" b="1" i="1" dirty="0">
                <a:latin typeface="Century Gothic" panose="020B0502020202020204" pitchFamily="34" charset="0"/>
              </a:rPr>
              <a:t>Együttműködési megállapodások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hu-HU" sz="2800" b="1" i="1" dirty="0">
                <a:latin typeface="Century Gothic" panose="020B0502020202020204" pitchFamily="34" charset="0"/>
              </a:rPr>
              <a:t>	</a:t>
            </a:r>
            <a:r>
              <a:rPr lang="hu-HU" sz="2000" dirty="0">
                <a:latin typeface="Century Gothic" panose="020B0502020202020204" pitchFamily="34" charset="0"/>
              </a:rPr>
              <a:t>4 új együttműködési megállapodás a meglévő 26 mellé.</a:t>
            </a:r>
          </a:p>
        </p:txBody>
      </p:sp>
    </p:spTree>
    <p:extLst>
      <p:ext uri="{BB962C8B-B14F-4D97-AF65-F5344CB8AC3E}">
        <p14:creationId xmlns:p14="http://schemas.microsoft.com/office/powerpoint/2010/main" val="50771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723900" y="571500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altLang="hu-HU" sz="3600" dirty="0">
                <a:solidFill>
                  <a:srgbClr val="C00000"/>
                </a:solidFill>
                <a:latin typeface="Century Gothic" panose="020B0502020202020204" pitchFamily="34" charset="0"/>
              </a:rPr>
              <a:t>1.4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„Természettudományos ismeretek”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hu-HU" sz="3200" dirty="0">
                <a:solidFill>
                  <a:srgbClr val="D7292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tananyag a középiskolásoknak</a:t>
            </a:r>
            <a:endParaRPr lang="hu-HU" sz="3200" dirty="0">
              <a:solidFill>
                <a:srgbClr val="D72929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623888" y="1714500"/>
            <a:ext cx="11189421" cy="465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„Sokszínű kémia” projekt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hu-HU" altLang="hu-HU" sz="2000" dirty="0">
                <a:latin typeface="Century Gothic" panose="020B0502020202020204" pitchFamily="34" charset="0"/>
                <a:sym typeface="Symbol" panose="05050102010706020507" pitchFamily="18" charset="2"/>
              </a:rPr>
              <a:t>	4 egyetem együttműködése (BME, ELTE, SOTE, SZTE) – EGIS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hu-HU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	emelt szintű kémia érettségi tananyag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Bővíthető feladatbank matematikából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Érettségi tematikákban várható változásokat ismertető anyagok összeállítása</a:t>
            </a:r>
            <a:endParaRPr lang="hu-HU" altLang="hu-HU" sz="2400" b="1" i="1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D497E5-CAAC-4E5E-AAE1-728A33379699}" type="slidenum">
              <a:rPr lang="hu-HU" smtClean="0"/>
              <a:t>7</a:t>
            </a:fld>
            <a:r>
              <a:rPr lang="hu-HU" dirty="0"/>
              <a:t> / 10</a:t>
            </a:r>
          </a:p>
        </p:txBody>
      </p:sp>
    </p:spTree>
    <p:extLst>
      <p:ext uri="{BB962C8B-B14F-4D97-AF65-F5344CB8AC3E}">
        <p14:creationId xmlns:p14="http://schemas.microsoft.com/office/powerpoint/2010/main" val="2421351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723900" y="962603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hu-HU" altLang="hu-HU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1.5 </a:t>
            </a:r>
            <a:r>
              <a:rPr lang="hu-HU" sz="3200" dirty="0" err="1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Alumni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jubileumi diplomások bevonása</a:t>
            </a:r>
          </a:p>
          <a:p>
            <a:pPr>
              <a:buNone/>
            </a:pPr>
            <a:r>
              <a:rPr lang="hu-HU" sz="3200" dirty="0">
                <a:solidFill>
                  <a:srgbClr val="D72929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hu-HU" sz="3200" dirty="0">
                <a:solidFill>
                  <a:srgbClr val="D72929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BME népszerűsítésébe.</a:t>
            </a:r>
          </a:p>
          <a:p>
            <a:endParaRPr lang="hu-HU" sz="3200" dirty="0">
              <a:solidFill>
                <a:srgbClr val="D7292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hu-HU" sz="36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523875" y="2082466"/>
            <a:ext cx="11189421" cy="465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lnSpc>
                <a:spcPct val="100000"/>
              </a:lnSpc>
              <a:spcBef>
                <a:spcPts val="1800"/>
              </a:spcBef>
            </a:pPr>
            <a:r>
              <a:rPr lang="hu-HU" sz="2400" b="1" i="1" dirty="0">
                <a:latin typeface="Century Gothic" panose="020B0502020202020204" pitchFamily="34" charset="0"/>
                <a:ea typeface="Calibri" panose="020F0502020204030204" pitchFamily="34" charset="0"/>
              </a:rPr>
              <a:t>A</a:t>
            </a: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ktív kapcsolat a </a:t>
            </a:r>
            <a:r>
              <a:rPr lang="hu-HU" sz="24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ea typeface="Calibri" panose="020F0502020204030204" pitchFamily="34" charset="0"/>
              </a:rPr>
              <a:t>Műegyetemi Támogatói és Baráti Körrel</a:t>
            </a: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. Több közös program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</a:pP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 matematikus </a:t>
            </a:r>
            <a:r>
              <a:rPr lang="hu-HU" sz="2400" b="1" i="1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Alumni</a:t>
            </a:r>
            <a:r>
              <a:rPr lang="hu-HU" sz="2400" b="1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Klub megalakítása </a:t>
            </a:r>
            <a:endParaRPr lang="hu-HU" altLang="hu-HU" sz="2400" b="1" i="1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D497E5-CAAC-4E5E-AAE1-728A33379699}" type="slidenum">
              <a:rPr lang="hu-HU" smtClean="0"/>
              <a:t>8</a:t>
            </a:fld>
            <a:r>
              <a:rPr lang="hu-HU" dirty="0"/>
              <a:t> / 10</a:t>
            </a:r>
          </a:p>
        </p:txBody>
      </p:sp>
    </p:spTree>
    <p:extLst>
      <p:ext uri="{BB962C8B-B14F-4D97-AF65-F5344CB8AC3E}">
        <p14:creationId xmlns:p14="http://schemas.microsoft.com/office/powerpoint/2010/main" val="209795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3"/>
          <p:cNvSpPr txBox="1">
            <a:spLocks/>
          </p:cNvSpPr>
          <p:nvPr/>
        </p:nvSpPr>
        <p:spPr bwMode="auto">
          <a:xfrm>
            <a:off x="623888" y="274638"/>
            <a:ext cx="109442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3200" dirty="0">
                <a:solidFill>
                  <a:srgbClr val="C00000"/>
                </a:solidFill>
                <a:latin typeface="Century Gothic" panose="020B0502020202020204" pitchFamily="34" charset="0"/>
              </a:rPr>
              <a:t>Jövőbeni tervek</a:t>
            </a:r>
            <a:endParaRPr lang="en-GB" altLang="hu-HU" sz="32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ítulo 3"/>
          <p:cNvSpPr txBox="1">
            <a:spLocks/>
          </p:cNvSpPr>
          <p:nvPr/>
        </p:nvSpPr>
        <p:spPr bwMode="auto">
          <a:xfrm>
            <a:off x="623888" y="1714500"/>
            <a:ext cx="11189421" cy="465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Fenntartani az iskolalátogatásokat, ha lehet még fokozni is.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További együttműködési megállapodások megkötése.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Több kari programot szervezni.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Szakkollégiumok bevonása a középiskolás tevékenységbe.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Nyári táborok rendszerének fenntartása.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Ösztönzőrendszer népszerűsítésének fokozása.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r>
              <a:rPr lang="hu-HU" altLang="hu-HU" sz="2400" b="1" i="1" dirty="0">
                <a:latin typeface="Century Gothic" panose="020B0502020202020204" pitchFamily="34" charset="0"/>
                <a:sym typeface="Symbol" panose="05050102010706020507" pitchFamily="18" charset="2"/>
              </a:rPr>
              <a:t>Sikeres programok továbbvitele.</a:t>
            </a:r>
          </a:p>
          <a:p>
            <a:pPr marL="342900" indent="-342900">
              <a:lnSpc>
                <a:spcPct val="100000"/>
              </a:lnSpc>
              <a:spcBef>
                <a:spcPts val="1800"/>
              </a:spcBef>
            </a:pPr>
            <a:endParaRPr lang="hu-HU" altLang="hu-HU" sz="2400" dirty="0">
              <a:latin typeface="Century Gothic" panose="020B0502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8381" y="274637"/>
            <a:ext cx="1080569" cy="107906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1277600" y="6372225"/>
            <a:ext cx="78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CD497E5-CAAC-4E5E-AAE1-728A33379699}" type="slidenum">
              <a:rPr lang="hu-HU" smtClean="0"/>
              <a:t>9</a:t>
            </a:fld>
            <a:r>
              <a:rPr lang="hu-HU" dirty="0"/>
              <a:t> / 10</a:t>
            </a:r>
          </a:p>
        </p:txBody>
      </p:sp>
    </p:spTree>
    <p:extLst>
      <p:ext uri="{BB962C8B-B14F-4D97-AF65-F5344CB8AC3E}">
        <p14:creationId xmlns:p14="http://schemas.microsoft.com/office/powerpoint/2010/main" val="966447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82997</TotalTime>
  <Words>626</Words>
  <Application>Microsoft Office PowerPoint</Application>
  <PresentationFormat>Szélesvásznú</PresentationFormat>
  <Paragraphs>91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Palatino Linotype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Bojtárné Dr. Bagi Katalin</dc:creator>
  <cp:lastModifiedBy>Dr. Hornyánszky Gábor</cp:lastModifiedBy>
  <cp:revision>484</cp:revision>
  <dcterms:created xsi:type="dcterms:W3CDTF">2021-07-25T13:08:00Z</dcterms:created>
  <dcterms:modified xsi:type="dcterms:W3CDTF">2024-07-01T21:50:06Z</dcterms:modified>
</cp:coreProperties>
</file>