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63" r:id="rId2"/>
    <p:sldId id="672" r:id="rId3"/>
    <p:sldId id="364" r:id="rId4"/>
    <p:sldId id="369" r:id="rId5"/>
    <p:sldId id="371" r:id="rId6"/>
    <p:sldId id="370" r:id="rId7"/>
    <p:sldId id="293" r:id="rId8"/>
    <p:sldId id="670" r:id="rId9"/>
    <p:sldId id="295" r:id="rId10"/>
    <p:sldId id="296" r:id="rId11"/>
    <p:sldId id="297" r:id="rId12"/>
    <p:sldId id="368" r:id="rId13"/>
    <p:sldId id="671" r:id="rId14"/>
    <p:sldId id="673" r:id="rId15"/>
    <p:sldId id="299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3348F-FFC8-4443-9087-B0156EFF79F5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EC75A-86E7-47F7-B65D-ECDC7A92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7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arányszám tehát azon hallgatók esetén lesz 1-hez közeli, akik folyamatos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teszteléssel gyakoroltak a félév során, és 0-hoz közeli azon hallgatóknál akik a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kampány-jelleg˝u</a:t>
            </a: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tanulást választva csak a számonkérés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el˝otti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napokban használták az online rendszert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39D8-8110-40A8-9A53-353C33F8770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950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Tanulási hatékonyságot nagynak tekintjük, ha jó eredménnyel végezte a teszteket relatív kevés idő alatt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39D8-8110-40A8-9A53-353C33F8770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1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19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64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0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56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3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96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27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00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19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82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F060-3786-40DD-8AE4-F6ED6B07EAD5}" type="datetimeFigureOut">
              <a:rPr lang="hu-HU" smtClean="0"/>
              <a:t>2024. 07. 04.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7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14363" y="274637"/>
            <a:ext cx="10944225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hu-HU" sz="3600" dirty="0">
                <a:latin typeface="Century Gothic" panose="020B0502020202020204" pitchFamily="34" charset="0"/>
              </a:rPr>
              <a:t>2</a:t>
            </a:r>
            <a:r>
              <a:rPr lang="hu-HU" altLang="hu-HU" sz="3600" dirty="0">
                <a:latin typeface="Century Gothic" panose="020B0502020202020204" pitchFamily="34" charset="0"/>
              </a:rPr>
              <a:t>. munkacsoport: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Bejövő hallgatók differenciált tehetséggondozása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48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hu-HU" sz="3600" dirty="0">
                <a:latin typeface="Century Gothic" panose="020B0502020202020204" pitchFamily="34" charset="0"/>
              </a:rPr>
              <a:t>S</a:t>
            </a:r>
            <a:r>
              <a:rPr lang="hu-HU" altLang="hu-HU" sz="3600" dirty="0" err="1">
                <a:latin typeface="Century Gothic" panose="020B0502020202020204" pitchFamily="34" charset="0"/>
              </a:rPr>
              <a:t>zilágyi</a:t>
            </a:r>
            <a:r>
              <a:rPr lang="hu-HU" altLang="hu-HU" sz="3600" dirty="0">
                <a:latin typeface="Century Gothic" panose="020B0502020202020204" pitchFamily="34" charset="0"/>
              </a:rPr>
              <a:t> Brigitta 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hu-HU" altLang="hu-HU" sz="2000" dirty="0">
                <a:latin typeface="Century Gothic" panose="020B0502020202020204" pitchFamily="34" charset="0"/>
              </a:rPr>
              <a:t>egyetemi docens, TTK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hu-HU" altLang="hu-HU" sz="2000" dirty="0">
                <a:latin typeface="Century Gothic" panose="020B0502020202020204" pitchFamily="34" charset="0"/>
              </a:rPr>
              <a:t>szilagyibr@gmail.com</a:t>
            </a:r>
          </a:p>
          <a:p>
            <a:pPr algn="ctr" eaLnBrk="1" hangingPunct="1"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hu-HU" altLang="hu-HU" sz="2400" dirty="0" err="1">
                <a:latin typeface="Century Gothic" panose="020B0502020202020204" pitchFamily="34" charset="0"/>
              </a:rPr>
              <a:t>Berezvai</a:t>
            </a:r>
            <a:r>
              <a:rPr lang="hu-HU" altLang="hu-HU" sz="2400" dirty="0">
                <a:latin typeface="Century Gothic" panose="020B0502020202020204" pitchFamily="34" charset="0"/>
              </a:rPr>
              <a:t> Szabolcs (GPK), Lógó Emma (GTK)</a:t>
            </a:r>
            <a:endParaRPr lang="en-GB" altLang="hu-HU" sz="24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45565AFF-6BA0-B52A-1B4D-805AE74D1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" y="5527453"/>
            <a:ext cx="1160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E740E0-BB95-45EF-8ED4-44D33BAE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55795"/>
            <a:ext cx="10515600" cy="1325563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Online tanulás hatékonyságának vizsgálata</a:t>
            </a:r>
          </a:p>
        </p:txBody>
      </p:sp>
      <p:pic>
        <p:nvPicPr>
          <p:cNvPr id="9" name="Kép 8" descr="A képen képernyőkép, számítógép látható&#10;&#10;Automatikusan generált leírás">
            <a:extLst>
              <a:ext uri="{FF2B5EF4-FFF2-40B4-BE49-F238E27FC236}">
                <a16:creationId xmlns:a16="http://schemas.microsoft.com/office/drawing/2014/main" id="{97273196-88A1-448A-9836-28F6FBEB16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7" r="50000" b="-3282"/>
          <a:stretch/>
        </p:blipFill>
        <p:spPr>
          <a:xfrm>
            <a:off x="6883960" y="1518398"/>
            <a:ext cx="5467066" cy="3940292"/>
          </a:xfrm>
          <a:prstGeom prst="rect">
            <a:avLst/>
          </a:prstGeom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id="{42572DBF-6273-4363-9530-9AB4FFDE0C80}"/>
              </a:ext>
            </a:extLst>
          </p:cNvPr>
          <p:cNvSpPr txBox="1">
            <a:spLocks/>
          </p:cNvSpPr>
          <p:nvPr/>
        </p:nvSpPr>
        <p:spPr>
          <a:xfrm>
            <a:off x="616226" y="1395589"/>
            <a:ext cx="6182139" cy="1752387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entury Gothic" panose="020B0502020202020204" pitchFamily="34" charset="0"/>
              </a:rPr>
              <a:t>Online házi feladatok adatainak kiértékeléséből:</a:t>
            </a:r>
          </a:p>
          <a:p>
            <a:pPr marL="67866" indent="-3572"/>
            <a:r>
              <a:rPr lang="hu-HU" dirty="0">
                <a:latin typeface="Century Gothic" panose="020B0502020202020204" pitchFamily="34" charset="0"/>
                <a:sym typeface="Wingdings" panose="05000000000000000000" pitchFamily="2" charset="2"/>
              </a:rPr>
              <a:t>- tanulási hatékonyság vizsgálata a mintázattól függetlenül</a:t>
            </a:r>
          </a:p>
          <a:p>
            <a:pPr marL="67866" indent="-3572"/>
            <a:r>
              <a:rPr lang="hu-HU" dirty="0">
                <a:latin typeface="Century Gothic" panose="020B0502020202020204" pitchFamily="34" charset="0"/>
                <a:sym typeface="Wingdings" panose="05000000000000000000" pitchFamily="2" charset="2"/>
              </a:rPr>
              <a:t>- eredmény és a tanulással töltött idő vizsgálata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artalom helye 2">
                <a:extLst>
                  <a:ext uri="{FF2B5EF4-FFF2-40B4-BE49-F238E27FC236}">
                    <a16:creationId xmlns:a16="http://schemas.microsoft.com/office/drawing/2014/main" id="{CE24C99F-D3FD-4A8A-BFD5-1E6BFDF4B6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6860" y="3162207"/>
                <a:ext cx="3714896" cy="157256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34290" rIns="0" bIns="3429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0025" indent="0">
                  <a:buNone/>
                </a:pPr>
                <a:r>
                  <a:rPr lang="hu-HU" sz="2400" i="1" dirty="0">
                    <a:latin typeface="Cambria Math" panose="02040503050406030204" pitchFamily="18" charset="0"/>
                  </a:rPr>
                  <a:t>Hatékonyság-mérőszám:</a:t>
                </a:r>
              </a:p>
              <a:p>
                <a:pPr marL="20002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ö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𝑠𝑠𝑧𝑒𝑠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ö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𝑠𝑠𝑧𝑒𝑠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3" name="Tartalom helye 2">
                <a:extLst>
                  <a:ext uri="{FF2B5EF4-FFF2-40B4-BE49-F238E27FC236}">
                    <a16:creationId xmlns:a16="http://schemas.microsoft.com/office/drawing/2014/main" id="{CE24C99F-D3FD-4A8A-BFD5-1E6BFDF4B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60" y="3162207"/>
                <a:ext cx="3714896" cy="1572562"/>
              </a:xfrm>
              <a:prstGeom prst="rect">
                <a:avLst/>
              </a:prstGeom>
              <a:blipFill>
                <a:blip r:embed="rId4"/>
                <a:stretch>
                  <a:fillRect t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artalom helye 2">
                <a:extLst>
                  <a:ext uri="{FF2B5EF4-FFF2-40B4-BE49-F238E27FC236}">
                    <a16:creationId xmlns:a16="http://schemas.microsoft.com/office/drawing/2014/main" id="{1985135C-72AD-493F-99D3-1E90B94942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225" y="5040110"/>
                <a:ext cx="5158409" cy="2008383"/>
              </a:xfrm>
              <a:prstGeom prst="rect">
                <a:avLst/>
              </a:prstGeom>
            </p:spPr>
            <p:txBody>
              <a:bodyPr vert="horz" lIns="0" tIns="34290" rIns="0" bIns="3429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𝑠𝑠𝑧𝑒𝑠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hu-HU" sz="2400" dirty="0">
                    <a:latin typeface="Century Gothic" panose="020B0502020202020204" pitchFamily="34" charset="0"/>
                  </a:rPr>
                  <a:t> az összes idő, amit az </a:t>
                </a:r>
                <a:r>
                  <a:rPr lang="hu-HU" sz="2400" dirty="0" err="1">
                    <a:latin typeface="Century Gothic" panose="020B0502020202020204" pitchFamily="34" charset="0"/>
                  </a:rPr>
                  <a:t>EduBase</a:t>
                </a:r>
                <a:r>
                  <a:rPr lang="hu-HU" sz="2400" dirty="0">
                    <a:latin typeface="Century Gothic" panose="020B0502020202020204" pitchFamily="34" charset="0"/>
                  </a:rPr>
                  <a:t> rendszerében töltött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𝑠𝑠𝑧𝑒𝑠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hu-HU" sz="2400" dirty="0">
                    <a:latin typeface="Century Gothic" panose="020B0502020202020204" pitchFamily="34" charset="0"/>
                  </a:rPr>
                  <a:t> a beadott házi feladatok összes pontszáma</a:t>
                </a:r>
              </a:p>
            </p:txBody>
          </p:sp>
        </mc:Choice>
        <mc:Fallback xmlns="">
          <p:sp>
            <p:nvSpPr>
              <p:cNvPr id="14" name="Tartalom helye 2">
                <a:extLst>
                  <a:ext uri="{FF2B5EF4-FFF2-40B4-BE49-F238E27FC236}">
                    <a16:creationId xmlns:a16="http://schemas.microsoft.com/office/drawing/2014/main" id="{1985135C-72AD-493F-99D3-1E90B9494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" y="5040110"/>
                <a:ext cx="5158409" cy="2008383"/>
              </a:xfrm>
              <a:prstGeom prst="rect">
                <a:avLst/>
              </a:prstGeom>
              <a:blipFill>
                <a:blip r:embed="rId5"/>
                <a:stretch>
                  <a:fillRect l="-1773" t="-4863" r="-36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artalom helye 2">
            <a:extLst>
              <a:ext uri="{FF2B5EF4-FFF2-40B4-BE49-F238E27FC236}">
                <a16:creationId xmlns:a16="http://schemas.microsoft.com/office/drawing/2014/main" id="{A21A9D24-9397-43DD-A27D-F2E680832411}"/>
              </a:ext>
            </a:extLst>
          </p:cNvPr>
          <p:cNvSpPr txBox="1">
            <a:spLocks/>
          </p:cNvSpPr>
          <p:nvPr/>
        </p:nvSpPr>
        <p:spPr>
          <a:xfrm>
            <a:off x="6096001" y="5595730"/>
            <a:ext cx="5990546" cy="11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indent="0">
              <a:buNone/>
            </a:pPr>
            <a:r>
              <a:rPr lang="hu-HU" sz="2400" dirty="0">
                <a:latin typeface="Century Gothic" panose="020B0502020202020204" pitchFamily="34" charset="0"/>
              </a:rPr>
              <a:t>Eredményesebb ZH-</a:t>
            </a:r>
            <a:r>
              <a:rPr lang="hu-HU" sz="2400" dirty="0" err="1">
                <a:latin typeface="Century Gothic" panose="020B0502020202020204" pitchFamily="34" charset="0"/>
              </a:rPr>
              <a:t>val</a:t>
            </a:r>
            <a:r>
              <a:rPr lang="hu-HU" sz="2400" dirty="0">
                <a:latin typeface="Century Gothic" panose="020B0502020202020204" pitchFamily="34" charset="0"/>
              </a:rPr>
              <a:t> rendelkező hallgatók tanulási hatékonysága is magasabb.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EDDC4D4-097D-D7CA-B788-4A8AFE690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967" y="149087"/>
            <a:ext cx="1080569" cy="10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B757A3-D094-4C26-997C-265684A8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753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  <a:latin typeface="Century Gothic" panose="020B0502020202020204" pitchFamily="34" charset="0"/>
              </a:rPr>
              <a:t>Egyéni teljesítmény értékelése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47CCBE-028A-46F5-9FAE-5E96E689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130846"/>
            <a:ext cx="6231835" cy="1900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>
                <a:latin typeface="Century Gothic" panose="020B0502020202020204" pitchFamily="34" charset="0"/>
              </a:rPr>
              <a:t>Online kitöltött házi feladatok ötszöges ábrázolása:</a:t>
            </a:r>
          </a:p>
          <a:p>
            <a:r>
              <a:rPr lang="hu-HU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minden hallgatóhoz ötszög rendelhető </a:t>
            </a:r>
          </a:p>
          <a:p>
            <a:r>
              <a:rPr lang="hu-HU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pentagon: 1-5. hét házi feladatainak eredményei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070FAA1-943B-4D0C-A5C7-B1578753A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13" y="3230469"/>
            <a:ext cx="6559926" cy="3502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artalom helye 2">
                <a:extLst>
                  <a:ext uri="{FF2B5EF4-FFF2-40B4-BE49-F238E27FC236}">
                    <a16:creationId xmlns:a16="http://schemas.microsoft.com/office/drawing/2014/main" id="{8E4A8EE1-5AB5-4569-8169-05D7B47FE7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4742" y="4165942"/>
                <a:ext cx="3148515" cy="130749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34290" rIns="0" bIns="3429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0025" indent="0">
                  <a:buNone/>
                </a:pPr>
                <a:r>
                  <a:rPr lang="hu-HU" sz="2400" dirty="0">
                    <a:latin typeface="Century Gothic" panose="020B0502020202020204" pitchFamily="34" charset="0"/>
                  </a:rPr>
                  <a:t>A/P arány:</a:t>
                </a:r>
              </a:p>
              <a:p>
                <a:pPr marL="20002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=0,405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0" name="Tartalom helye 2">
                <a:extLst>
                  <a:ext uri="{FF2B5EF4-FFF2-40B4-BE49-F238E27FC236}">
                    <a16:creationId xmlns:a16="http://schemas.microsoft.com/office/drawing/2014/main" id="{8E4A8EE1-5AB5-4569-8169-05D7B47FE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742" y="4165942"/>
                <a:ext cx="3148515" cy="1307493"/>
              </a:xfrm>
              <a:prstGeom prst="rect">
                <a:avLst/>
              </a:prstGeom>
              <a:blipFill>
                <a:blip r:embed="rId3"/>
                <a:stretch>
                  <a:fillRect t="-6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artalom helye 2">
            <a:extLst>
              <a:ext uri="{FF2B5EF4-FFF2-40B4-BE49-F238E27FC236}">
                <a16:creationId xmlns:a16="http://schemas.microsoft.com/office/drawing/2014/main" id="{116D735E-C6F2-4A4C-9BBD-A2065CF953E8}"/>
              </a:ext>
            </a:extLst>
          </p:cNvPr>
          <p:cNvSpPr txBox="1">
            <a:spLocks/>
          </p:cNvSpPr>
          <p:nvPr/>
        </p:nvSpPr>
        <p:spPr>
          <a:xfrm>
            <a:off x="6748670" y="1384565"/>
            <a:ext cx="5257800" cy="14111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indent="0">
              <a:buNone/>
            </a:pPr>
            <a:r>
              <a:rPr lang="hu-HU" sz="2400" dirty="0">
                <a:latin typeface="Century Gothic" panose="020B0502020202020204" pitchFamily="34" charset="0"/>
              </a:rPr>
              <a:t>Eredményesebb ZH-</a:t>
            </a:r>
            <a:r>
              <a:rPr lang="hu-HU" sz="2400" dirty="0" err="1">
                <a:latin typeface="Century Gothic" panose="020B0502020202020204" pitchFamily="34" charset="0"/>
              </a:rPr>
              <a:t>val</a:t>
            </a:r>
            <a:r>
              <a:rPr lang="hu-HU" sz="2400" dirty="0">
                <a:latin typeface="Century Gothic" panose="020B0502020202020204" pitchFamily="34" charset="0"/>
              </a:rPr>
              <a:t> rendelkező hallgatók esetén jobban megközelíti az elméleti maximumot az A/P arány</a:t>
            </a:r>
            <a:r>
              <a:rPr lang="hu-HU" sz="18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5B2401E-66E6-0104-1C99-BA0BFE595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688" y="124753"/>
            <a:ext cx="1080569" cy="107906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B464C25-1957-22E6-CE63-2043AA8C0BC7}"/>
              </a:ext>
            </a:extLst>
          </p:cNvPr>
          <p:cNvSpPr txBox="1"/>
          <p:nvPr/>
        </p:nvSpPr>
        <p:spPr>
          <a:xfrm>
            <a:off x="11124372" y="6363915"/>
            <a:ext cx="1067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EF19D40-D2B8-4DBB-B99F-2890D05F9940}" type="slidenum">
              <a:rPr lang="hu-HU" smtClean="0"/>
              <a:pPr/>
              <a:t>11</a:t>
            </a:fld>
            <a:r>
              <a:rPr lang="hu-HU" dirty="0"/>
              <a:t> / 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0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156748" y="210705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000" dirty="0">
                <a:solidFill>
                  <a:srgbClr val="C00000"/>
                </a:solidFill>
                <a:latin typeface="Century Gothic" panose="020B0502020202020204" pitchFamily="34" charset="0"/>
              </a:rPr>
              <a:t>Önismereti pilot program a lemorzsolódás csökkentésére </a:t>
            </a:r>
            <a:endParaRPr lang="en-GB" altLang="hu-HU" sz="3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0997123" y="6294313"/>
            <a:ext cx="108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</a:t>
            </a:r>
            <a:fld id="{7EF19D40-D2B8-4DBB-B99F-2890D05F9940}" type="slidenum">
              <a:rPr lang="hu-HU" smtClean="0"/>
              <a:t>12</a:t>
            </a:fld>
            <a:r>
              <a:rPr lang="hu-HU" dirty="0"/>
              <a:t> / 15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E522F57-B141-4F58-D718-A20E52A89989}"/>
              </a:ext>
            </a:extLst>
          </p:cNvPr>
          <p:cNvSpPr txBox="1"/>
          <p:nvPr/>
        </p:nvSpPr>
        <p:spPr>
          <a:xfrm>
            <a:off x="233823" y="1508273"/>
            <a:ext cx="11173861" cy="459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hu-HU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Nyomon követtük a GTK és az ELTE együttműködésében folyó intervenciós kutatásokat, amelyek célja a hallgatói lemorzsolódás csökkentésére alkalmas módszereket találni.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hu-HU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hu-HU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szeptemberétől néhány érdeklődő karon tervezzük a program megvalósítását.</a:t>
            </a:r>
            <a:endParaRPr lang="hu-HU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hu-H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hu-HU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Stanford University-vel közös projekt.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en-GB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B3EBDCA-6005-A326-447D-BAA3232D4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" y="5527453"/>
            <a:ext cx="1160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5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Köszönetnyilvánítás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729529" y="2430501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hu-HU" altLang="hu-HU" sz="3200" dirty="0">
                <a:latin typeface="Century Gothic" panose="020B0502020202020204" pitchFamily="34" charset="0"/>
              </a:rPr>
              <a:t>Köszönet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</a:pPr>
            <a:r>
              <a:rPr lang="hu-HU" altLang="hu-HU" sz="2400" dirty="0" err="1">
                <a:latin typeface="Century Gothic" panose="020B0502020202020204" pitchFamily="34" charset="0"/>
              </a:rPr>
              <a:t>Hornyánszky</a:t>
            </a:r>
            <a:r>
              <a:rPr lang="hu-HU" altLang="hu-HU" sz="2400" dirty="0">
                <a:latin typeface="Century Gothic" panose="020B0502020202020204" pitchFamily="34" charset="0"/>
              </a:rPr>
              <a:t> Gábornak, </a:t>
            </a:r>
            <a:r>
              <a:rPr lang="hu-HU" altLang="hu-HU" sz="2400" dirty="0" err="1">
                <a:latin typeface="Century Gothic" panose="020B0502020202020204" pitchFamily="34" charset="0"/>
              </a:rPr>
              <a:t>Tőrincsi</a:t>
            </a:r>
            <a:r>
              <a:rPr lang="hu-HU" altLang="hu-HU" sz="2400" dirty="0">
                <a:latin typeface="Century Gothic" panose="020B0502020202020204" pitchFamily="34" charset="0"/>
              </a:rPr>
              <a:t> Mercédesznek, Tóth Blankának és a VBK mentorainak, hogy közel 10 éve a mérések lebonyolításában segítik a munkánkat,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</a:pPr>
            <a:r>
              <a:rPr lang="hu-HU" altLang="hu-HU" sz="2400" dirty="0">
                <a:latin typeface="Century Gothic" panose="020B0502020202020204" pitchFamily="34" charset="0"/>
              </a:rPr>
              <a:t>Oláh Tibor kutatótanárnak, aki a matematikai-nyelvi </a:t>
            </a:r>
            <a:r>
              <a:rPr lang="hu-HU" altLang="hu-HU" sz="2400" dirty="0" err="1">
                <a:latin typeface="Century Gothic" panose="020B0502020202020204" pitchFamily="34" charset="0"/>
              </a:rPr>
              <a:t>kogníciók</a:t>
            </a:r>
            <a:r>
              <a:rPr lang="hu-HU" altLang="hu-HU" sz="2400" dirty="0">
                <a:latin typeface="Century Gothic" panose="020B0502020202020204" pitchFamily="34" charset="0"/>
              </a:rPr>
              <a:t> vizsgálatában a nyelvi tesztjeinket készíti,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</a:pPr>
            <a:r>
              <a:rPr lang="hu-HU" altLang="hu-HU" sz="2400" dirty="0">
                <a:latin typeface="Century Gothic" panose="020B0502020202020204" pitchFamily="34" charset="0"/>
              </a:rPr>
              <a:t>volt tanítványaimnak, akik a GPK-s mérések felügyeletében vannak segítségünkre.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23391" y="6272985"/>
            <a:ext cx="84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57A0232-C232-4F09-9EA9-C0161522419A}" type="slidenum">
              <a:rPr lang="hu-HU" smtClean="0"/>
              <a:t>13</a:t>
            </a:fld>
            <a:r>
              <a:rPr lang="hu-HU" dirty="0"/>
              <a:t> / 15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2EEC7F4-DDA7-2072-ED8B-05DA6C193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1485"/>
            <a:ext cx="1160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 témában megjelent publikációk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144379" y="1328654"/>
            <a:ext cx="12047621" cy="52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Szilágyi, B., &amp;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Dobák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D. (2023). Investigation of engagement and performance among female and male students in technical Higher Education. 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Opus et </a:t>
            </a:r>
            <a:r>
              <a:rPr lang="en-GB" sz="10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Educatio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 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10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(3).</a:t>
            </a:r>
            <a:endParaRPr lang="hu-HU" sz="10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SIPOS, B., &amp; SZILÁGYI, B. (2023). Interconnectedness Of Geometric, Linguistic, And Algebraic Thinking In Student Performance Measures: An Association Rules Approach</a:t>
            </a:r>
            <a:endParaRPr lang="hu-HU" sz="1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SZILÁGYI, B., SZABÓ, C., KOÓS, A., &amp; SIPOS, B. (2023). A Possible Solution To Avoid The Consequences Of The COVID-19 Pandemic And Reduce Dropout In Calculus Education.</a:t>
            </a:r>
            <a:endParaRPr lang="hu-HU" sz="10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BEREZVAI, S., KÖPECZI-BÓCZ, Á., SIPOS, B., &amp; SZILÁGYI, B. (2023). Changes In First-Year Engineering Students' Performance In Mathematics And Engineering Subjects At Different Stages Of Distance Learning.</a:t>
            </a:r>
            <a:endParaRPr lang="hu-HU" sz="1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Sipos, B., &amp; Szilágyi, B. (2022). Investigation of processing test results based on knowledge similarity. In 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Towards a new future in engineering education, new scenarios that </a:t>
            </a:r>
            <a:r>
              <a:rPr lang="en-GB" sz="10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european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alliances of tech universities open up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 (pp. 710-719).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Universitat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Politècnica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de Catalunya.</a:t>
            </a:r>
            <a:endParaRPr lang="hu-HU" sz="1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Sipos, B.,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Berezvai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S., &amp; Szilágyi, B. (2022). Changes in learning strategy and learning time in the wake of the pandemic. In 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Towards a new future in engineering education, new scenarios that </a:t>
            </a:r>
            <a:r>
              <a:rPr lang="en-GB" sz="10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european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alliances of tech universities open up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 (pp. 720-728).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Universitat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Politècnica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de Catalunya.</a:t>
            </a:r>
            <a:endParaRPr lang="hu-HU" sz="1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Szilágyi, B.,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Megyeri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K.,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Csuta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Á. K., &amp;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Dobák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D. (2021). A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geometriai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gondolkodás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szintjeinek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feltérképezése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a van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Hiele-elmélet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segítségével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. 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Opus et </a:t>
            </a:r>
            <a:r>
              <a:rPr lang="en-GB" sz="10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Educatio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 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8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(4).</a:t>
            </a:r>
            <a:endParaRPr lang="hu-HU" sz="10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Sipos, Bence ; Oláh, Tibor ; Széles, Katalin ; Balogh, Janka ; Szilágyi, Brigitta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How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to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utilize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test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results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effectively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? In: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Heiß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Hans-Ulrich;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Järvinen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Hannu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-Matti; Mayer,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Annette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;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Schulz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Alexandra (szerk.) SEFI 2021 49th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Annual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Conference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Proceedings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: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Blended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Learning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in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Engineering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Education: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challenging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enlightening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– and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lasting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?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Szilágyi, Brigitta; Dobák, Dávid ;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Köpeczi-Bócz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Ákos ;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Berezvai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Szabolcs,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Measuring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geometric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thinking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of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engineering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students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with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van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Hiele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test, In: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Heiß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Hans-Ulrich;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Järvinen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Hannu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-Matti; Mayer,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Annette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;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Schulz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Alexandra (szerk.) SEFI 2021 49th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Annual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Conference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Proceedings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: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Blended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Learning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in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Engineering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Education: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challenging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enlightening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– and </a:t>
            </a:r>
            <a:r>
              <a:rPr lang="hu-HU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lasting</a:t>
            </a:r>
            <a:r>
              <a:rPr lang="hu-HU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?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Berezvai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S.,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Oláh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T.,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Pálya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Z., Sipos, B., &amp; Szilágyi, B. (2020). A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tanulási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folyamat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időbeli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eloszlásának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és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eredményességének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vizsgálata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 a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kalkulustanulásban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. 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Opus et </a:t>
            </a:r>
            <a:r>
              <a:rPr lang="en-GB" sz="10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Educatio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 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7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(4).</a:t>
            </a:r>
            <a:endParaRPr lang="hu-HU" sz="10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Szilágyi, B., &amp; </a:t>
            </a:r>
            <a:r>
              <a:rPr lang="en-GB" sz="1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Berezvai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S. (2020). Innovative Monitoring of Learning Habits and Motivation in undergraduate Mathematics Education. </a:t>
            </a:r>
            <a:r>
              <a:rPr lang="en-GB" sz="1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Educational Technology</a:t>
            </a:r>
            <a:r>
              <a:rPr lang="en-GB" sz="1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35.</a:t>
            </a:r>
            <a:endParaRPr lang="hu-HU" sz="1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r>
              <a:rPr lang="hu-HU" sz="10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</a:rPr>
              <a:t>…</a:t>
            </a:r>
            <a:endParaRPr lang="hu-HU" sz="1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endParaRPr lang="hu-HU" sz="12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1800"/>
              </a:spcBef>
            </a:pPr>
            <a:endParaRPr lang="hu-HU" sz="12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077230" y="6214030"/>
            <a:ext cx="84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57A0232-C232-4F09-9EA9-C0161522419A}" type="slidenum">
              <a:rPr lang="hu-HU" smtClean="0"/>
              <a:t>14</a:t>
            </a:fld>
            <a:r>
              <a:rPr lang="hu-HU" dirty="0"/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117347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14363" y="274637"/>
            <a:ext cx="10944225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Köszönöm a figyelmet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szilagyibr@gmail.com</a:t>
            </a:r>
            <a:endParaRPr lang="en-GB" altLang="hu-H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C4D473DC-AF02-1789-B9D2-0D930A0C7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5" y="5251804"/>
            <a:ext cx="1517975" cy="14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0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 2. munkacsoport eredményei: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01289" y="2072692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</a:rPr>
              <a:t>2.1. Bemeneti mérések - </a:t>
            </a:r>
            <a:r>
              <a:rPr lang="hu-HU" altLang="hu-HU" sz="2400" dirty="0" err="1">
                <a:latin typeface="Century Gothic" panose="020B0502020202020204" pitchFamily="34" charset="0"/>
              </a:rPr>
              <a:t>predikciók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</a:rPr>
              <a:t>2.2. Tanulási mintázatok elemzése - visszacsatolások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</a:rPr>
              <a:t>2.3. Önismereti pilot program a lemorzsolódás csökkentésére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400" dirty="0">
                <a:latin typeface="Century Gothic" panose="020B0502020202020204" pitchFamily="34" charset="0"/>
              </a:rPr>
              <a:t>2.4. Egyebek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57A0232-C232-4F09-9EA9-C0161522419A}" type="slidenum">
              <a:rPr lang="hu-HU" smtClean="0"/>
              <a:t>2</a:t>
            </a:fld>
            <a:r>
              <a:rPr lang="hu-HU" dirty="0"/>
              <a:t> / 15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BEA1412-5A04-1AEA-7BF6-393E9DAC9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" y="5527453"/>
            <a:ext cx="1160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6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Komplex bemeneti tesztek (VBK)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01289" y="2072692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24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57A0232-C232-4F09-9EA9-C0161522419A}" type="slidenum">
              <a:rPr lang="hu-HU" smtClean="0"/>
              <a:t>3</a:t>
            </a:fld>
            <a:r>
              <a:rPr lang="hu-HU" dirty="0"/>
              <a:t> / 15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BEA1412-5A04-1AEA-7BF6-393E9DAC9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648621"/>
            <a:ext cx="1160060" cy="1143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062DC3A-79AB-9695-C539-2DD13E06E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" t="30237" r="2344" b="6814"/>
          <a:stretch/>
        </p:blipFill>
        <p:spPr bwMode="auto">
          <a:xfrm>
            <a:off x="501289" y="1527310"/>
            <a:ext cx="11397874" cy="3943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96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974725" y="242671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400" dirty="0">
                <a:solidFill>
                  <a:srgbClr val="C00000"/>
                </a:solidFill>
                <a:latin typeface="Century Gothic" panose="020B0502020202020204" pitchFamily="34" charset="0"/>
              </a:rPr>
              <a:t>A pandémia következményei</a:t>
            </a:r>
            <a:endParaRPr lang="en-GB" altLang="hu-HU" sz="4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39E5EC-532C-4573-A070-DBB24483D297}" type="slidenum">
              <a:rPr lang="hu-HU" smtClean="0"/>
              <a:t>4</a:t>
            </a:fld>
            <a:r>
              <a:rPr lang="hu-HU" dirty="0"/>
              <a:t> / 15</a:t>
            </a:r>
          </a:p>
        </p:txBody>
      </p:sp>
      <p:pic>
        <p:nvPicPr>
          <p:cNvPr id="2" name="image1.png" descr="A képen szöveg, képernyőkép, Színesség, tér látható&#10;&#10;Automatikusan generált leírás">
            <a:extLst>
              <a:ext uri="{FF2B5EF4-FFF2-40B4-BE49-F238E27FC236}">
                <a16:creationId xmlns:a16="http://schemas.microsoft.com/office/drawing/2014/main" id="{77A26CF4-44C2-8379-F41A-1D086F5691B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46853" y="1868558"/>
            <a:ext cx="8691528" cy="4025346"/>
          </a:xfrm>
          <a:prstGeom prst="rect">
            <a:avLst/>
          </a:prstGeom>
          <a:ln/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C9B424B-2194-E0C4-E61E-E48F4E3E6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" y="5527453"/>
            <a:ext cx="1160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1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7" y="92002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Az intervenció hatása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CD497E5-CAAC-4E5E-AAE1-728A33379699}" type="slidenum">
              <a:rPr lang="hu-HU" smtClean="0"/>
              <a:t>5</a:t>
            </a:fld>
            <a:r>
              <a:rPr lang="hu-HU" dirty="0"/>
              <a:t> / 15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AAAC439-6308-64CA-D15D-F9C26B73D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" y="5527453"/>
            <a:ext cx="1160060" cy="1143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31EE65A-CBA9-4FC8-C85E-FCF9C0949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27475" r="14505" b="6675"/>
          <a:stretch/>
        </p:blipFill>
        <p:spPr bwMode="auto">
          <a:xfrm>
            <a:off x="1540766" y="1417637"/>
            <a:ext cx="10127359" cy="4954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135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51388" y="636125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3B28B87-9A93-4680-8A0B-52098960B405}" type="slidenum">
              <a:rPr lang="hu-HU" smtClean="0"/>
              <a:t>6</a:t>
            </a:fld>
            <a:r>
              <a:rPr lang="hu-HU" dirty="0"/>
              <a:t> / 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F2D0B7-2500-65A7-A1D6-074651EC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7825603" cy="49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Kép 1" descr="A képen szöveg, diagram, képernyőkép, Tervrajz látható&#10;&#10;Automatikusan generált leírás">
            <a:extLst>
              <a:ext uri="{FF2B5EF4-FFF2-40B4-BE49-F238E27FC236}">
                <a16:creationId xmlns:a16="http://schemas.microsoft.com/office/drawing/2014/main" id="{1A8F17B1-A602-8B34-5A52-5E0E9319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86" y="127412"/>
            <a:ext cx="7876707" cy="66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3AD30E1-26D9-5B1E-F649-4A11AA64F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" y="5527453"/>
            <a:ext cx="1160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4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E2B8B6-1A0F-4B60-AED7-D8FF47E2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48" y="28822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C00000"/>
                </a:solidFill>
                <a:latin typeface="Century Gothic" panose="020B0502020202020204" pitchFamily="34" charset="0"/>
              </a:rPr>
              <a:t>Online tanulási minták kiértékelése 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78AB00-C556-42E9-B5D7-15B846CD9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4" y="1807475"/>
            <a:ext cx="6889073" cy="18089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>
                <a:latin typeface="Century Gothic" panose="020B0502020202020204" pitchFamily="34" charset="0"/>
              </a:rPr>
              <a:t>Online házi feladatok adatainak kiértékeléséből:</a:t>
            </a:r>
          </a:p>
          <a:p>
            <a:pPr marL="0" indent="0">
              <a:buNone/>
            </a:pPr>
            <a:endParaRPr lang="hu-HU" dirty="0">
              <a:latin typeface="Century Gothic" panose="020B0502020202020204" pitchFamily="34" charset="0"/>
            </a:endParaRPr>
          </a:p>
          <a:p>
            <a:pPr marL="200025" indent="-200025"/>
            <a:r>
              <a:rPr lang="hu-HU" dirty="0">
                <a:latin typeface="Century Gothic" panose="020B0502020202020204" pitchFamily="34" charset="0"/>
              </a:rPr>
              <a:t>Tanulással töltött órák száma heti / napi bontásban</a:t>
            </a:r>
          </a:p>
          <a:p>
            <a:pPr marL="200025" indent="-200025"/>
            <a:r>
              <a:rPr lang="hu-HU" dirty="0">
                <a:latin typeface="Century Gothic" panose="020B0502020202020204" pitchFamily="34" charset="0"/>
              </a:rPr>
              <a:t>”Aktív” hallgatók számának heti / napi szintű megfigyelése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511F656-952E-41AC-BA20-6DA042862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4" t="57552"/>
          <a:stretch/>
        </p:blipFill>
        <p:spPr>
          <a:xfrm>
            <a:off x="7308819" y="3949907"/>
            <a:ext cx="4618138" cy="281879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3EFAF24-336B-4904-A7BC-8E30050D5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3" r="48730"/>
          <a:stretch/>
        </p:blipFill>
        <p:spPr>
          <a:xfrm>
            <a:off x="7187247" y="1025518"/>
            <a:ext cx="4868918" cy="287716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44DA3852-7026-4D06-A515-7A696CFF417F}"/>
              </a:ext>
            </a:extLst>
          </p:cNvPr>
          <p:cNvSpPr txBox="1"/>
          <p:nvPr/>
        </p:nvSpPr>
        <p:spPr>
          <a:xfrm>
            <a:off x="7037113" y="1009045"/>
            <a:ext cx="23788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a) Tanulással töltött órák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CDAA759-8A7C-478F-8F42-FDEFA03C6997}"/>
              </a:ext>
            </a:extLst>
          </p:cNvPr>
          <p:cNvSpPr txBox="1"/>
          <p:nvPr/>
        </p:nvSpPr>
        <p:spPr>
          <a:xfrm>
            <a:off x="7421165" y="3933987"/>
            <a:ext cx="23788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b) Hallgatók száma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2291AD85-F5C1-459D-AA87-BC7BEA89BE9F}"/>
              </a:ext>
            </a:extLst>
          </p:cNvPr>
          <p:cNvSpPr txBox="1">
            <a:spLocks/>
          </p:cNvSpPr>
          <p:nvPr/>
        </p:nvSpPr>
        <p:spPr>
          <a:xfrm>
            <a:off x="838200" y="4234069"/>
            <a:ext cx="5897461" cy="2258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34290" rIns="0" bIns="3429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indent="-200025">
              <a:buFont typeface="Arial" panose="020B0604020202020204" pitchFamily="34" charset="0"/>
              <a:buChar char="•"/>
            </a:pPr>
            <a:endParaRPr lang="hu-HU" sz="1500" dirty="0"/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hu-HU" sz="2400" dirty="0">
                <a:latin typeface="Century Gothic" panose="020B0502020202020204" pitchFamily="34" charset="0"/>
              </a:rPr>
              <a:t>Hétköznapokon alacsonyabb látogatottság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hu-HU" sz="2400" dirty="0">
                <a:latin typeface="Century Gothic" panose="020B0502020202020204" pitchFamily="34" charset="0"/>
              </a:rPr>
              <a:t>Vasárnapi beadás előtt kiemelt aktivitás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hu-HU" sz="2400" dirty="0">
                <a:latin typeface="Century Gothic" panose="020B0502020202020204" pitchFamily="34" charset="0"/>
              </a:rPr>
              <a:t>Szemeszter végére jelentős visszaesés  hallgatók számában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A2C530-0BA7-40B5-B1ED-E70CCCAA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AB1B-F9EA-4D82-A3C9-7EC2C8BF87F5}" type="slidenum">
              <a:rPr lang="hu-HU" smtClean="0"/>
              <a:t>7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FD67C0D-E474-2793-FA4A-A48D6B625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811" y="89297"/>
            <a:ext cx="1080569" cy="10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3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7FCFCA-1000-1CCC-7A4E-EDF16419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  <a:latin typeface="Century Gothic" panose="020B0502020202020204" pitchFamily="34" charset="0"/>
              </a:rPr>
              <a:t>A tanulási szokások elemzése 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Kép 2" descr="A képen sor, képernyőkép, Diagram, diagram látható&#10;&#10;Automatikusan generált leírás">
            <a:extLst>
              <a:ext uri="{FF2B5EF4-FFF2-40B4-BE49-F238E27FC236}">
                <a16:creationId xmlns:a16="http://schemas.microsoft.com/office/drawing/2014/main" id="{A488AD5A-6D14-3A6D-14C6-C697B5721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1" y="2159454"/>
            <a:ext cx="10210897" cy="30883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1AAA9A8-A92B-97CB-7988-582E8532CA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" y="5527453"/>
            <a:ext cx="1160060" cy="1143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E4AC296-6F9D-9F38-397F-809C4623E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AA37D52-B3F2-51DE-5AD0-6F162D0D38D0}"/>
              </a:ext>
            </a:extLst>
          </p:cNvPr>
          <p:cNvSpPr txBox="1"/>
          <p:nvPr/>
        </p:nvSpPr>
        <p:spPr>
          <a:xfrm>
            <a:off x="11353800" y="6398697"/>
            <a:ext cx="1080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3B28B87-9A93-4680-8A0B-52098960B405}" type="slidenum">
              <a:rPr lang="hu-HU" smtClean="0"/>
              <a:pPr/>
              <a:t>8</a:t>
            </a:fld>
            <a:r>
              <a:rPr lang="hu-HU" dirty="0"/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232372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F9A288-3961-4E11-B286-EE151FE8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48" y="-74655"/>
            <a:ext cx="11532704" cy="1325563"/>
          </a:xfrm>
        </p:spPr>
        <p:txBody>
          <a:bodyPr>
            <a:noAutofit/>
          </a:bodyPr>
          <a:lstStyle/>
          <a:p>
            <a:r>
              <a:rPr lang="hu-H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Online tanulási minták kiértékelése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0DC2FD-559C-4AAE-85DF-021ABF0E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243592"/>
            <a:ext cx="4597398" cy="3193521"/>
          </a:xfrm>
        </p:spPr>
        <p:txBody>
          <a:bodyPr>
            <a:noAutofit/>
          </a:bodyPr>
          <a:lstStyle/>
          <a:p>
            <a:r>
              <a:rPr lang="hu-HU" sz="2400" dirty="0">
                <a:latin typeface="Century Gothic" panose="020B0502020202020204" pitchFamily="34" charset="0"/>
              </a:rPr>
              <a:t>Online házi feladatok és a gyakorló tesztek adatainak kiértékeléséből:</a:t>
            </a:r>
          </a:p>
          <a:p>
            <a:pPr marL="67866" indent="-3572"/>
            <a:r>
              <a:rPr lang="hu-HU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 tanulási szokás vizsgálata</a:t>
            </a:r>
          </a:p>
          <a:p>
            <a:pPr marL="67866" indent="-3572"/>
            <a:r>
              <a:rPr lang="hu-HU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 folyamatos tanulás </a:t>
            </a:r>
            <a:r>
              <a:rPr lang="hu-HU" sz="2400" i="1" dirty="0">
                <a:latin typeface="Century Gothic" panose="020B0502020202020204" pitchFamily="34" charset="0"/>
                <a:sym typeface="Wingdings" panose="05000000000000000000" pitchFamily="2" charset="2"/>
              </a:rPr>
              <a:t>VS.</a:t>
            </a:r>
            <a:r>
              <a:rPr lang="hu-HU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 blokkosított, kampány-jellegű tanulás</a:t>
            </a:r>
            <a:endParaRPr lang="hu-HU" sz="24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artalom helye 2">
                <a:extLst>
                  <a:ext uri="{FF2B5EF4-FFF2-40B4-BE49-F238E27FC236}">
                    <a16:creationId xmlns:a16="http://schemas.microsoft.com/office/drawing/2014/main" id="{B9547E19-9D78-4E3E-AFA1-DB60343D62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5998" y="5367130"/>
                <a:ext cx="3286225" cy="136926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34290" rIns="0" bIns="3429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0025" indent="0">
                  <a:buNone/>
                </a:pPr>
                <a:r>
                  <a:rPr lang="hu-HU" sz="2400" i="1" dirty="0">
                    <a:latin typeface="Cambria Math" panose="02040503050406030204" pitchFamily="18" charset="0"/>
                  </a:rPr>
                  <a:t>Non-</a:t>
                </a:r>
                <a:r>
                  <a:rPr lang="hu-HU" sz="2400" i="1" dirty="0" err="1">
                    <a:latin typeface="Cambria Math" panose="02040503050406030204" pitchFamily="18" charset="0"/>
                  </a:rPr>
                  <a:t>campaign</a:t>
                </a:r>
                <a:r>
                  <a:rPr lang="hu-HU" sz="2400" i="1" dirty="0">
                    <a:latin typeface="Cambria Math" panose="02040503050406030204" pitchFamily="18" charset="0"/>
                  </a:rPr>
                  <a:t> ratio:</a:t>
                </a:r>
              </a:p>
              <a:p>
                <a:pPr marL="20002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Tartalom helye 2">
                <a:extLst>
                  <a:ext uri="{FF2B5EF4-FFF2-40B4-BE49-F238E27FC236}">
                    <a16:creationId xmlns:a16="http://schemas.microsoft.com/office/drawing/2014/main" id="{B9547E19-9D78-4E3E-AFA1-DB60343D6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998" y="5367130"/>
                <a:ext cx="3286225" cy="1369268"/>
              </a:xfrm>
              <a:prstGeom prst="rect">
                <a:avLst/>
              </a:prstGeom>
              <a:blipFill>
                <a:blip r:embed="rId3"/>
                <a:stretch>
                  <a:fillRect t="-6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artalom helye 2">
                <a:extLst>
                  <a:ext uri="{FF2B5EF4-FFF2-40B4-BE49-F238E27FC236}">
                    <a16:creationId xmlns:a16="http://schemas.microsoft.com/office/drawing/2014/main" id="{81D0F388-16C5-41D6-8F24-7C386BAD2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6713" y="4437113"/>
                <a:ext cx="4057303" cy="2146249"/>
              </a:xfrm>
              <a:prstGeom prst="rect">
                <a:avLst/>
              </a:prstGeom>
            </p:spPr>
            <p:txBody>
              <a:bodyPr vert="horz" lIns="0" tIns="34290" rIns="0" bIns="3429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hu-HU" sz="2400" dirty="0">
                    <a:latin typeface="Century Gothic" panose="020B0502020202020204" pitchFamily="34" charset="0"/>
                  </a:rPr>
                  <a:t> az összes tanulással és gyakorlással töltött óra a számonkérésig,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hu-HU" sz="2400" dirty="0">
                    <a:latin typeface="Century Gothic" panose="020B0502020202020204" pitchFamily="34" charset="0"/>
                  </a:rPr>
                  <a:t> az összes tanulással és gyakorlással töltött óra a számonkérés előtti hétig</a:t>
                </a:r>
              </a:p>
            </p:txBody>
          </p:sp>
        </mc:Choice>
        <mc:Fallback xmlns="">
          <p:sp>
            <p:nvSpPr>
              <p:cNvPr id="9" name="Tartalom helye 2">
                <a:extLst>
                  <a:ext uri="{FF2B5EF4-FFF2-40B4-BE49-F238E27FC236}">
                    <a16:creationId xmlns:a16="http://schemas.microsoft.com/office/drawing/2014/main" id="{81D0F388-16C5-41D6-8F24-7C386BAD2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3" y="4437113"/>
                <a:ext cx="4057303" cy="2146249"/>
              </a:xfrm>
              <a:prstGeom prst="rect">
                <a:avLst/>
              </a:prstGeom>
              <a:blipFill>
                <a:blip r:embed="rId4"/>
                <a:stretch>
                  <a:fillRect l="-4505" t="-4545" r="-4505" b="-10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Kép 10">
            <a:extLst>
              <a:ext uri="{FF2B5EF4-FFF2-40B4-BE49-F238E27FC236}">
                <a16:creationId xmlns:a16="http://schemas.microsoft.com/office/drawing/2014/main" id="{0388E384-1C13-4149-897A-8456D32A5B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93" y="1376570"/>
            <a:ext cx="5168320" cy="3672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artalom helye 2">
                <a:extLst>
                  <a:ext uri="{FF2B5EF4-FFF2-40B4-BE49-F238E27FC236}">
                    <a16:creationId xmlns:a16="http://schemas.microsoft.com/office/drawing/2014/main" id="{2217A4D6-D3B8-4363-BAB8-6D51CAE384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9911" y="5367130"/>
                <a:ext cx="2602159" cy="11257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lIns="0" tIns="34290" rIns="0" bIns="3429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0025" indent="0">
                  <a:buNone/>
                </a:pPr>
                <a:endParaRPr lang="hu-HU" sz="2400" i="1" dirty="0">
                  <a:latin typeface="Cambria Math" panose="02040503050406030204" pitchFamily="18" charset="0"/>
                </a:endParaRPr>
              </a:p>
              <a:p>
                <a:pPr marL="20002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2" name="Tartalom helye 2">
                <a:extLst>
                  <a:ext uri="{FF2B5EF4-FFF2-40B4-BE49-F238E27FC236}">
                    <a16:creationId xmlns:a16="http://schemas.microsoft.com/office/drawing/2014/main" id="{2217A4D6-D3B8-4363-BAB8-6D51CAE38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911" y="5367130"/>
                <a:ext cx="2602159" cy="1125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0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83201</TotalTime>
  <Words>989</Words>
  <Application>Microsoft Office PowerPoint</Application>
  <PresentationFormat>Szélesvásznú</PresentationFormat>
  <Paragraphs>97</Paragraphs>
  <Slides>15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Century Gothic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Online tanulási minták kiértékelése I.</vt:lpstr>
      <vt:lpstr>A tanulási szokások elemzése </vt:lpstr>
      <vt:lpstr>Online tanulási minták kiértékelése II.</vt:lpstr>
      <vt:lpstr>Online tanulás hatékonyságának vizsgálata</vt:lpstr>
      <vt:lpstr>Egyéni teljesítmény értékelése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Bojtárné Dr. Bagi Katalin</dc:creator>
  <cp:lastModifiedBy>Brigitta Szilágyi</cp:lastModifiedBy>
  <cp:revision>497</cp:revision>
  <dcterms:created xsi:type="dcterms:W3CDTF">2021-07-25T13:08:00Z</dcterms:created>
  <dcterms:modified xsi:type="dcterms:W3CDTF">2024-07-04T19:10:15Z</dcterms:modified>
</cp:coreProperties>
</file>