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1"/>
  </p:sldMasterIdLst>
  <p:sldIdLst>
    <p:sldId id="363" r:id="rId2"/>
    <p:sldId id="364" r:id="rId3"/>
    <p:sldId id="365" r:id="rId4"/>
    <p:sldId id="366" r:id="rId5"/>
    <p:sldId id="367" r:id="rId6"/>
    <p:sldId id="368" r:id="rId7"/>
    <p:sldId id="369" r:id="rId8"/>
    <p:sldId id="372" r:id="rId9"/>
    <p:sldId id="373" r:id="rId10"/>
    <p:sldId id="374" r:id="rId11"/>
    <p:sldId id="370" r:id="rId12"/>
    <p:sldId id="371" r:id="rId13"/>
    <p:sldId id="299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F060-3786-40DD-8AE4-F6ED6B07EAD5}" type="datetimeFigureOut">
              <a:rPr lang="hu-HU" smtClean="0"/>
              <a:t>2024. 07. 01.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41A1-642F-4867-B4BF-61B37C0B0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819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F060-3786-40DD-8AE4-F6ED6B07EAD5}" type="datetimeFigureOut">
              <a:rPr lang="hu-HU" smtClean="0"/>
              <a:t>2024. 07. 01.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41A1-642F-4867-B4BF-61B37C0B0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364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F060-3786-40DD-8AE4-F6ED6B07EAD5}" type="datetimeFigureOut">
              <a:rPr lang="hu-HU" smtClean="0"/>
              <a:t>2024. 07. 01.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41A1-642F-4867-B4BF-61B37C0B0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5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F060-3786-40DD-8AE4-F6ED6B07EAD5}" type="datetimeFigureOut">
              <a:rPr lang="hu-HU" smtClean="0"/>
              <a:t>2024. 07. 01.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41A1-642F-4867-B4BF-61B37C0B0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90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F060-3786-40DD-8AE4-F6ED6B07EAD5}" type="datetimeFigureOut">
              <a:rPr lang="hu-HU" smtClean="0"/>
              <a:t>2024. 07. 01.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41A1-642F-4867-B4BF-61B37C0B0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567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F060-3786-40DD-8AE4-F6ED6B07EAD5}" type="datetimeFigureOut">
              <a:rPr lang="hu-HU" smtClean="0"/>
              <a:t>2024. 07. 01.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41A1-642F-4867-B4BF-61B37C0B0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131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F060-3786-40DD-8AE4-F6ED6B07EAD5}" type="datetimeFigureOut">
              <a:rPr lang="hu-HU" smtClean="0"/>
              <a:t>2024. 07. 01.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41A1-642F-4867-B4BF-61B37C0B0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096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F060-3786-40DD-8AE4-F6ED6B07EAD5}" type="datetimeFigureOut">
              <a:rPr lang="hu-HU" smtClean="0"/>
              <a:t>2024. 07. 01.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41A1-642F-4867-B4BF-61B37C0B0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527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F060-3786-40DD-8AE4-F6ED6B07EAD5}" type="datetimeFigureOut">
              <a:rPr lang="hu-HU" smtClean="0"/>
              <a:t>2024. 07. 01.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41A1-642F-4867-B4BF-61B37C0B0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4008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F060-3786-40DD-8AE4-F6ED6B07EAD5}" type="datetimeFigureOut">
              <a:rPr lang="hu-HU" smtClean="0"/>
              <a:t>2024. 07. 01.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41A1-642F-4867-B4BF-61B37C0B0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619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F060-3786-40DD-8AE4-F6ED6B07EAD5}" type="datetimeFigureOut">
              <a:rPr lang="hu-HU" smtClean="0"/>
              <a:t>2024. 07. 01.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41A1-642F-4867-B4BF-61B37C0B0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282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FF060-3786-40DD-8AE4-F6ED6B07EAD5}" type="datetimeFigureOut">
              <a:rPr lang="hu-HU" smtClean="0"/>
              <a:t>2024. 07. 01.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B41A1-642F-4867-B4BF-61B37C0B0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575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 bwMode="auto">
          <a:xfrm>
            <a:off x="614363" y="722376"/>
            <a:ext cx="10944225" cy="569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hu-HU" altLang="hu-HU" sz="3600" dirty="0" smtClean="0">
                <a:latin typeface="Century Gothic" panose="020B0502020202020204" pitchFamily="34" charset="0"/>
              </a:rPr>
              <a:t>3. munkacsoport: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6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Kutatói – oktatói utánpótlásunk  nevelése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3600" dirty="0" smtClean="0">
                <a:latin typeface="Century Gothic" panose="020B0502020202020204" pitchFamily="34" charset="0"/>
              </a:rPr>
              <a:t>Bagi Katalin </a:t>
            </a: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hu-HU" altLang="hu-HU" sz="1800" dirty="0" smtClean="0">
                <a:latin typeface="Century Gothic" panose="020B0502020202020204" pitchFamily="34" charset="0"/>
              </a:rPr>
              <a:t>egyetemi tanár, ÉMK</a:t>
            </a: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hu-HU" altLang="hu-HU" sz="1800" dirty="0" smtClean="0">
                <a:latin typeface="Century Gothic" panose="020B0502020202020204" pitchFamily="34" charset="0"/>
              </a:rPr>
              <a:t>bagi.katalin@emk.bme.hu</a:t>
            </a:r>
          </a:p>
          <a:p>
            <a:pPr algn="ctr" eaLnBrk="1" hangingPunct="1">
              <a:lnSpc>
                <a:spcPct val="100000"/>
              </a:lnSpc>
              <a:spcBef>
                <a:spcPts val="4800"/>
              </a:spcBef>
              <a:buFontTx/>
              <a:buNone/>
            </a:pPr>
            <a:r>
              <a:rPr lang="hu-HU" altLang="hu-HU" sz="2400" dirty="0" smtClean="0">
                <a:latin typeface="Century Gothic" panose="020B0502020202020204" pitchFamily="34" charset="0"/>
              </a:rPr>
              <a:t>Berezvai Sz. (GPK), Boldizsár A. (EDK), Lázi M. (TTK), Marótzy K. (ÉPK), </a:t>
            </a: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hu-HU" altLang="hu-HU" sz="2400" dirty="0" smtClean="0">
                <a:latin typeface="Century Gothic" panose="020B0502020202020204" pitchFamily="34" charset="0"/>
              </a:rPr>
              <a:t>Pluzsik A. (ÉPK), Szilágyi B. (TTK), Séllei B. (GTK), Toldy A. (GPK)</a:t>
            </a:r>
            <a:endParaRPr lang="en-GB" altLang="hu-HU" sz="2400" dirty="0">
              <a:latin typeface="Century Gothic" panose="020B0502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81" y="274637"/>
            <a:ext cx="1080569" cy="10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7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 bwMode="auto">
          <a:xfrm>
            <a:off x="623888" y="274638"/>
            <a:ext cx="10944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3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3.3 Legkiválóbb hallgatóink közérzete</a:t>
            </a:r>
            <a:endParaRPr lang="en-GB" altLang="hu-HU" sz="3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623888" y="1714500"/>
            <a:ext cx="11189421" cy="465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</a:t>
            </a:r>
            <a:r>
              <a:rPr lang="hu-HU" altLang="hu-HU" sz="2400" dirty="0">
                <a:latin typeface="Century Gothic" panose="020B0502020202020204" pitchFamily="34" charset="0"/>
              </a:rPr>
              <a:t> Előzmény: </a:t>
            </a:r>
            <a:r>
              <a:rPr lang="hu-HU" altLang="hu-HU" sz="2400" dirty="0" smtClean="0">
                <a:latin typeface="Century Gothic" panose="020B0502020202020204" pitchFamily="34" charset="0"/>
              </a:rPr>
              <a:t> FETA (2021), országos </a:t>
            </a:r>
            <a:r>
              <a:rPr lang="hu-HU" altLang="hu-HU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felmérés</a:t>
            </a:r>
            <a:r>
              <a:rPr lang="hu-HU" altLang="hu-HU" sz="2400" dirty="0" smtClean="0">
                <a:latin typeface="Century Gothic" panose="020B0502020202020204" pitchFamily="34" charset="0"/>
              </a:rPr>
              <a:t>  (már 2023 is van </a:t>
            </a:r>
            <a:r>
              <a:rPr lang="hu-HU" altLang="hu-HU" sz="2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</a:t>
            </a:r>
            <a:r>
              <a:rPr lang="hu-HU" altLang="hu-HU" sz="2400" dirty="0" smtClean="0">
                <a:latin typeface="Century Gothic" panose="020B05020202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 Saját felmérésünk a hallgatók mentális állapotáról:</a:t>
            </a:r>
            <a:r>
              <a:rPr lang="hu-HU" altLang="hu-HU" sz="2400" dirty="0" smtClean="0">
                <a:latin typeface="Century Gothic" panose="020B0502020202020204" pitchFamily="34" charset="0"/>
              </a:rPr>
              <a:t>	   (Séllei B., Bagi K.)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</a:rPr>
              <a:t>	2023 elején;  235 fő, csak </a:t>
            </a:r>
            <a:r>
              <a:rPr lang="hu-HU" altLang="hu-HU" sz="2400" dirty="0">
                <a:latin typeface="Century Gothic" panose="020B0502020202020204" pitchFamily="34" charset="0"/>
              </a:rPr>
              <a:t>a </a:t>
            </a:r>
            <a:r>
              <a:rPr lang="hu-HU" altLang="hu-HU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„kiváló”</a:t>
            </a:r>
            <a:r>
              <a:rPr lang="hu-HU" altLang="hu-HU" sz="2400" dirty="0">
                <a:latin typeface="Century Gothic" panose="020B0502020202020204" pitchFamily="34" charset="0"/>
              </a:rPr>
              <a:t> hallgatók </a:t>
            </a:r>
            <a:r>
              <a:rPr lang="hu-HU" altLang="hu-HU" sz="2400" dirty="0" smtClean="0">
                <a:latin typeface="Century Gothic" panose="020B0502020202020204" pitchFamily="34" charset="0"/>
              </a:rPr>
              <a:t>között, </a:t>
            </a:r>
            <a:r>
              <a:rPr lang="hu-HU" altLang="hu-HU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csak </a:t>
            </a:r>
            <a:r>
              <a:rPr lang="hu-HU" altLang="hu-HU" sz="2400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BSc</a:t>
            </a:r>
            <a:r>
              <a:rPr lang="hu-HU" altLang="hu-HU" sz="2400" dirty="0" smtClean="0">
                <a:latin typeface="Century Gothic" panose="020B0502020202020204" pitchFamily="34" charset="0"/>
              </a:rPr>
              <a:t> 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1600" i="1" dirty="0">
                <a:solidFill>
                  <a:prstClr val="black"/>
                </a:solidFill>
                <a:latin typeface="Century Gothic" panose="020B0502020202020204" pitchFamily="34" charset="0"/>
              </a:rPr>
              <a:t>	https://tehetsegtanacs.bme.hu/wp-content/uploads/2024/06/hallgatoi_kieges_kutatas_2023.pdf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400" dirty="0">
                <a:latin typeface="Century Gothic" panose="020B0502020202020204" pitchFamily="34" charset="0"/>
              </a:rPr>
              <a:t>	</a:t>
            </a:r>
            <a:r>
              <a:rPr lang="hu-HU" altLang="hu-HU" sz="2400" u="sng" dirty="0" smtClean="0">
                <a:latin typeface="Century Gothic" panose="020B0502020202020204" pitchFamily="34" charset="0"/>
              </a:rPr>
              <a:t>Fő tanulság:</a:t>
            </a:r>
            <a:r>
              <a:rPr lang="hu-HU" altLang="hu-HU" sz="2400" dirty="0" smtClean="0">
                <a:latin typeface="Century Gothic" panose="020B0502020202020204" pitchFamily="34" charset="0"/>
              </a:rPr>
              <a:t>  </a:t>
            </a:r>
            <a:r>
              <a:rPr lang="hu-HU" altLang="hu-HU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tragikus</a:t>
            </a: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 Gyorssegélyként:  </a:t>
            </a:r>
            <a:r>
              <a:rPr lang="hu-HU" altLang="hu-HU" sz="2400" dirty="0" err="1" smtClean="0">
                <a:latin typeface="Century Gothic" panose="020B0502020202020204" pitchFamily="34" charset="0"/>
                <a:sym typeface="Symbol" panose="05050102010706020507" pitchFamily="18" charset="2"/>
              </a:rPr>
              <a:t>Kiégésprevenciós</a:t>
            </a:r>
            <a:r>
              <a:rPr lang="hu-HU" altLang="hu-HU" sz="2400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 tréningek 2024 elején	      (Séllei B.)</a:t>
            </a:r>
            <a:endParaRPr lang="hu-HU" altLang="hu-HU" sz="2400" dirty="0" smtClean="0">
              <a:solidFill>
                <a:srgbClr val="C00000"/>
              </a:solidFill>
              <a:latin typeface="Century Gothic" panose="020B0502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 Gyorssegélyként:  stresszkezelési, mentális jól-léti segédletek	      (Séllei B.)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1600" dirty="0">
                <a:latin typeface="Century Gothic" panose="020B0502020202020204" pitchFamily="34" charset="0"/>
                <a:sym typeface="Symbol" panose="05050102010706020507" pitchFamily="18" charset="2"/>
              </a:rPr>
              <a:t>	</a:t>
            </a:r>
            <a:r>
              <a:rPr lang="hu-HU" altLang="hu-HU" sz="1600" i="1" dirty="0">
                <a:latin typeface="Century Gothic" panose="020B0502020202020204" pitchFamily="34" charset="0"/>
                <a:sym typeface="Symbol" panose="05050102010706020507" pitchFamily="18" charset="2"/>
              </a:rPr>
              <a:t>https://tehetsegtanacs.bme.hu/hallgatoknak/#segedanyagok</a:t>
            </a:r>
            <a:endParaRPr lang="hu-HU" altLang="hu-HU" sz="1600" i="1" dirty="0" smtClean="0">
              <a:latin typeface="Century Gothic" panose="020B0502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 </a:t>
            </a:r>
            <a:r>
              <a:rPr lang="hu-HU" altLang="hu-HU" sz="2400" u="sng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Hogyan tovább:</a:t>
            </a:r>
            <a:r>
              <a:rPr lang="hu-HU" altLang="hu-HU" sz="2400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   </a:t>
            </a:r>
            <a:r>
              <a:rPr lang="hu-HU" altLang="hu-HU" sz="2400" dirty="0" smtClean="0">
                <a:solidFill>
                  <a:srgbClr val="C00000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gólyacsomag</a:t>
            </a:r>
            <a:r>
              <a:rPr lang="hu-HU" altLang="hu-HU" sz="2400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? applikáció? további kurzusok?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</a:rPr>
              <a:t>			   </a:t>
            </a:r>
            <a:r>
              <a:rPr lang="hu-HU" altLang="hu-HU" sz="2400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 </a:t>
            </a:r>
            <a:r>
              <a:rPr lang="hu-HU" altLang="hu-HU" sz="2400" dirty="0" smtClean="0">
                <a:latin typeface="Century Gothic" panose="020B0502020202020204" pitchFamily="34" charset="0"/>
              </a:rPr>
              <a:t>az </a:t>
            </a:r>
            <a:r>
              <a:rPr lang="hu-HU" altLang="hu-HU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okok</a:t>
            </a:r>
            <a:r>
              <a:rPr lang="hu-HU" altLang="hu-HU" sz="2400" dirty="0" smtClean="0">
                <a:latin typeface="Century Gothic" panose="020B0502020202020204" pitchFamily="34" charset="0"/>
              </a:rPr>
              <a:t> kinyomozása részletekbe menően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81" y="274637"/>
            <a:ext cx="1080569" cy="1079068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1277600" y="6372225"/>
            <a:ext cx="781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ABD44DE-53F9-442D-B4BF-AC5B83510C00}" type="slidenum">
              <a:rPr lang="hu-HU" sz="1600" smtClean="0"/>
              <a:t>9</a:t>
            </a:fld>
            <a:r>
              <a:rPr lang="hu-HU" sz="1600" dirty="0" smtClean="0"/>
              <a:t> / 12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5430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 bwMode="auto">
          <a:xfrm>
            <a:off x="623888" y="274638"/>
            <a:ext cx="10944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3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 3. munkacsoport eredményei:</a:t>
            </a:r>
            <a:endParaRPr lang="en-GB" altLang="hu-HU" sz="3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623888" y="1969621"/>
            <a:ext cx="11189421" cy="394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</a:rPr>
              <a:t>3.1. Tehetséges </a:t>
            </a:r>
            <a:r>
              <a:rPr lang="hu-HU" altLang="hu-HU" sz="2400" dirty="0">
                <a:latin typeface="Century Gothic" panose="020B0502020202020204" pitchFamily="34" charset="0"/>
              </a:rPr>
              <a:t>hallgatók </a:t>
            </a:r>
            <a:r>
              <a:rPr lang="hu-HU" altLang="hu-HU" sz="2400" dirty="0" smtClean="0">
                <a:latin typeface="Century Gothic" panose="020B0502020202020204" pitchFamily="34" charset="0"/>
              </a:rPr>
              <a:t>az oktatássegítésben</a:t>
            </a: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</a:rPr>
              <a:t>3.2. Kutatómunka iránt érdeklődő hallgatók </a:t>
            </a: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</a:rPr>
              <a:t>3.3. Legkiválóbb hallgatóink közérzete</a:t>
            </a: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</a:rPr>
              <a:t>3.4. Egyebek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623890" y="3765135"/>
            <a:ext cx="2090735" cy="440218"/>
          </a:xfrm>
          <a:prstGeom prst="roundRect">
            <a:avLst>
              <a:gd name="adj" fmla="val 4035"/>
            </a:avLst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81" y="274637"/>
            <a:ext cx="1080569" cy="107906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18" y="4202674"/>
            <a:ext cx="3189432" cy="218626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882" y="3387080"/>
            <a:ext cx="3986068" cy="3001854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8" y="4772955"/>
            <a:ext cx="2423968" cy="1615979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11277600" y="6372225"/>
            <a:ext cx="781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05803D7-38AE-4CEF-A222-A31B1404152C}" type="slidenum">
              <a:rPr lang="hu-HU" sz="1600" smtClean="0"/>
              <a:t>10</a:t>
            </a:fld>
            <a:r>
              <a:rPr lang="hu-HU" sz="1600" dirty="0" smtClean="0"/>
              <a:t> / 12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94274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 bwMode="auto">
          <a:xfrm>
            <a:off x="623888" y="274638"/>
            <a:ext cx="10944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3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3.4 Egyebek</a:t>
            </a:r>
            <a:endParaRPr lang="en-GB" altLang="hu-HU" sz="3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623888" y="1714500"/>
            <a:ext cx="11189421" cy="465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®"/>
            </a:pPr>
            <a:r>
              <a:rPr lang="hu-HU" altLang="hu-HU" sz="2400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Fiatal előadók „kiközvetítése” a </a:t>
            </a:r>
            <a:r>
              <a:rPr lang="hu-HU" altLang="hu-HU" sz="2400" dirty="0" smtClean="0">
                <a:solidFill>
                  <a:srgbClr val="C00000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Mensa SuliPlus</a:t>
            </a:r>
            <a:r>
              <a:rPr lang="hu-HU" altLang="hu-HU" sz="2400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 programhoz</a:t>
            </a:r>
          </a:p>
          <a:p>
            <a:pPr marL="342900" indent="-342900">
              <a:lnSpc>
                <a:spcPct val="100000"/>
              </a:lnSpc>
              <a:spcBef>
                <a:spcPts val="2400"/>
              </a:spcBef>
              <a:buFont typeface="Symbol" panose="05050102010706020507" pitchFamily="18" charset="2"/>
              <a:buChar char="®"/>
            </a:pPr>
            <a:r>
              <a:rPr lang="hu-HU" altLang="hu-HU" sz="2400" dirty="0" err="1" smtClean="0">
                <a:latin typeface="Century Gothic" panose="020B0502020202020204" pitchFamily="34" charset="0"/>
                <a:sym typeface="Symbol" panose="05050102010706020507" pitchFamily="18" charset="2"/>
              </a:rPr>
              <a:t>Zsürizés</a:t>
            </a:r>
            <a:r>
              <a:rPr lang="hu-HU" altLang="hu-HU" sz="2400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 a „</a:t>
            </a:r>
            <a:r>
              <a:rPr lang="hu-HU" altLang="hu-HU" sz="2400" dirty="0" smtClean="0">
                <a:solidFill>
                  <a:srgbClr val="C00000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Csodák Kertje</a:t>
            </a:r>
            <a:r>
              <a:rPr lang="hu-HU" altLang="hu-HU" sz="2400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” program pályázatán</a:t>
            </a: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endParaRPr lang="hu-HU" altLang="hu-HU" sz="24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endParaRPr lang="hu-HU" altLang="hu-HU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endParaRPr lang="hu-HU" altLang="hu-HU" sz="24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endParaRPr lang="hu-HU" altLang="hu-HU" sz="24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®"/>
            </a:pPr>
            <a:r>
              <a:rPr lang="hu-HU" altLang="hu-HU" sz="2400" dirty="0" err="1" smtClean="0">
                <a:latin typeface="Century Gothic" panose="020B0502020202020204" pitchFamily="34" charset="0"/>
                <a:sym typeface="Symbol" panose="05050102010706020507" pitchFamily="18" charset="2"/>
              </a:rPr>
              <a:t>Összegyetemi</a:t>
            </a:r>
            <a:r>
              <a:rPr lang="hu-HU" altLang="hu-HU" sz="2400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hu-HU" altLang="hu-HU" sz="2400" dirty="0" smtClean="0">
                <a:solidFill>
                  <a:srgbClr val="C00000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ötletbörze</a:t>
            </a:r>
            <a:r>
              <a:rPr lang="hu-HU" altLang="hu-HU" sz="2400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 a                   termékpalettájának bővítéséhez</a:t>
            </a:r>
          </a:p>
          <a:p>
            <a:pPr>
              <a:lnSpc>
                <a:spcPct val="100000"/>
              </a:lnSpc>
              <a:spcBef>
                <a:spcPts val="240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 …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81" y="274637"/>
            <a:ext cx="1080569" cy="107906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1277600" y="6372225"/>
            <a:ext cx="781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88A720F-D5FC-4AB4-9647-22B69CCD781F}" type="slidenum">
              <a:rPr lang="hu-HU" sz="1600" smtClean="0"/>
              <a:t>11</a:t>
            </a:fld>
            <a:r>
              <a:rPr lang="hu-HU" sz="1600" dirty="0" smtClean="0"/>
              <a:t> / 12</a:t>
            </a:r>
            <a:endParaRPr lang="hu-HU" sz="1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18" y="4620338"/>
            <a:ext cx="1374207" cy="83112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32" y="2940047"/>
            <a:ext cx="1941195" cy="145719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060" y="2934597"/>
            <a:ext cx="2185785" cy="145719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656" y="2934597"/>
            <a:ext cx="2199501" cy="1466334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016" y="2940047"/>
            <a:ext cx="1895328" cy="1451740"/>
          </a:xfrm>
          <a:prstGeom prst="rect">
            <a:avLst/>
          </a:prstGeom>
        </p:spPr>
      </p:pic>
      <p:sp>
        <p:nvSpPr>
          <p:cNvPr id="13" name="Jobbra nyíl 12"/>
          <p:cNvSpPr/>
          <p:nvPr/>
        </p:nvSpPr>
        <p:spPr>
          <a:xfrm>
            <a:off x="5362599" y="34299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135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 bwMode="auto">
          <a:xfrm>
            <a:off x="614363" y="4276438"/>
            <a:ext cx="10944225" cy="188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4800" dirty="0" smtClean="0">
                <a:latin typeface="Century Gothic" panose="020B0502020202020204" pitchFamily="34" charset="0"/>
              </a:rPr>
              <a:t>Köszönöm a figyelmet!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2400" dirty="0" smtClean="0"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bagi.katalin@emk.bme.hu</a:t>
            </a:r>
            <a:endParaRPr lang="en-GB" altLang="hu-HU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81" y="274637"/>
            <a:ext cx="1080569" cy="107906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" y="677958"/>
            <a:ext cx="3865272" cy="257684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880697" y="840545"/>
            <a:ext cx="693207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2400" dirty="0" smtClean="0">
                <a:latin typeface="Century Gothic" panose="020B0502020202020204" pitchFamily="34" charset="0"/>
              </a:rPr>
              <a:t>Pluzsik A.-tól: </a:t>
            </a:r>
          </a:p>
          <a:p>
            <a:pPr>
              <a:spcBef>
                <a:spcPts val="1200"/>
              </a:spcBef>
            </a:pPr>
            <a:r>
              <a:rPr lang="hu-HU" sz="2400" dirty="0" smtClean="0">
                <a:latin typeface="Century Gothic" panose="020B0502020202020204" pitchFamily="34" charset="0"/>
              </a:rPr>
              <a:t>„ </a:t>
            </a:r>
            <a:r>
              <a:rPr lang="hu-HU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Akit szerető szemek figyelnek, az</a:t>
            </a:r>
          </a:p>
          <a:p>
            <a:pPr>
              <a:spcBef>
                <a:spcPts val="600"/>
              </a:spcBef>
            </a:pPr>
            <a:r>
              <a:rPr lang="hu-HU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  gyorsabban száguld és magasabbra ugrik, </a:t>
            </a:r>
          </a:p>
          <a:p>
            <a:pPr>
              <a:spcBef>
                <a:spcPts val="600"/>
              </a:spcBef>
            </a:pPr>
            <a:r>
              <a:rPr lang="hu-HU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  mint ahogy erejéből telik. </a:t>
            </a:r>
            <a:r>
              <a:rPr lang="hu-HU" sz="2400" dirty="0" smtClean="0">
                <a:latin typeface="Century Gothic" panose="020B0502020202020204" pitchFamily="34" charset="0"/>
              </a:rPr>
              <a:t>”</a:t>
            </a:r>
            <a:endParaRPr lang="hu-HU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20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 bwMode="auto">
          <a:xfrm>
            <a:off x="623888" y="274638"/>
            <a:ext cx="10944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3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 3. munkacsoport eredményei:</a:t>
            </a:r>
            <a:endParaRPr lang="en-GB" altLang="hu-HU" sz="3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623888" y="1969621"/>
            <a:ext cx="11189421" cy="394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</a:rPr>
              <a:t>3.1. Tehetséges </a:t>
            </a:r>
            <a:r>
              <a:rPr lang="hu-HU" altLang="hu-HU" sz="2400" dirty="0">
                <a:latin typeface="Century Gothic" panose="020B0502020202020204" pitchFamily="34" charset="0"/>
              </a:rPr>
              <a:t>hallgatók </a:t>
            </a:r>
            <a:r>
              <a:rPr lang="hu-HU" altLang="hu-HU" sz="2400" dirty="0" smtClean="0">
                <a:latin typeface="Century Gothic" panose="020B0502020202020204" pitchFamily="34" charset="0"/>
              </a:rPr>
              <a:t>az oktatássegítésben</a:t>
            </a: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</a:rPr>
              <a:t>3.2. Kutatómunka iránt érdeklődő hallgatók </a:t>
            </a: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</a:rPr>
              <a:t>3.3. Legkiválóbb hallgatóink közérzete</a:t>
            </a: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</a:rPr>
              <a:t>3.4. Egyebek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623889" y="1972738"/>
            <a:ext cx="7091361" cy="440218"/>
          </a:xfrm>
          <a:prstGeom prst="roundRect">
            <a:avLst>
              <a:gd name="adj" fmla="val 4035"/>
            </a:avLst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81" y="274637"/>
            <a:ext cx="1080569" cy="1079068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18" y="4202674"/>
            <a:ext cx="3189432" cy="218626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882" y="3387080"/>
            <a:ext cx="3986068" cy="3001854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8" y="4772955"/>
            <a:ext cx="2423968" cy="1615979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11277600" y="6372225"/>
            <a:ext cx="781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3E121A6-B3CA-4797-81AB-D02F8A511A2D}" type="slidenum">
              <a:rPr lang="hu-HU" sz="1600" smtClean="0"/>
              <a:t>1</a:t>
            </a:fld>
            <a:r>
              <a:rPr lang="hu-HU" sz="1600" dirty="0" smtClean="0"/>
              <a:t> / 12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8996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 bwMode="auto">
          <a:xfrm>
            <a:off x="623888" y="274638"/>
            <a:ext cx="10944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3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3.1 Hallgatók az oktatássegítésben </a:t>
            </a:r>
            <a:endParaRPr lang="en-GB" altLang="hu-HU" sz="3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623888" y="1562100"/>
            <a:ext cx="11189421" cy="481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</a:t>
            </a:r>
            <a:r>
              <a:rPr lang="hu-HU" altLang="hu-HU" sz="2400" dirty="0" smtClean="0">
                <a:latin typeface="Century Gothic" panose="020B0502020202020204" pitchFamily="34" charset="0"/>
              </a:rPr>
              <a:t> </a:t>
            </a:r>
            <a:r>
              <a:rPr lang="hu-HU" altLang="hu-HU" sz="2400" dirty="0" err="1" smtClean="0">
                <a:latin typeface="Century Gothic" panose="020B0502020202020204" pitchFamily="34" charset="0"/>
              </a:rPr>
              <a:t>Összegyetemi</a:t>
            </a:r>
            <a:r>
              <a:rPr lang="hu-HU" altLang="hu-HU" sz="2400" dirty="0" smtClean="0">
                <a:latin typeface="Century Gothic" panose="020B0502020202020204" pitchFamily="34" charset="0"/>
              </a:rPr>
              <a:t> </a:t>
            </a:r>
            <a:r>
              <a:rPr lang="hu-HU" altLang="hu-HU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felmérés</a:t>
            </a:r>
            <a:r>
              <a:rPr lang="hu-HU" altLang="hu-HU" sz="2400" dirty="0" smtClean="0">
                <a:latin typeface="Century Gothic" panose="020B0502020202020204" pitchFamily="34" charset="0"/>
              </a:rPr>
              <a:t> (2021):		   (Pluzsik A., Séllei B., Bagi K.)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</a:rPr>
              <a:t>	hol hogyan vonnak be hallgatókat a tanszékek:  „</a:t>
            </a:r>
            <a:r>
              <a:rPr lang="hu-HU" altLang="hu-HU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jó gyakorlatok</a:t>
            </a:r>
            <a:r>
              <a:rPr lang="hu-HU" altLang="hu-HU" sz="2400" dirty="0" smtClean="0">
                <a:latin typeface="Century Gothic" panose="020B0502020202020204" pitchFamily="34" charset="0"/>
              </a:rPr>
              <a:t>”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hu-HU" altLang="hu-HU" sz="2400" dirty="0">
                <a:latin typeface="Century Gothic" panose="020B0502020202020204" pitchFamily="34" charset="0"/>
              </a:rPr>
              <a:t>	</a:t>
            </a:r>
            <a:r>
              <a:rPr lang="hu-HU" altLang="hu-HU" sz="1600" i="1" dirty="0">
                <a:latin typeface="Century Gothic" panose="020B0502020202020204" pitchFamily="34" charset="0"/>
              </a:rPr>
              <a:t>https://</a:t>
            </a:r>
            <a:r>
              <a:rPr lang="hu-HU" altLang="hu-HU" sz="1600" i="1" dirty="0" smtClean="0">
                <a:latin typeface="Century Gothic" panose="020B0502020202020204" pitchFamily="34" charset="0"/>
              </a:rPr>
              <a:t>tehetsegtanacs.bme.hu/wp-content/uploads/2023/12/demonstrator_kerdoiv_kiertekelese.pdf</a:t>
            </a:r>
            <a:endParaRPr lang="hu-HU" altLang="hu-HU" sz="1800" i="1" dirty="0" smtClean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1800" i="1" dirty="0">
                <a:latin typeface="Century Gothic" panose="020B0502020202020204" pitchFamily="34" charset="0"/>
              </a:rPr>
              <a:t>	</a:t>
            </a:r>
            <a:r>
              <a:rPr lang="hu-HU" altLang="hu-HU" sz="2400" u="sng" dirty="0" smtClean="0">
                <a:latin typeface="Century Gothic" panose="020B0502020202020204" pitchFamily="34" charset="0"/>
              </a:rPr>
              <a:t>Fő tanulság:</a:t>
            </a:r>
            <a:r>
              <a:rPr lang="hu-HU" altLang="hu-HU" sz="2400" dirty="0" smtClean="0">
                <a:latin typeface="Century Gothic" panose="020B0502020202020204" pitchFamily="34" charset="0"/>
              </a:rPr>
              <a:t>  hogy jól működjön: </a:t>
            </a:r>
            <a:r>
              <a:rPr lang="hu-HU" altLang="hu-HU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személyes mentor </a:t>
            </a:r>
            <a:endParaRPr lang="hu-HU" altLang="hu-HU" sz="2400" dirty="0" smtClean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hu-HU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 </a:t>
            </a:r>
            <a:r>
              <a:rPr lang="hu-HU" altLang="hu-HU" sz="2400" dirty="0">
                <a:solidFill>
                  <a:srgbClr val="C00000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Önkéntes</a:t>
            </a:r>
            <a:r>
              <a:rPr lang="hu-HU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munkáért kreditpont: „sorvezető”   	 (Bihari P., Berezvai Sz.)</a:t>
            </a: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 </a:t>
            </a:r>
            <a:r>
              <a:rPr lang="hu-HU" altLang="hu-HU" sz="2400" dirty="0" smtClean="0">
                <a:latin typeface="Century Gothic" panose="020B0502020202020204" pitchFamily="34" charset="0"/>
              </a:rPr>
              <a:t>Írásos segédlet, „</a:t>
            </a:r>
            <a:r>
              <a:rPr lang="hu-HU" altLang="hu-HU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gyorstalpaló</a:t>
            </a:r>
            <a:r>
              <a:rPr lang="hu-HU" altLang="hu-HU" sz="2400" dirty="0" smtClean="0">
                <a:latin typeface="Century Gothic" panose="020B0502020202020204" pitchFamily="34" charset="0"/>
              </a:rPr>
              <a:t>”:  	(Bagi K., Pluzsik A., és sokan mások)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</a:rPr>
              <a:t> 	</a:t>
            </a:r>
            <a:r>
              <a:rPr lang="hu-HU" altLang="hu-HU" sz="1600" i="1" dirty="0" smtClean="0">
                <a:latin typeface="Century Gothic" panose="020B0502020202020204" pitchFamily="34" charset="0"/>
              </a:rPr>
              <a:t>https</a:t>
            </a:r>
            <a:r>
              <a:rPr lang="hu-HU" altLang="hu-HU" sz="1600" i="1" dirty="0">
                <a:latin typeface="Century Gothic" panose="020B0502020202020204" pitchFamily="34" charset="0"/>
              </a:rPr>
              <a:t>://</a:t>
            </a:r>
            <a:r>
              <a:rPr lang="hu-HU" altLang="hu-HU" sz="1600" i="1" dirty="0" smtClean="0">
                <a:latin typeface="Century Gothic" panose="020B0502020202020204" pitchFamily="34" charset="0"/>
              </a:rPr>
              <a:t>tehetsegtanacs.bme.hu/wp-</a:t>
            </a:r>
            <a:r>
              <a:rPr lang="hu-HU" altLang="hu-HU" sz="1600" i="1" dirty="0">
                <a:latin typeface="Century Gothic" panose="020B0502020202020204" pitchFamily="34" charset="0"/>
              </a:rPr>
              <a:t>content/uploads/2023/12/Gyorstalpalo_oktatas_TT.pdf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hu-HU" altLang="hu-HU" sz="1800" i="1" dirty="0" smtClean="0">
                <a:latin typeface="Century Gothic" panose="020B0502020202020204" pitchFamily="34" charset="0"/>
              </a:rPr>
              <a:t>	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 Kurzusok:					(Bagi K., Pluzsik A., és sokan mások)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	 2022-es VIK kurzus alapján:  saját </a:t>
            </a:r>
            <a:r>
              <a:rPr lang="hu-HU" altLang="hu-HU" sz="2400" dirty="0" smtClean="0">
                <a:solidFill>
                  <a:srgbClr val="C00000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oktatásmódszertani kurzusunk </a:t>
            </a:r>
            <a:endParaRPr lang="hu-HU" altLang="hu-HU" sz="24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 </a:t>
            </a:r>
            <a:r>
              <a:rPr lang="hu-HU" altLang="hu-HU" sz="2400" u="sng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Hogyan tovább:</a:t>
            </a:r>
            <a:r>
              <a:rPr lang="hu-HU" altLang="hu-HU" sz="2400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  oktatásmódszertani felkészítők;  </a:t>
            </a:r>
            <a:r>
              <a:rPr lang="hu-HU" altLang="hu-HU" sz="2400" dirty="0" err="1" smtClean="0">
                <a:solidFill>
                  <a:srgbClr val="C00000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mentorálás</a:t>
            </a:r>
            <a:endParaRPr lang="hu-HU" altLang="hu-HU" sz="24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81" y="274637"/>
            <a:ext cx="1080569" cy="1079068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11277600" y="6372225"/>
            <a:ext cx="781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39DC21A-3FEB-4A02-974A-CF3A75C32702}" type="slidenum">
              <a:rPr lang="hu-HU" sz="1600" smtClean="0"/>
              <a:t>2</a:t>
            </a:fld>
            <a:r>
              <a:rPr lang="hu-HU" sz="1600" dirty="0" smtClean="0"/>
              <a:t> / 12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65263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 bwMode="auto">
          <a:xfrm>
            <a:off x="623888" y="274638"/>
            <a:ext cx="10944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3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 3. munkacsoport eredményei:</a:t>
            </a:r>
            <a:endParaRPr lang="en-GB" altLang="hu-HU" sz="3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623888" y="1969621"/>
            <a:ext cx="11189421" cy="394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</a:rPr>
              <a:t>3.1. Tehetséges </a:t>
            </a:r>
            <a:r>
              <a:rPr lang="hu-HU" altLang="hu-HU" sz="2400" dirty="0">
                <a:latin typeface="Century Gothic" panose="020B0502020202020204" pitchFamily="34" charset="0"/>
              </a:rPr>
              <a:t>hallgatók </a:t>
            </a:r>
            <a:r>
              <a:rPr lang="hu-HU" altLang="hu-HU" sz="2400" dirty="0" smtClean="0">
                <a:latin typeface="Century Gothic" panose="020B0502020202020204" pitchFamily="34" charset="0"/>
              </a:rPr>
              <a:t>az oktatássegítésben</a:t>
            </a: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</a:rPr>
              <a:t>3.2. Kutatómunka iránt érdeklődő hallgatók </a:t>
            </a: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</a:rPr>
              <a:t>3.3. Legkiválóbb hallgatóink közérzete</a:t>
            </a: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</a:rPr>
              <a:t>3.4. Egyebek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623890" y="2582337"/>
            <a:ext cx="6624636" cy="440218"/>
          </a:xfrm>
          <a:prstGeom prst="roundRect">
            <a:avLst>
              <a:gd name="adj" fmla="val 4035"/>
            </a:avLst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81" y="274637"/>
            <a:ext cx="1080569" cy="107906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18" y="4202674"/>
            <a:ext cx="3189432" cy="218626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882" y="3387080"/>
            <a:ext cx="3986068" cy="3001854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8" y="4772955"/>
            <a:ext cx="2423968" cy="1615979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11277600" y="6372225"/>
            <a:ext cx="781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325A2DA-FC0E-4952-B5B7-01837B0B6681}" type="slidenum">
              <a:rPr lang="hu-HU" sz="1600" smtClean="0"/>
              <a:t>3</a:t>
            </a:fld>
            <a:r>
              <a:rPr lang="hu-HU" sz="1600" dirty="0" smtClean="0"/>
              <a:t> / 12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1385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 bwMode="auto">
          <a:xfrm>
            <a:off x="623888" y="274638"/>
            <a:ext cx="10944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3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3.2 Kutatómunka iránt érdeklődő hallgatók</a:t>
            </a:r>
            <a:endParaRPr lang="en-GB" altLang="hu-HU" sz="3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623888" y="1714500"/>
            <a:ext cx="11295062" cy="465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</a:t>
            </a:r>
            <a:r>
              <a:rPr lang="hu-HU" altLang="hu-HU" sz="2400" dirty="0" smtClean="0">
                <a:latin typeface="Century Gothic" panose="020B0502020202020204" pitchFamily="34" charset="0"/>
              </a:rPr>
              <a:t> </a:t>
            </a:r>
            <a:r>
              <a:rPr lang="hu-HU" altLang="hu-HU" sz="2400" dirty="0" err="1" smtClean="0">
                <a:latin typeface="Century Gothic" panose="020B0502020202020204" pitchFamily="34" charset="0"/>
              </a:rPr>
              <a:t>Összegyetemi</a:t>
            </a:r>
            <a:r>
              <a:rPr lang="hu-HU" altLang="hu-HU" sz="2400" dirty="0" smtClean="0">
                <a:latin typeface="Century Gothic" panose="020B0502020202020204" pitchFamily="34" charset="0"/>
              </a:rPr>
              <a:t> </a:t>
            </a:r>
            <a:r>
              <a:rPr lang="hu-HU" altLang="hu-HU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felmérés</a:t>
            </a:r>
            <a:r>
              <a:rPr lang="hu-HU" altLang="hu-HU" sz="2400" dirty="0" smtClean="0">
                <a:latin typeface="Century Gothic" panose="020B0502020202020204" pitchFamily="34" charset="0"/>
              </a:rPr>
              <a:t>: 					</a:t>
            </a:r>
            <a:r>
              <a:rPr lang="hu-HU" altLang="hu-HU" sz="2400" dirty="0">
                <a:latin typeface="Century Gothic" panose="020B0502020202020204" pitchFamily="34" charset="0"/>
              </a:rPr>
              <a:t> </a:t>
            </a:r>
            <a:r>
              <a:rPr lang="hu-HU" altLang="hu-HU" sz="2400" dirty="0" smtClean="0">
                <a:latin typeface="Century Gothic" panose="020B0502020202020204" pitchFamily="34" charset="0"/>
              </a:rPr>
              <a:t>         (</a:t>
            </a:r>
            <a:r>
              <a:rPr lang="hu-HU" altLang="hu-HU" sz="2400" dirty="0">
                <a:latin typeface="Century Gothic" panose="020B0502020202020204" pitchFamily="34" charset="0"/>
              </a:rPr>
              <a:t>Boldizsár </a:t>
            </a:r>
            <a:r>
              <a:rPr lang="hu-HU" altLang="hu-HU" sz="2400" dirty="0" smtClean="0">
                <a:latin typeface="Century Gothic" panose="020B0502020202020204" pitchFamily="34" charset="0"/>
              </a:rPr>
              <a:t>A.)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</a:rPr>
              <a:t>	2021 őszén:  kutatásért / TDK-ért kreditpont ???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400" dirty="0">
                <a:latin typeface="Century Gothic" panose="020B0502020202020204" pitchFamily="34" charset="0"/>
              </a:rPr>
              <a:t>	</a:t>
            </a:r>
            <a:r>
              <a:rPr lang="hu-HU" altLang="hu-HU" sz="2400" u="sng" dirty="0" smtClean="0">
                <a:latin typeface="Century Gothic" panose="020B0502020202020204" pitchFamily="34" charset="0"/>
              </a:rPr>
              <a:t>Fő tanulság:</a:t>
            </a:r>
            <a:r>
              <a:rPr lang="hu-HU" altLang="hu-HU" sz="2400" dirty="0" smtClean="0">
                <a:latin typeface="Century Gothic" panose="020B0502020202020204" pitchFamily="34" charset="0"/>
              </a:rPr>
              <a:t>  ahány ház, annyi szokás – nagyon </a:t>
            </a:r>
            <a:r>
              <a:rPr lang="hu-HU" altLang="hu-HU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megosztó</a:t>
            </a:r>
            <a:r>
              <a:rPr lang="hu-HU" altLang="hu-HU" sz="2400" dirty="0" smtClean="0">
                <a:latin typeface="Century Gothic" panose="020B0502020202020204" pitchFamily="34" charset="0"/>
              </a:rPr>
              <a:t> kérdés</a:t>
            </a:r>
          </a:p>
          <a:p>
            <a:pPr>
              <a:lnSpc>
                <a:spcPct val="100000"/>
              </a:lnSpc>
              <a:spcBef>
                <a:spcPts val="240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 Önkéntesmunkáért kreditpont:  </a:t>
            </a:r>
            <a:r>
              <a:rPr lang="hu-HU" altLang="hu-HU" sz="2400" dirty="0" smtClean="0">
                <a:solidFill>
                  <a:srgbClr val="C00000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kutatásra nem adható</a:t>
            </a:r>
          </a:p>
          <a:p>
            <a:pPr>
              <a:lnSpc>
                <a:spcPct val="100000"/>
              </a:lnSpc>
              <a:spcBef>
                <a:spcPts val="240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 Kutatómunkára való </a:t>
            </a:r>
            <a:r>
              <a:rPr lang="hu-HU" altLang="hu-HU" sz="2400" dirty="0" smtClean="0">
                <a:solidFill>
                  <a:srgbClr val="C00000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felkészítés</a:t>
            </a:r>
            <a:r>
              <a:rPr lang="hu-HU" altLang="hu-HU" sz="2400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:				</a:t>
            </a:r>
            <a:r>
              <a:rPr lang="hu-HU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(Szilágyi B.</a:t>
            </a:r>
            <a:r>
              <a:rPr lang="hu-HU" altLang="hu-HU" sz="2400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, </a:t>
            </a:r>
            <a:r>
              <a:rPr lang="hu-HU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Bagi K</a:t>
            </a:r>
            <a:r>
              <a:rPr lang="hu-HU" altLang="hu-HU" sz="2400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.)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	</a:t>
            </a:r>
            <a:r>
              <a:rPr lang="hu-HU" altLang="hu-HU" sz="2400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ÉMK szakkollégiumának pilotja: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	</a:t>
            </a:r>
            <a:r>
              <a:rPr lang="hu-HU" altLang="hu-HU" sz="2400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	egynapos kurzusok: sikeres kutatóktól </a:t>
            </a:r>
            <a:r>
              <a:rPr lang="hu-HU" altLang="hu-HU" sz="2400" dirty="0" smtClean="0">
                <a:solidFill>
                  <a:srgbClr val="C00000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kutatásmódszertan</a:t>
            </a:r>
            <a:r>
              <a:rPr lang="hu-HU" altLang="hu-HU" sz="2400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	GTK prezentációs felkészítői: szervezési segítséget adtunk</a:t>
            </a:r>
          </a:p>
          <a:p>
            <a:pPr>
              <a:lnSpc>
                <a:spcPct val="100000"/>
              </a:lnSpc>
              <a:spcBef>
                <a:spcPts val="240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 </a:t>
            </a:r>
            <a:r>
              <a:rPr lang="hu-HU" altLang="hu-HU" sz="2400" u="sng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Hogyan tovább:</a:t>
            </a:r>
            <a:r>
              <a:rPr lang="hu-HU" altLang="hu-HU" sz="2400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  pilot helyett </a:t>
            </a:r>
            <a:r>
              <a:rPr lang="hu-HU" altLang="hu-HU" sz="2400" dirty="0" err="1" smtClean="0">
                <a:solidFill>
                  <a:srgbClr val="C00000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összegyetemi</a:t>
            </a:r>
            <a:r>
              <a:rPr lang="hu-HU" altLang="hu-HU" sz="2400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 jelleggel; </a:t>
            </a:r>
            <a:r>
              <a:rPr lang="hu-HU" altLang="hu-HU" sz="2400" dirty="0" smtClean="0">
                <a:solidFill>
                  <a:srgbClr val="C00000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angolul is </a:t>
            </a:r>
            <a:endParaRPr lang="hu-HU" altLang="hu-HU" sz="2400" dirty="0" smtClean="0">
              <a:latin typeface="Century Gothic" panose="020B0502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</a:rPr>
              <a:t>	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81" y="274637"/>
            <a:ext cx="1080569" cy="1079068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1277600" y="6372225"/>
            <a:ext cx="781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0D9FA0C-1048-490A-91E8-43A5D33EF804}" type="slidenum">
              <a:rPr lang="hu-HU" sz="1600" smtClean="0"/>
              <a:t>4</a:t>
            </a:fld>
            <a:r>
              <a:rPr lang="hu-HU" sz="1600" dirty="0" smtClean="0"/>
              <a:t> / 12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2779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 bwMode="auto">
          <a:xfrm>
            <a:off x="623888" y="274638"/>
            <a:ext cx="10944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3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 3. munkacsoport eredményei:</a:t>
            </a:r>
            <a:endParaRPr lang="en-GB" altLang="hu-HU" sz="3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623888" y="1969621"/>
            <a:ext cx="11189421" cy="394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</a:rPr>
              <a:t>3.1. Tehetséges </a:t>
            </a:r>
            <a:r>
              <a:rPr lang="hu-HU" altLang="hu-HU" sz="2400" dirty="0">
                <a:latin typeface="Century Gothic" panose="020B0502020202020204" pitchFamily="34" charset="0"/>
              </a:rPr>
              <a:t>hallgatók </a:t>
            </a:r>
            <a:r>
              <a:rPr lang="hu-HU" altLang="hu-HU" sz="2400" dirty="0" smtClean="0">
                <a:latin typeface="Century Gothic" panose="020B0502020202020204" pitchFamily="34" charset="0"/>
              </a:rPr>
              <a:t>az oktatássegítésben</a:t>
            </a: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</a:rPr>
              <a:t>3.2. Kutatómunka iránt érdeklődő hallgatók </a:t>
            </a: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</a:rPr>
              <a:t>3.3. Legkiválóbb hallgatóink közérzete</a:t>
            </a: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</a:rPr>
              <a:t>3.4. Egyebek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623890" y="3173477"/>
            <a:ext cx="5767385" cy="440218"/>
          </a:xfrm>
          <a:prstGeom prst="roundRect">
            <a:avLst>
              <a:gd name="adj" fmla="val 4035"/>
            </a:avLst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81" y="274637"/>
            <a:ext cx="1080569" cy="107906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18" y="4202674"/>
            <a:ext cx="3189432" cy="218626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882" y="3387080"/>
            <a:ext cx="3986068" cy="3001854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8" y="4772955"/>
            <a:ext cx="2423968" cy="1615979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11277600" y="6372225"/>
            <a:ext cx="781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1183BE-9551-4E8F-87CA-ABFE99FEF493}" type="slidenum">
              <a:rPr lang="hu-HU" sz="1600" smtClean="0"/>
              <a:t>5</a:t>
            </a:fld>
            <a:r>
              <a:rPr lang="hu-HU" sz="1600" dirty="0" smtClean="0"/>
              <a:t> / 12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54055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 bwMode="auto">
          <a:xfrm>
            <a:off x="623888" y="274638"/>
            <a:ext cx="10944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3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3.3 Legkiválóbb hallgatóink közérzete</a:t>
            </a:r>
            <a:endParaRPr lang="en-GB" altLang="hu-HU" sz="3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623888" y="1714500"/>
            <a:ext cx="11189421" cy="465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</a:t>
            </a:r>
            <a:r>
              <a:rPr lang="hu-HU" altLang="hu-HU" sz="2400" dirty="0">
                <a:latin typeface="Century Gothic" panose="020B0502020202020204" pitchFamily="34" charset="0"/>
              </a:rPr>
              <a:t> Előzmény: </a:t>
            </a:r>
            <a:r>
              <a:rPr lang="hu-HU" altLang="hu-HU" sz="2400" dirty="0" smtClean="0">
                <a:latin typeface="Century Gothic" panose="020B0502020202020204" pitchFamily="34" charset="0"/>
              </a:rPr>
              <a:t> FETA (2021), országos </a:t>
            </a:r>
            <a:r>
              <a:rPr lang="hu-HU" altLang="hu-HU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felmérés</a:t>
            </a:r>
            <a:r>
              <a:rPr lang="hu-HU" altLang="hu-HU" sz="2400" dirty="0" smtClean="0">
                <a:latin typeface="Century Gothic" panose="020B0502020202020204" pitchFamily="34" charset="0"/>
              </a:rPr>
              <a:t>  (már 2023 is van </a:t>
            </a:r>
            <a:r>
              <a:rPr lang="hu-HU" altLang="hu-HU" sz="2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</a:t>
            </a:r>
            <a:r>
              <a:rPr lang="hu-HU" altLang="hu-HU" sz="2400" dirty="0" smtClean="0">
                <a:latin typeface="Century Gothic" panose="020B05020202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 Saját felmérésünk a hallgatók mentális állapotáról:</a:t>
            </a:r>
            <a:r>
              <a:rPr lang="hu-HU" altLang="hu-HU" sz="2400" dirty="0" smtClean="0">
                <a:latin typeface="Century Gothic" panose="020B0502020202020204" pitchFamily="34" charset="0"/>
              </a:rPr>
              <a:t>	   (Séllei B., Bagi K.)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400" dirty="0" smtClean="0">
                <a:latin typeface="Century Gothic" panose="020B0502020202020204" pitchFamily="34" charset="0"/>
              </a:rPr>
              <a:t>	2023 elején;  235 fő, csak </a:t>
            </a:r>
            <a:r>
              <a:rPr lang="hu-HU" altLang="hu-HU" sz="2400" dirty="0">
                <a:latin typeface="Century Gothic" panose="020B0502020202020204" pitchFamily="34" charset="0"/>
              </a:rPr>
              <a:t>a </a:t>
            </a:r>
            <a:r>
              <a:rPr lang="hu-HU" altLang="hu-HU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„kiváló”</a:t>
            </a:r>
            <a:r>
              <a:rPr lang="hu-HU" altLang="hu-HU" sz="2400" dirty="0">
                <a:latin typeface="Century Gothic" panose="020B0502020202020204" pitchFamily="34" charset="0"/>
              </a:rPr>
              <a:t> hallgatók </a:t>
            </a:r>
            <a:r>
              <a:rPr lang="hu-HU" altLang="hu-HU" sz="2400" dirty="0" smtClean="0">
                <a:latin typeface="Century Gothic" panose="020B0502020202020204" pitchFamily="34" charset="0"/>
              </a:rPr>
              <a:t>között, </a:t>
            </a:r>
            <a:r>
              <a:rPr lang="hu-HU" altLang="hu-HU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csak </a:t>
            </a:r>
            <a:r>
              <a:rPr lang="hu-HU" altLang="hu-HU" sz="2400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BSc</a:t>
            </a:r>
            <a:r>
              <a:rPr lang="hu-HU" altLang="hu-HU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1600" i="1" dirty="0">
                <a:latin typeface="Century Gothic" panose="020B0502020202020204" pitchFamily="34" charset="0"/>
              </a:rPr>
              <a:t>	https://tehetsegtanacs.bme.hu/wp-content/uploads/2024/06/hallgatoi_kieges_kutatas_2023.pdf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400" dirty="0">
                <a:latin typeface="Century Gothic" panose="020B0502020202020204" pitchFamily="34" charset="0"/>
              </a:rPr>
              <a:t>	</a:t>
            </a:r>
            <a:r>
              <a:rPr lang="hu-HU" altLang="hu-HU" sz="2400" u="sng" dirty="0" smtClean="0">
                <a:latin typeface="Century Gothic" panose="020B0502020202020204" pitchFamily="34" charset="0"/>
              </a:rPr>
              <a:t>Fő tanulság:</a:t>
            </a:r>
            <a:r>
              <a:rPr lang="hu-HU" altLang="hu-HU" sz="2400" dirty="0" smtClean="0">
                <a:latin typeface="Century Gothic" panose="020B0502020202020204" pitchFamily="34" charset="0"/>
              </a:rPr>
              <a:t>  </a:t>
            </a:r>
            <a:r>
              <a:rPr lang="hu-HU" altLang="hu-HU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tragikus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81" y="274637"/>
            <a:ext cx="1080569" cy="1079068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1277600" y="6372225"/>
            <a:ext cx="781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800B06D-875D-430A-963C-33961E994131}" type="slidenum">
              <a:rPr lang="hu-HU" sz="1600" smtClean="0"/>
              <a:t>6</a:t>
            </a:fld>
            <a:r>
              <a:rPr lang="hu-HU" sz="1600" dirty="0" smtClean="0"/>
              <a:t> / 12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50771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6691B4-2150-DC44-8C69-C5C6695A8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Kiégés </a:t>
            </a:r>
            <a:r>
              <a:rPr lang="hu-HU" dirty="0" err="1" smtClean="0"/>
              <a:t>összpontszáma</a:t>
            </a:r>
            <a:r>
              <a:rPr lang="hu-HU" dirty="0" smtClean="0"/>
              <a:t>, </a:t>
            </a:r>
            <a:r>
              <a:rPr lang="hu-HU" dirty="0"/>
              <a:t>kari </a:t>
            </a:r>
            <a:r>
              <a:rPr lang="hu-HU" dirty="0" smtClean="0"/>
              <a:t>megoszlás</a:t>
            </a:r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53B7429D-9FE5-8548-B955-9A82293A9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1646" y="2423413"/>
            <a:ext cx="5524500" cy="3267075"/>
          </a:xfrm>
        </p:spPr>
      </p:pic>
      <p:sp>
        <p:nvSpPr>
          <p:cNvPr id="4" name="Téglalap 3"/>
          <p:cNvSpPr/>
          <p:nvPr/>
        </p:nvSpPr>
        <p:spPr>
          <a:xfrm>
            <a:off x="2132769" y="2546609"/>
            <a:ext cx="6437745" cy="1231661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148539" y="3812310"/>
            <a:ext cx="6437745" cy="504000"/>
          </a:xfrm>
          <a:prstGeom prst="rect">
            <a:avLst/>
          </a:prstGeom>
          <a:solidFill>
            <a:srgbClr val="FFC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143287" y="4361456"/>
            <a:ext cx="6437745" cy="965917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Csoportba foglalás 8"/>
          <p:cNvGrpSpPr/>
          <p:nvPr/>
        </p:nvGrpSpPr>
        <p:grpSpPr>
          <a:xfrm>
            <a:off x="9771495" y="2511422"/>
            <a:ext cx="2006574" cy="1325563"/>
            <a:chOff x="9771495" y="2455765"/>
            <a:chExt cx="2006574" cy="1325563"/>
          </a:xfrm>
        </p:grpSpPr>
        <p:sp>
          <p:nvSpPr>
            <p:cNvPr id="3" name="Jobb oldali kapcsos zárójel 2"/>
            <p:cNvSpPr/>
            <p:nvPr/>
          </p:nvSpPr>
          <p:spPr>
            <a:xfrm>
              <a:off x="9771495" y="2490952"/>
              <a:ext cx="252000" cy="1258819"/>
            </a:xfrm>
            <a:prstGeom prst="rightBrace">
              <a:avLst>
                <a:gd name="adj1" fmla="val 41898"/>
                <a:gd name="adj2" fmla="val 50000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Cím 1">
              <a:extLst>
                <a:ext uri="{FF2B5EF4-FFF2-40B4-BE49-F238E27FC236}">
                  <a16:creationId xmlns:a16="http://schemas.microsoft.com/office/drawing/2014/main" id="{FF6691B4-2150-DC44-8C69-C5C6695A86E7}"/>
                </a:ext>
              </a:extLst>
            </p:cNvPr>
            <p:cNvSpPr txBox="1">
              <a:spLocks/>
            </p:cNvSpPr>
            <p:nvPr/>
          </p:nvSpPr>
          <p:spPr>
            <a:xfrm>
              <a:off x="10325100" y="2455765"/>
              <a:ext cx="1452969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rPr>
                <a:t>kiégve</a:t>
              </a:r>
              <a:endPara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endParaRPr>
            </a:p>
          </p:txBody>
        </p:sp>
      </p:grpSp>
      <p:grpSp>
        <p:nvGrpSpPr>
          <p:cNvPr id="10" name="Csoportba foglalás 9"/>
          <p:cNvGrpSpPr/>
          <p:nvPr/>
        </p:nvGrpSpPr>
        <p:grpSpPr>
          <a:xfrm>
            <a:off x="9771496" y="3420473"/>
            <a:ext cx="2006573" cy="1325563"/>
            <a:chOff x="9771495" y="2455765"/>
            <a:chExt cx="1848388" cy="1325563"/>
          </a:xfrm>
        </p:grpSpPr>
        <p:sp>
          <p:nvSpPr>
            <p:cNvPr id="11" name="Jobb oldali kapcsos zárójel 10"/>
            <p:cNvSpPr/>
            <p:nvPr/>
          </p:nvSpPr>
          <p:spPr>
            <a:xfrm>
              <a:off x="9771495" y="2856037"/>
              <a:ext cx="232134" cy="514510"/>
            </a:xfrm>
            <a:prstGeom prst="rightBrace">
              <a:avLst>
                <a:gd name="adj1" fmla="val 41898"/>
                <a:gd name="adj2" fmla="val 50000"/>
              </a:avLst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Cím 1">
              <a:extLst>
                <a:ext uri="{FF2B5EF4-FFF2-40B4-BE49-F238E27FC236}">
                  <a16:creationId xmlns:a16="http://schemas.microsoft.com/office/drawing/2014/main" id="{FF6691B4-2150-DC44-8C69-C5C6695A86E7}"/>
                </a:ext>
              </a:extLst>
            </p:cNvPr>
            <p:cNvSpPr txBox="1">
              <a:spLocks/>
            </p:cNvSpPr>
            <p:nvPr/>
          </p:nvSpPr>
          <p:spPr>
            <a:xfrm>
              <a:off x="10325100" y="2455765"/>
              <a:ext cx="1294783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rPr>
                <a:t>veszélyez-</a:t>
              </a:r>
              <a:r>
                <a:rPr kumimoji="0" lang="hu-HU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rPr>
                <a:t>tetett</a:t>
              </a:r>
              <a:endPara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endParaRPr>
            </a:p>
          </p:txBody>
        </p:sp>
      </p:grpSp>
      <p:grpSp>
        <p:nvGrpSpPr>
          <p:cNvPr id="13" name="Csoportba foglalás 12"/>
          <p:cNvGrpSpPr/>
          <p:nvPr/>
        </p:nvGrpSpPr>
        <p:grpSpPr>
          <a:xfrm>
            <a:off x="9776747" y="4244082"/>
            <a:ext cx="1992097" cy="1325563"/>
            <a:chOff x="9771495" y="2455765"/>
            <a:chExt cx="1992097" cy="1325563"/>
          </a:xfrm>
        </p:grpSpPr>
        <p:sp>
          <p:nvSpPr>
            <p:cNvPr id="14" name="Jobb oldali kapcsos zárójel 13"/>
            <p:cNvSpPr/>
            <p:nvPr/>
          </p:nvSpPr>
          <p:spPr>
            <a:xfrm>
              <a:off x="9771495" y="2580543"/>
              <a:ext cx="252000" cy="986384"/>
            </a:xfrm>
            <a:prstGeom prst="rightBrace">
              <a:avLst>
                <a:gd name="adj1" fmla="val 41898"/>
                <a:gd name="adj2" fmla="val 50000"/>
              </a:avLst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Cím 1">
              <a:extLst>
                <a:ext uri="{FF2B5EF4-FFF2-40B4-BE49-F238E27FC236}">
                  <a16:creationId xmlns:a16="http://schemas.microsoft.com/office/drawing/2014/main" id="{FF6691B4-2150-DC44-8C69-C5C6695A86E7}"/>
                </a:ext>
              </a:extLst>
            </p:cNvPr>
            <p:cNvSpPr txBox="1">
              <a:spLocks/>
            </p:cNvSpPr>
            <p:nvPr/>
          </p:nvSpPr>
          <p:spPr>
            <a:xfrm>
              <a:off x="10325100" y="2455765"/>
              <a:ext cx="1438492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rPr>
                <a:t>normál</a:t>
              </a:r>
              <a:endPara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endParaRPr>
            </a:p>
          </p:txBody>
        </p:sp>
      </p:grpSp>
      <p:sp>
        <p:nvSpPr>
          <p:cNvPr id="16" name="Szövegdoboz 15"/>
          <p:cNvSpPr txBox="1"/>
          <p:nvPr/>
        </p:nvSpPr>
        <p:spPr>
          <a:xfrm>
            <a:off x="11277600" y="6372225"/>
            <a:ext cx="781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66F7547-4DC0-496A-811E-22E5C2A6BB6F}" type="slidenum">
              <a:rPr lang="hu-HU" sz="1600" smtClean="0"/>
              <a:t>7</a:t>
            </a:fld>
            <a:r>
              <a:rPr lang="hu-HU" sz="1600" dirty="0" smtClean="0"/>
              <a:t> / 12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1830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B635F320-1D37-0192-C407-1C59D8B3F9D7}"/>
              </a:ext>
            </a:extLst>
          </p:cNvPr>
          <p:cNvSpPr txBox="1">
            <a:spLocks/>
          </p:cNvSpPr>
          <p:nvPr/>
        </p:nvSpPr>
        <p:spPr>
          <a:xfrm>
            <a:off x="838200" y="56715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Ajánlaná-e a BME-t továbbtanulni készülő ismerőseinek?</a:t>
            </a:r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B635F320-1D37-0192-C407-1C59D8B3F9D7}"/>
              </a:ext>
            </a:extLst>
          </p:cNvPr>
          <p:cNvSpPr txBox="1">
            <a:spLocks/>
          </p:cNvSpPr>
          <p:nvPr/>
        </p:nvSpPr>
        <p:spPr>
          <a:xfrm>
            <a:off x="1414649" y="2408399"/>
            <a:ext cx="2159954" cy="5138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dirty="0" smtClean="0"/>
              <a:t>kiégés </a:t>
            </a:r>
            <a:r>
              <a:rPr lang="hu-HU" sz="2400" dirty="0" err="1" smtClean="0"/>
              <a:t>összpontszáma</a:t>
            </a:r>
            <a:endParaRPr lang="hu-HU" sz="2400" dirty="0"/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828" y="3189934"/>
            <a:ext cx="6267450" cy="2790825"/>
          </a:xfrm>
          <a:prstGeom prst="rect">
            <a:avLst/>
          </a:prstGeom>
        </p:spPr>
      </p:pic>
      <p:cxnSp>
        <p:nvCxnSpPr>
          <p:cNvPr id="6" name="Egyenes összekötő 5"/>
          <p:cNvCxnSpPr/>
          <p:nvPr/>
        </p:nvCxnSpPr>
        <p:spPr>
          <a:xfrm>
            <a:off x="2495121" y="3211029"/>
            <a:ext cx="0" cy="288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 flipH="1" flipV="1">
            <a:off x="2494806" y="5905786"/>
            <a:ext cx="5857122" cy="53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ím 1">
            <a:extLst>
              <a:ext uri="{FF2B5EF4-FFF2-40B4-BE49-F238E27FC236}">
                <a16:creationId xmlns:a16="http://schemas.microsoft.com/office/drawing/2014/main" id="{B635F320-1D37-0192-C407-1C59D8B3F9D7}"/>
              </a:ext>
            </a:extLst>
          </p:cNvPr>
          <p:cNvSpPr txBox="1">
            <a:spLocks/>
          </p:cNvSpPr>
          <p:nvPr/>
        </p:nvSpPr>
        <p:spPr>
          <a:xfrm>
            <a:off x="3427086" y="6091029"/>
            <a:ext cx="914401" cy="5138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/>
              <a:t>igen</a:t>
            </a:r>
            <a:endParaRPr lang="hu-HU" sz="2400" dirty="0"/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B635F320-1D37-0192-C407-1C59D8B3F9D7}"/>
              </a:ext>
            </a:extLst>
          </p:cNvPr>
          <p:cNvSpPr txBox="1">
            <a:spLocks/>
          </p:cNvSpPr>
          <p:nvPr/>
        </p:nvSpPr>
        <p:spPr>
          <a:xfrm>
            <a:off x="5237933" y="6091029"/>
            <a:ext cx="914401" cy="5138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/>
              <a:t>talán</a:t>
            </a:r>
            <a:endParaRPr lang="hu-HU" sz="2400" dirty="0"/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B635F320-1D37-0192-C407-1C59D8B3F9D7}"/>
              </a:ext>
            </a:extLst>
          </p:cNvPr>
          <p:cNvSpPr txBox="1">
            <a:spLocks/>
          </p:cNvSpPr>
          <p:nvPr/>
        </p:nvSpPr>
        <p:spPr>
          <a:xfrm>
            <a:off x="7333259" y="6091029"/>
            <a:ext cx="914401" cy="5138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/>
              <a:t>nem</a:t>
            </a:r>
            <a:endParaRPr lang="hu-HU" sz="2400" dirty="0"/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3721573" y="5128118"/>
            <a:ext cx="144000" cy="684000"/>
            <a:chOff x="2915664" y="5129514"/>
            <a:chExt cx="144000" cy="684000"/>
          </a:xfrm>
        </p:grpSpPr>
        <p:cxnSp>
          <p:nvCxnSpPr>
            <p:cNvPr id="11" name="Egyenes összekötő 10"/>
            <p:cNvCxnSpPr/>
            <p:nvPr/>
          </p:nvCxnSpPr>
          <p:spPr>
            <a:xfrm>
              <a:off x="2987664" y="5129514"/>
              <a:ext cx="0" cy="684000"/>
            </a:xfrm>
            <a:prstGeom prst="line">
              <a:avLst/>
            </a:prstGeom>
            <a:ln w="1143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zis 11"/>
            <p:cNvSpPr>
              <a:spLocks noChangeAspect="1"/>
            </p:cNvSpPr>
            <p:nvPr/>
          </p:nvSpPr>
          <p:spPr>
            <a:xfrm>
              <a:off x="2915664" y="5399514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" name="Csoportba foglalás 13"/>
          <p:cNvGrpSpPr/>
          <p:nvPr/>
        </p:nvGrpSpPr>
        <p:grpSpPr>
          <a:xfrm>
            <a:off x="5579048" y="3820817"/>
            <a:ext cx="144000" cy="849600"/>
            <a:chOff x="3089182" y="5123131"/>
            <a:chExt cx="144000" cy="849600"/>
          </a:xfrm>
        </p:grpSpPr>
        <p:cxnSp>
          <p:nvCxnSpPr>
            <p:cNvPr id="15" name="Egyenes összekötő 14"/>
            <p:cNvCxnSpPr/>
            <p:nvPr/>
          </p:nvCxnSpPr>
          <p:spPr>
            <a:xfrm>
              <a:off x="3161182" y="5123131"/>
              <a:ext cx="0" cy="849600"/>
            </a:xfrm>
            <a:prstGeom prst="line">
              <a:avLst/>
            </a:prstGeom>
            <a:ln w="1143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lipszis 15"/>
            <p:cNvSpPr>
              <a:spLocks noChangeAspect="1"/>
            </p:cNvSpPr>
            <p:nvPr/>
          </p:nvSpPr>
          <p:spPr>
            <a:xfrm>
              <a:off x="3089182" y="5475931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7" name="Csoportba foglalás 16"/>
          <p:cNvGrpSpPr/>
          <p:nvPr/>
        </p:nvGrpSpPr>
        <p:grpSpPr>
          <a:xfrm>
            <a:off x="7559433" y="3414917"/>
            <a:ext cx="144000" cy="972000"/>
            <a:chOff x="2915664" y="5129514"/>
            <a:chExt cx="144000" cy="972000"/>
          </a:xfrm>
        </p:grpSpPr>
        <p:cxnSp>
          <p:nvCxnSpPr>
            <p:cNvPr id="18" name="Egyenes összekötő 17"/>
            <p:cNvCxnSpPr/>
            <p:nvPr/>
          </p:nvCxnSpPr>
          <p:spPr>
            <a:xfrm>
              <a:off x="2987664" y="5129514"/>
              <a:ext cx="0" cy="972000"/>
            </a:xfrm>
            <a:prstGeom prst="line">
              <a:avLst/>
            </a:prstGeom>
            <a:ln w="1143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zis 18"/>
            <p:cNvSpPr>
              <a:spLocks noChangeAspect="1"/>
            </p:cNvSpPr>
            <p:nvPr/>
          </p:nvSpPr>
          <p:spPr>
            <a:xfrm>
              <a:off x="2915664" y="5543514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0" name="Szövegdoboz 19"/>
          <p:cNvSpPr txBox="1"/>
          <p:nvPr/>
        </p:nvSpPr>
        <p:spPr>
          <a:xfrm>
            <a:off x="11277600" y="6372225"/>
            <a:ext cx="781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3CD569D-76A5-4820-BCF7-17433B284871}" type="slidenum">
              <a:rPr lang="hu-HU" sz="1600" smtClean="0"/>
              <a:t>8</a:t>
            </a:fld>
            <a:r>
              <a:rPr lang="hu-HU" sz="1600" dirty="0" smtClean="0"/>
              <a:t> / 12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7363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86153</TotalTime>
  <Words>354</Words>
  <Application>Microsoft Office PowerPoint</Application>
  <PresentationFormat>Szélesvásznú</PresentationFormat>
  <Paragraphs>104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Symbol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Kiégés összpontszáma, kari megoszlás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Dr. Bojtárné Dr. Bagi Katalin</dc:creator>
  <cp:lastModifiedBy>Dr. Bojtárné Dr. Bagi Katalin</cp:lastModifiedBy>
  <cp:revision>517</cp:revision>
  <dcterms:created xsi:type="dcterms:W3CDTF">2021-07-25T13:08:00Z</dcterms:created>
  <dcterms:modified xsi:type="dcterms:W3CDTF">2024-07-01T20:48:42Z</dcterms:modified>
</cp:coreProperties>
</file>