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3" r:id="rId2"/>
    <p:sldId id="364" r:id="rId3"/>
    <p:sldId id="365" r:id="rId4"/>
    <p:sldId id="373" r:id="rId5"/>
    <p:sldId id="374" r:id="rId6"/>
    <p:sldId id="375" r:id="rId7"/>
    <p:sldId id="376" r:id="rId8"/>
    <p:sldId id="377" r:id="rId9"/>
    <p:sldId id="378" r:id="rId10"/>
    <p:sldId id="371" r:id="rId11"/>
    <p:sldId id="380" r:id="rId12"/>
    <p:sldId id="381" r:id="rId13"/>
    <p:sldId id="29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19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64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0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56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3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96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27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00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19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82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F060-3786-40DD-8AE4-F6ED6B07EAD5}" type="datetimeFigureOut">
              <a:rPr lang="hu-HU" smtClean="0"/>
              <a:t>2024. 07. 02.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41A1-642F-4867-B4BF-61B37C0B0F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7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alentum.bme.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.tehetsegtanacs.bme.hu/" TargetMode="External"/><Relationship Id="rId2" Type="http://schemas.openxmlformats.org/officeDocument/2006/relationships/hyperlink" Target="http://www.tehetsegtanacs.bme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14363" y="274637"/>
            <a:ext cx="10944225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hu-HU" sz="3600" dirty="0"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latin typeface="Century Gothic" panose="020B0502020202020204" pitchFamily="34" charset="0"/>
              </a:rPr>
              <a:t>. munkacsoport: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5400" dirty="0">
                <a:solidFill>
                  <a:srgbClr val="C00000"/>
                </a:solidFill>
                <a:latin typeface="Century Gothic" panose="020B0502020202020204" pitchFamily="34" charset="0"/>
              </a:rPr>
              <a:t>A tehetségsegítés megjelenítése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5400" dirty="0">
                <a:solidFill>
                  <a:srgbClr val="C00000"/>
                </a:solidFill>
                <a:latin typeface="Century Gothic" panose="020B0502020202020204" pitchFamily="34" charset="0"/>
              </a:rPr>
              <a:t>BME-n belül és kívül</a:t>
            </a:r>
            <a:r>
              <a:rPr lang="hu-HU" altLang="hu-H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u-HU" sz="3600" dirty="0">
                <a:latin typeface="Century Gothic" panose="020B0502020202020204" pitchFamily="34" charset="0"/>
              </a:rPr>
              <a:t>Berezvai Szabolcs</a:t>
            </a:r>
            <a:endParaRPr lang="hu-HU" altLang="hu-HU" sz="3600" dirty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hu-HU" sz="2000" dirty="0" err="1">
                <a:latin typeface="Century Gothic" panose="020B0502020202020204" pitchFamily="34" charset="0"/>
              </a:rPr>
              <a:t>adjunktus</a:t>
            </a:r>
            <a:r>
              <a:rPr lang="hu-HU" altLang="hu-HU" sz="2000" dirty="0">
                <a:latin typeface="Century Gothic" panose="020B0502020202020204" pitchFamily="34" charset="0"/>
              </a:rPr>
              <a:t>, </a:t>
            </a:r>
            <a:r>
              <a:rPr lang="en-US" altLang="hu-HU" sz="2000" dirty="0">
                <a:latin typeface="Century Gothic" panose="020B0502020202020204" pitchFamily="34" charset="0"/>
              </a:rPr>
              <a:t>GPK</a:t>
            </a:r>
            <a:endParaRPr lang="hu-HU" altLang="hu-HU" sz="2000" dirty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hu-HU" sz="2000" dirty="0">
                <a:latin typeface="Century Gothic" panose="020B0502020202020204" pitchFamily="34" charset="0"/>
              </a:rPr>
              <a:t>berezvai@mm.bme.hu</a:t>
            </a:r>
            <a:endParaRPr lang="hu-HU" altLang="hu-HU" sz="2000" dirty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3000"/>
              </a:spcBef>
              <a:buFontTx/>
              <a:buNone/>
            </a:pPr>
            <a:r>
              <a:rPr lang="en-US" altLang="hu-HU" sz="2400" dirty="0" err="1">
                <a:latin typeface="Century Gothic" panose="020B0502020202020204" pitchFamily="34" charset="0"/>
              </a:rPr>
              <a:t>Bagi</a:t>
            </a:r>
            <a:r>
              <a:rPr lang="en-US" altLang="hu-HU" sz="2400" dirty="0">
                <a:latin typeface="Century Gothic" panose="020B0502020202020204" pitchFamily="34" charset="0"/>
              </a:rPr>
              <a:t> K. (ÉMK), Nagy B. (ÉMK), </a:t>
            </a:r>
            <a:r>
              <a:rPr lang="en-US" altLang="hu-HU" sz="2400" dirty="0" err="1">
                <a:latin typeface="Century Gothic" panose="020B0502020202020204" pitchFamily="34" charset="0"/>
              </a:rPr>
              <a:t>Hornyánszky</a:t>
            </a:r>
            <a:r>
              <a:rPr lang="en-US" altLang="hu-HU" sz="2400" dirty="0">
                <a:latin typeface="Century Gothic" panose="020B0502020202020204" pitchFamily="34" charset="0"/>
              </a:rPr>
              <a:t> G. (VBK)</a:t>
            </a:r>
            <a:endParaRPr lang="en-GB" altLang="hu-HU" sz="24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.4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Kapcsolat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a BME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kommunikációval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714500"/>
            <a:ext cx="11189421" cy="46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bme.hu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cikk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megjelenések</a:t>
            </a:r>
            <a:endParaRPr lang="en-US" altLang="hu-HU" sz="2400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13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db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bme.hu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cikk</a:t>
            </a:r>
            <a:endParaRPr lang="en-US" altLang="hu-HU" sz="2000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felvi.bme.hu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és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bme.hu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oldalak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tervezése</a:t>
            </a:r>
            <a:endParaRPr lang="en-US" altLang="hu-HU" sz="2400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Véleményezés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(Nagy B.,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Hornyánszky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Gábor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Jövőbeli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tervek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– MECENATÚRA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pályázat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-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beadva</a:t>
            </a:r>
            <a:endParaRPr lang="en-US" altLang="hu-HU" sz="2400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Közös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pályázat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: BME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Kommunikációs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Igazgatóság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–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Tehetségsegítő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Tanács</a:t>
            </a:r>
            <a:b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</a:b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Dallos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Gy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.,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Szilágyi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Br.,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Hornyánszky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G., Berezvai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Sz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.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hu-HU" altLang="hu-HU" sz="2000" b="1" dirty="0" err="1">
                <a:latin typeface="Century Gothic" panose="020B0502020202020204" pitchFamily="34" charset="0"/>
                <a:sym typeface="Symbol" panose="05050102010706020507" pitchFamily="18" charset="2"/>
              </a:rPr>
              <a:t>MértékADÓ</a:t>
            </a:r>
            <a:r>
              <a:rPr lang="hu-HU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- műegyetemi tehetségek tudományos és közösségi csatornája</a:t>
            </a:r>
            <a:endParaRPr lang="en-US" altLang="hu-HU" sz="2000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A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projekt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keretében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bemutatjuk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,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hogy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a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jelenlegi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világtrendek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kihívásaira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milyen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kutatási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programokkal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válaszol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a BME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és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ezekhez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hogyan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kapcsolódnak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a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hallgatók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. A BME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tudományos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fókusztémáit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és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kutatási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eredményeit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tudományos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diákköri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versenyeken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legkíválóbban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szereplő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hallgatók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és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videós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csoportok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bevonásával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mutatja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be a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projekt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.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endParaRPr lang="hu-HU" altLang="hu-HU" sz="2000" dirty="0">
              <a:latin typeface="Century Gothic" panose="020B0502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110823" y="6372225"/>
            <a:ext cx="94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CD497E5-CAAC-4E5E-AAE1-728A33379699}" type="slidenum">
              <a:rPr lang="hu-HU" smtClean="0"/>
              <a:t>10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135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 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 munkacsoport eredményei: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2429136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.1. </a:t>
            </a:r>
            <a:r>
              <a:rPr lang="en-US" altLang="hu-HU" sz="2400" dirty="0" err="1">
                <a:latin typeface="Century Gothic" panose="020B0502020202020204" pitchFamily="34" charset="0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arculat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.2. </a:t>
            </a:r>
            <a:r>
              <a:rPr lang="en-US" altLang="hu-HU" sz="2400" dirty="0" err="1">
                <a:latin typeface="Century Gothic" panose="020B0502020202020204" pitchFamily="34" charset="0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honlap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.3. </a:t>
            </a:r>
            <a:r>
              <a:rPr lang="en-US" altLang="hu-HU" sz="2400" dirty="0" err="1">
                <a:latin typeface="Century Gothic" panose="020B0502020202020204" pitchFamily="34" charset="0"/>
              </a:rPr>
              <a:t>Tehetséges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hallgatók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megjelenítése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.4. </a:t>
            </a:r>
            <a:r>
              <a:rPr lang="en-US" altLang="hu-HU" sz="2400" dirty="0" err="1">
                <a:latin typeface="Century Gothic" panose="020B0502020202020204" pitchFamily="34" charset="0"/>
              </a:rPr>
              <a:t>Kapcsolat</a:t>
            </a:r>
            <a:r>
              <a:rPr lang="en-US" altLang="hu-HU" sz="2400" dirty="0">
                <a:latin typeface="Century Gothic" panose="020B0502020202020204" pitchFamily="34" charset="0"/>
              </a:rPr>
              <a:t> a </a:t>
            </a:r>
            <a:r>
              <a:rPr lang="en-US" altLang="hu-HU" sz="2400" dirty="0" err="1">
                <a:latin typeface="Century Gothic" panose="020B0502020202020204" pitchFamily="34" charset="0"/>
              </a:rPr>
              <a:t>Kommunikációs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Igazgatósággal</a:t>
            </a:r>
            <a:endParaRPr lang="en-US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4.5. </a:t>
            </a:r>
            <a:r>
              <a:rPr lang="en-US" altLang="hu-HU" sz="2400" dirty="0" err="1">
                <a:latin typeface="Century Gothic" panose="020B0502020202020204" pitchFamily="34" charset="0"/>
              </a:rPr>
              <a:t>Pályázati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kötelezettségek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endParaRPr lang="hu-HU" altLang="hu-HU" sz="24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110823" y="6372225"/>
            <a:ext cx="94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57A0232-C232-4F09-9EA9-C0161522419A}" type="slidenum">
              <a:rPr lang="hu-HU" smtClean="0"/>
              <a:t>11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  <p:sp>
        <p:nvSpPr>
          <p:cNvPr id="2" name="Lekerekített téglalap 3">
            <a:extLst>
              <a:ext uri="{FF2B5EF4-FFF2-40B4-BE49-F238E27FC236}">
                <a16:creationId xmlns:a16="http://schemas.microsoft.com/office/drawing/2014/main" id="{A7098617-190B-B4F6-6543-284A2CBD3254}"/>
              </a:ext>
            </a:extLst>
          </p:cNvPr>
          <p:cNvSpPr/>
          <p:nvPr/>
        </p:nvSpPr>
        <p:spPr>
          <a:xfrm>
            <a:off x="623888" y="4803424"/>
            <a:ext cx="7360547" cy="497446"/>
          </a:xfrm>
          <a:prstGeom prst="roundRect">
            <a:avLst>
              <a:gd name="adj" fmla="val 4035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Pályázati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kötelezettségek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714500"/>
            <a:ext cx="11189421" cy="46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Pályázatok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,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disszeminációk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,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beszámolók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nyilvános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elérése</a:t>
            </a:r>
            <a:endParaRPr lang="en-US" altLang="hu-HU" sz="2400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NTP-HTTSZ-23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és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NTP-STEM-23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pályázatok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kötelező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eleme</a:t>
            </a:r>
            <a:endParaRPr lang="en-US" altLang="hu-HU" sz="2400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Lányok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napja</a:t>
            </a:r>
            <a:r>
              <a:rPr lang="en-US" altLang="hu-HU" sz="20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  <a:sym typeface="Symbol" panose="05050102010706020507" pitchFamily="18" charset="2"/>
              </a:rPr>
              <a:t>videó</a:t>
            </a:r>
            <a:endParaRPr lang="hu-HU" altLang="hu-HU" sz="1600" dirty="0">
              <a:latin typeface="Century Gothic" panose="020B0502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119449" y="6372225"/>
            <a:ext cx="9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CD497E5-CAAC-4E5E-AAE1-728A33379699}" type="slidenum">
              <a:rPr lang="hu-HU" smtClean="0"/>
              <a:t>12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399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7" y="274637"/>
            <a:ext cx="10944225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Köszönöm a figyelmet!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u-HU" sz="24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berezvai</a:t>
            </a:r>
            <a:r>
              <a:rPr lang="hu-HU" altLang="hu-H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@</a:t>
            </a:r>
            <a:r>
              <a:rPr lang="en-US" altLang="hu-H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mm</a:t>
            </a:r>
            <a:r>
              <a:rPr lang="hu-HU" altLang="hu-H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.bme.hu</a:t>
            </a:r>
            <a:endParaRPr lang="en-GB" altLang="hu-H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0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 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 munkacsoport eredményei: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2429136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.1. </a:t>
            </a:r>
            <a:r>
              <a:rPr lang="en-US" altLang="hu-HU" sz="2400" dirty="0" err="1">
                <a:latin typeface="Century Gothic" panose="020B0502020202020204" pitchFamily="34" charset="0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arculat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.2. </a:t>
            </a:r>
            <a:r>
              <a:rPr lang="en-US" altLang="hu-HU" sz="2400" dirty="0" err="1">
                <a:latin typeface="Century Gothic" panose="020B0502020202020204" pitchFamily="34" charset="0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honlap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.3. </a:t>
            </a:r>
            <a:r>
              <a:rPr lang="en-US" altLang="hu-HU" sz="2400" dirty="0" err="1">
                <a:latin typeface="Century Gothic" panose="020B0502020202020204" pitchFamily="34" charset="0"/>
              </a:rPr>
              <a:t>Tehetséges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hallgatók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megjelenítése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.4. </a:t>
            </a:r>
            <a:r>
              <a:rPr lang="en-US" altLang="hu-HU" sz="2400" dirty="0" err="1">
                <a:latin typeface="Century Gothic" panose="020B0502020202020204" pitchFamily="34" charset="0"/>
              </a:rPr>
              <a:t>Kapcsolat</a:t>
            </a:r>
            <a:r>
              <a:rPr lang="en-US" altLang="hu-HU" sz="2400" dirty="0">
                <a:latin typeface="Century Gothic" panose="020B0502020202020204" pitchFamily="34" charset="0"/>
              </a:rPr>
              <a:t> a </a:t>
            </a:r>
            <a:r>
              <a:rPr lang="en-US" altLang="hu-HU" sz="2400" dirty="0" err="1">
                <a:latin typeface="Century Gothic" panose="020B0502020202020204" pitchFamily="34" charset="0"/>
              </a:rPr>
              <a:t>Kommunikációs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Igazgatósággal</a:t>
            </a:r>
            <a:endParaRPr lang="en-US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4.5. </a:t>
            </a:r>
            <a:r>
              <a:rPr lang="en-US" altLang="hu-HU" sz="2400" dirty="0" err="1">
                <a:latin typeface="Century Gothic" panose="020B0502020202020204" pitchFamily="34" charset="0"/>
              </a:rPr>
              <a:t>Pályázati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kötelezettségek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endParaRPr lang="hu-HU" altLang="hu-HU" sz="24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57A0232-C232-4F09-9EA9-C0161522419A}" type="slidenum">
              <a:rPr lang="hu-HU" smtClean="0"/>
              <a:t>2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  <p:sp>
        <p:nvSpPr>
          <p:cNvPr id="2" name="Lekerekített téglalap 3">
            <a:extLst>
              <a:ext uri="{FF2B5EF4-FFF2-40B4-BE49-F238E27FC236}">
                <a16:creationId xmlns:a16="http://schemas.microsoft.com/office/drawing/2014/main" id="{A7098617-190B-B4F6-6543-284A2CBD3254}"/>
              </a:ext>
            </a:extLst>
          </p:cNvPr>
          <p:cNvSpPr/>
          <p:nvPr/>
        </p:nvSpPr>
        <p:spPr>
          <a:xfrm>
            <a:off x="623888" y="2429136"/>
            <a:ext cx="6624636" cy="440218"/>
          </a:xfrm>
          <a:prstGeom prst="roundRect">
            <a:avLst>
              <a:gd name="adj" fmla="val 4035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.1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Tehetségtanács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arculata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562100"/>
            <a:ext cx="11189421" cy="48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Korábbi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arculat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–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elavult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,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kevésbé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ismert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jelentés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– “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Talentum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”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Cél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: A BME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arculathoz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jobban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illeszkedő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megjelenés</a:t>
            </a:r>
            <a:endParaRPr lang="en-US" altLang="hu-HU" sz="2400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Tükrözze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: A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tehetséggondozást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, a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nyitottságot</a:t>
            </a:r>
            <a:endParaRPr lang="en-US" altLang="hu-HU" sz="2400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400" dirty="0" err="1">
                <a:latin typeface="Century Gothic" panose="020B0502020202020204" pitchFamily="34" charset="0"/>
              </a:rPr>
              <a:t>Megvalósítás</a:t>
            </a:r>
            <a:r>
              <a:rPr lang="en-US" altLang="hu-HU" sz="2400" dirty="0">
                <a:latin typeface="Century Gothic" panose="020B0502020202020204" pitchFamily="34" charset="0"/>
              </a:rPr>
              <a:t>: </a:t>
            </a:r>
            <a:r>
              <a:rPr lang="en-US" altLang="hu-HU" sz="24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Marótzy</a:t>
            </a:r>
            <a:r>
              <a:rPr lang="en-US" altLang="hu-H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 Katalin (ÉPK) </a:t>
            </a:r>
            <a:r>
              <a:rPr lang="en-US" altLang="hu-HU" sz="2400" dirty="0" err="1">
                <a:latin typeface="Century Gothic" panose="020B0502020202020204" pitchFamily="34" charset="0"/>
              </a:rPr>
              <a:t>és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további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építész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kollégák</a:t>
            </a:r>
            <a:endParaRPr lang="hu-HU" altLang="hu-HU" sz="24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CD4654-EEB0-4345-9CFB-97DE4F27EEC9}" type="slidenum">
              <a:rPr lang="hu-HU" smtClean="0"/>
              <a:t>3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  <p:pic>
        <p:nvPicPr>
          <p:cNvPr id="1026" name="Picture 2" descr="BME Vegyészmérnöki és Biomérnöki Kar">
            <a:extLst>
              <a:ext uri="{FF2B5EF4-FFF2-40B4-BE49-F238E27FC236}">
                <a16:creationId xmlns:a16="http://schemas.microsoft.com/office/drawing/2014/main" id="{8FD1F19B-2888-BA8B-31F1-211A12DF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55" y="3661916"/>
            <a:ext cx="2704766" cy="238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EEDF42C5-8D0D-66E2-F98A-213ADA4F2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671" y="3691832"/>
            <a:ext cx="2081977" cy="2079083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3DB409C3-7404-0F57-2BF3-3E6D458EF4A4}"/>
              </a:ext>
            </a:extLst>
          </p:cNvPr>
          <p:cNvSpPr txBox="1"/>
          <p:nvPr/>
        </p:nvSpPr>
        <p:spPr>
          <a:xfrm>
            <a:off x="5485603" y="3601606"/>
            <a:ext cx="14577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altLang="hu-HU" sz="7000" b="1" dirty="0">
                <a:latin typeface="Century Gothic" panose="020B0502020202020204" pitchFamily="34" charset="0"/>
                <a:sym typeface="Symbol" panose="05050102010706020507" pitchFamily="18" charset="2"/>
              </a:rPr>
              <a:t></a:t>
            </a:r>
            <a:endParaRPr lang="hu-HU" sz="7000" b="1" dirty="0"/>
          </a:p>
        </p:txBody>
      </p:sp>
      <p:pic>
        <p:nvPicPr>
          <p:cNvPr id="1032" name="Picture 8" descr="Vitruvian Man By Leonardo Da Vinci Stock Illustration - Download Image Now  - Leonardo Da Vinci, Anatomy, Drawing - Art Product - iStock">
            <a:extLst>
              <a:ext uri="{FF2B5EF4-FFF2-40B4-BE49-F238E27FC236}">
                <a16:creationId xmlns:a16="http://schemas.microsoft.com/office/drawing/2014/main" id="{8BF7FAFC-422D-F76D-089D-65401BA6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11" y="4922644"/>
            <a:ext cx="1678178" cy="16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3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 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 munkacsoport eredményei: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2429136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.1. </a:t>
            </a:r>
            <a:r>
              <a:rPr lang="en-US" altLang="hu-HU" sz="2400" dirty="0" err="1">
                <a:latin typeface="Century Gothic" panose="020B0502020202020204" pitchFamily="34" charset="0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arculat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.2. </a:t>
            </a:r>
            <a:r>
              <a:rPr lang="en-US" altLang="hu-HU" sz="2400" dirty="0" err="1">
                <a:latin typeface="Century Gothic" panose="020B0502020202020204" pitchFamily="34" charset="0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honlap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.3. </a:t>
            </a:r>
            <a:r>
              <a:rPr lang="en-US" altLang="hu-HU" sz="2400" dirty="0" err="1">
                <a:latin typeface="Century Gothic" panose="020B0502020202020204" pitchFamily="34" charset="0"/>
              </a:rPr>
              <a:t>Tehetséges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hallgatók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megjelenítése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.4. </a:t>
            </a:r>
            <a:r>
              <a:rPr lang="en-US" altLang="hu-HU" sz="2400" dirty="0" err="1">
                <a:latin typeface="Century Gothic" panose="020B0502020202020204" pitchFamily="34" charset="0"/>
              </a:rPr>
              <a:t>Kapcsolat</a:t>
            </a:r>
            <a:r>
              <a:rPr lang="en-US" altLang="hu-HU" sz="2400" dirty="0">
                <a:latin typeface="Century Gothic" panose="020B0502020202020204" pitchFamily="34" charset="0"/>
              </a:rPr>
              <a:t> a </a:t>
            </a:r>
            <a:r>
              <a:rPr lang="en-US" altLang="hu-HU" sz="2400" dirty="0" err="1">
                <a:latin typeface="Century Gothic" panose="020B0502020202020204" pitchFamily="34" charset="0"/>
              </a:rPr>
              <a:t>Kommunikációs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Igazgatósággal</a:t>
            </a:r>
            <a:endParaRPr lang="en-US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4.5. </a:t>
            </a:r>
            <a:r>
              <a:rPr lang="en-US" altLang="hu-HU" sz="2400" dirty="0" err="1">
                <a:latin typeface="Century Gothic" panose="020B0502020202020204" pitchFamily="34" charset="0"/>
              </a:rPr>
              <a:t>Pályázati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kötelezettségek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endParaRPr lang="hu-HU" altLang="hu-HU" sz="24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57A0232-C232-4F09-9EA9-C0161522419A}" type="slidenum">
              <a:rPr lang="hu-HU" smtClean="0"/>
              <a:t>4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  <p:sp>
        <p:nvSpPr>
          <p:cNvPr id="2" name="Lekerekített téglalap 3">
            <a:extLst>
              <a:ext uri="{FF2B5EF4-FFF2-40B4-BE49-F238E27FC236}">
                <a16:creationId xmlns:a16="http://schemas.microsoft.com/office/drawing/2014/main" id="{A7098617-190B-B4F6-6543-284A2CBD3254}"/>
              </a:ext>
            </a:extLst>
          </p:cNvPr>
          <p:cNvSpPr/>
          <p:nvPr/>
        </p:nvSpPr>
        <p:spPr>
          <a:xfrm>
            <a:off x="623888" y="3038735"/>
            <a:ext cx="6624636" cy="440218"/>
          </a:xfrm>
          <a:prstGeom prst="roundRect">
            <a:avLst>
              <a:gd name="adj" fmla="val 4035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48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Új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honlap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ítulo 3"/>
              <p:cNvSpPr txBox="1">
                <a:spLocks/>
              </p:cNvSpPr>
              <p:nvPr/>
            </p:nvSpPr>
            <p:spPr bwMode="auto">
              <a:xfrm>
                <a:off x="623888" y="1560734"/>
                <a:ext cx="11189421" cy="4811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®"/>
                </a:pPr>
                <a:r>
                  <a:rPr lang="en-US" altLang="hu-HU" sz="2400" dirty="0">
                    <a:latin typeface="Century Gothic" panose="020B0502020202020204" pitchFamily="34" charset="0"/>
                    <a:sym typeface="Symbol" panose="05050102010706020507" pitchFamily="18" charset="2"/>
                  </a:rPr>
                  <a:t>Eddigi </a:t>
                </a:r>
                <a:r>
                  <a:rPr lang="en-US" altLang="hu-HU" sz="2400" dirty="0" err="1">
                    <a:latin typeface="Century Gothic" panose="020B0502020202020204" pitchFamily="34" charset="0"/>
                    <a:sym typeface="Symbol" panose="05050102010706020507" pitchFamily="18" charset="2"/>
                  </a:rPr>
                  <a:t>helyzet</a:t>
                </a:r>
                <a:r>
                  <a:rPr lang="en-US" altLang="hu-HU" sz="2400" dirty="0">
                    <a:latin typeface="Century Gothic" panose="020B0502020202020204" pitchFamily="34" charset="0"/>
                    <a:sym typeface="Symbol" panose="05050102010706020507" pitchFamily="18" charset="2"/>
                  </a:rPr>
                  <a:t> – </a:t>
                </a:r>
                <a:r>
                  <a:rPr lang="en-US" altLang="hu-HU" sz="2400" dirty="0">
                    <a:latin typeface="Century Gothic" panose="020B0502020202020204" pitchFamily="34" charset="0"/>
                    <a:sym typeface="Symbol" panose="05050102010706020507" pitchFamily="18" charset="2"/>
                    <a:hlinkClick r:id="rId2"/>
                  </a:rPr>
                  <a:t>www.talentum.bme.hu</a:t>
                </a:r>
                <a:endParaRPr lang="en-US" altLang="hu-HU" sz="2400" dirty="0">
                  <a:latin typeface="Century Gothic" panose="020B0502020202020204" pitchFamily="34" charset="0"/>
                  <a:sym typeface="Symbol" panose="05050102010706020507" pitchFamily="18" charset="2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®"/>
                </a:pPr>
                <a:r>
                  <a:rPr lang="en-US" altLang="hu-HU" sz="2400" dirty="0" err="1">
                    <a:latin typeface="Century Gothic" panose="020B0502020202020204" pitchFamily="34" charset="0"/>
                  </a:rPr>
                  <a:t>Infrastruktúra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– 2017: EFOP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támogatás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,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Matematika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Intézet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szerver</a:t>
                </a:r>
                <a:endParaRPr lang="en-US" altLang="hu-HU" sz="2400" dirty="0">
                  <a:latin typeface="Century Gothic" panose="020B0502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hu-HU" sz="2400" dirty="0">
                    <a:latin typeface="Century Gothic" panose="020B0502020202020204" pitchFamily="34" charset="0"/>
                  </a:rPr>
                  <a:t>		       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Azóta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“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szívességi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”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alapon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,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nincs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igazi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gazdája</a:t>
                </a:r>
                <a:endParaRPr lang="en-US" altLang="hu-HU" sz="2400" dirty="0">
                  <a:latin typeface="Century Gothic" panose="020B050202020202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®"/>
                </a:pPr>
                <a:r>
                  <a:rPr lang="en-US" altLang="hu-HU" sz="2400" dirty="0" err="1">
                    <a:latin typeface="Century Gothic" panose="020B0502020202020204" pitchFamily="34" charset="0"/>
                  </a:rPr>
                  <a:t>Arculat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– Nem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követi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a BME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arculatát</a:t>
                </a:r>
                <a:endParaRPr lang="en-US" altLang="hu-HU" sz="2400" dirty="0">
                  <a:latin typeface="Century Gothic" panose="020B050202020202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®"/>
                </a:pPr>
                <a:r>
                  <a:rPr lang="en-US" altLang="hu-HU" sz="2400" dirty="0" err="1">
                    <a:latin typeface="Century Gothic" panose="020B0502020202020204" pitchFamily="34" charset="0"/>
                  </a:rPr>
                  <a:t>Elérhetőség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–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nehezen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megtalálható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,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többi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hasonló</a:t>
                </a:r>
                <a:r>
                  <a:rPr lang="en-US" altLang="hu-HU" sz="2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400" dirty="0" err="1">
                    <a:latin typeface="Century Gothic" panose="020B0502020202020204" pitchFamily="34" charset="0"/>
                  </a:rPr>
                  <a:t>oldal</a:t>
                </a:r>
                <a:endParaRPr lang="en-US" altLang="hu-HU" sz="2400" dirty="0">
                  <a:latin typeface="Century Gothic" panose="020B050202020202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®"/>
                </a:pPr>
                <a:r>
                  <a:rPr lang="en-US" altLang="hu-HU" sz="2400" dirty="0" err="1">
                    <a:latin typeface="Century Gothic" panose="020B0502020202020204" pitchFamily="34" charset="0"/>
                    <a:sym typeface="Symbol" panose="05050102010706020507" pitchFamily="18" charset="2"/>
                  </a:rPr>
                  <a:t>Új</a:t>
                </a:r>
                <a:r>
                  <a:rPr lang="en-US" altLang="hu-HU" sz="2400" dirty="0">
                    <a:latin typeface="Century Gothic" panose="020B0502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hu-HU" sz="2400" dirty="0" err="1">
                    <a:latin typeface="Century Gothic" panose="020B0502020202020204" pitchFamily="34" charset="0"/>
                    <a:sym typeface="Symbol" panose="05050102010706020507" pitchFamily="18" charset="2"/>
                  </a:rPr>
                  <a:t>weblap</a:t>
                </a:r>
                <a:endParaRPr lang="en-US" altLang="hu-HU" sz="2400" dirty="0">
                  <a:latin typeface="Century Gothic" panose="020B0502020202020204" pitchFamily="34" charset="0"/>
                  <a:sym typeface="Symbol" panose="05050102010706020507" pitchFamily="18" charset="2"/>
                </a:endParaRPr>
              </a:p>
              <a:p>
                <a:pPr marL="1028700" lvl="1" indent="-342900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®"/>
                </a:pPr>
                <a:r>
                  <a:rPr lang="en-US" altLang="hu-HU" sz="2000" dirty="0">
                    <a:latin typeface="Century Gothic" panose="020B0502020202020204" pitchFamily="34" charset="0"/>
                    <a:sym typeface="Symbol" panose="05050102010706020507" pitchFamily="18" charset="2"/>
                  </a:rPr>
                  <a:t>2023: </a:t>
                </a:r>
                <a:r>
                  <a:rPr lang="en-US" altLang="hu-HU" sz="2000" dirty="0" err="1">
                    <a:latin typeface="Century Gothic" panose="020B0502020202020204" pitchFamily="34" charset="0"/>
                    <a:sym typeface="Symbol" panose="05050102010706020507" pitchFamily="18" charset="2"/>
                  </a:rPr>
                  <a:t>új</a:t>
                </a:r>
                <a:r>
                  <a:rPr lang="en-US" altLang="hu-HU" sz="2000" dirty="0">
                    <a:latin typeface="Century Gothic" panose="020B0502020202020204" pitchFamily="34" charset="0"/>
                    <a:sym typeface="Symbol" panose="05050102010706020507" pitchFamily="18" charset="2"/>
                  </a:rPr>
                  <a:t> felvi.bme.hu </a:t>
                </a:r>
                <a:r>
                  <a:rPr lang="en-US" altLang="hu-HU" sz="2000" dirty="0" err="1">
                    <a:latin typeface="Century Gothic" panose="020B0502020202020204" pitchFamily="34" charset="0"/>
                    <a:sym typeface="Symbol" panose="05050102010706020507" pitchFamily="18" charset="2"/>
                  </a:rPr>
                  <a:t>oldal</a:t>
                </a:r>
                <a:r>
                  <a:rPr lang="en-US" altLang="hu-HU" sz="2000" dirty="0">
                    <a:latin typeface="Century Gothic" panose="020B0502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hu-HU" sz="2000" dirty="0" err="1">
                    <a:latin typeface="Century Gothic" panose="020B0502020202020204" pitchFamily="34" charset="0"/>
                    <a:sym typeface="Symbol" panose="05050102010706020507" pitchFamily="18" charset="2"/>
                  </a:rPr>
                  <a:t>készítése</a:t>
                </a:r>
                <a:r>
                  <a:rPr lang="en-US" altLang="hu-HU" sz="2000" dirty="0">
                    <a:latin typeface="Century Gothic" panose="020B0502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u-HU" sz="20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altLang="hu-HU" sz="20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újuljon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 meg a TT 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weblap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 is</a:t>
                </a:r>
              </a:p>
              <a:p>
                <a:pPr marL="1028700" lvl="1" indent="-342900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®"/>
                </a:pPr>
                <a:r>
                  <a:rPr lang="en-US" altLang="hu-HU" sz="2000" dirty="0" err="1">
                    <a:latin typeface="Century Gothic" panose="020B0502020202020204" pitchFamily="34" charset="0"/>
                  </a:rPr>
                  <a:t>Cél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: 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Egy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összefogó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oldal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, a 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tehetségsegítés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egy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helyen</a:t>
                </a:r>
                <a:endParaRPr lang="en-US" altLang="hu-HU" sz="2000" dirty="0">
                  <a:latin typeface="Century Gothic" panose="020B0502020202020204" pitchFamily="34" charset="0"/>
                </a:endParaRPr>
              </a:p>
              <a:p>
                <a:pPr marL="1028700" lvl="1" indent="-342900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®"/>
                </a:pPr>
                <a:r>
                  <a:rPr lang="en-US" altLang="hu-HU" sz="2000" dirty="0" err="1">
                    <a:latin typeface="Century Gothic" panose="020B0502020202020204" pitchFamily="34" charset="0"/>
                  </a:rPr>
                  <a:t>Közreműködők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: </a:t>
                </a:r>
                <a:r>
                  <a:rPr lang="en-US" altLang="hu-HU" sz="20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Molnár </a:t>
                </a:r>
                <a:r>
                  <a:rPr lang="en-US" altLang="hu-HU" sz="2000" dirty="0" err="1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Bálint</a:t>
                </a:r>
                <a:r>
                  <a:rPr lang="en-US" altLang="hu-HU" sz="20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, </a:t>
                </a:r>
                <a:r>
                  <a:rPr lang="en-US" altLang="hu-HU" sz="2000" dirty="0" err="1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Kovács</a:t>
                </a:r>
                <a:r>
                  <a:rPr lang="en-US" altLang="hu-HU" sz="20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000" dirty="0" err="1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Márk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 (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Komm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. Ig.); </a:t>
                </a:r>
                <a:r>
                  <a:rPr lang="en-US" altLang="hu-HU" sz="20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Papp Tibor 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(IIG)</a:t>
                </a:r>
              </a:p>
              <a:p>
                <a:pPr marL="1028700" lvl="1" indent="-342900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®"/>
                </a:pPr>
                <a:r>
                  <a:rPr lang="en-US" altLang="hu-HU" sz="2000" dirty="0" err="1">
                    <a:latin typeface="Century Gothic" panose="020B0502020202020204" pitchFamily="34" charset="0"/>
                  </a:rPr>
                  <a:t>Weblapfejlesztés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: </a:t>
                </a:r>
                <a:r>
                  <a:rPr lang="en-US" altLang="hu-HU" sz="2000" dirty="0" err="1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Kántor</a:t>
                </a:r>
                <a:r>
                  <a:rPr lang="en-US" altLang="hu-HU" sz="20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000" dirty="0" err="1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Balázs</a:t>
                </a:r>
                <a:r>
                  <a:rPr lang="en-US" altLang="hu-HU" sz="20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(KTK),</a:t>
                </a:r>
              </a:p>
              <a:p>
                <a:pPr marL="1028700" lvl="1" indent="-342900">
                  <a:lnSpc>
                    <a:spcPct val="100000"/>
                  </a:lnSpc>
                  <a:spcBef>
                    <a:spcPts val="600"/>
                  </a:spcBef>
                  <a:buFont typeface="Symbol" panose="05050102010706020507" pitchFamily="18" charset="2"/>
                  <a:buChar char="®"/>
                </a:pPr>
                <a:r>
                  <a:rPr lang="en-US" altLang="hu-HU" sz="2000" dirty="0" err="1">
                    <a:latin typeface="Century Gothic" panose="020B0502020202020204" pitchFamily="34" charset="0"/>
                  </a:rPr>
                  <a:t>Anyagi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háttér</a:t>
                </a:r>
                <a:r>
                  <a:rPr lang="en-US" altLang="hu-HU" sz="2000" dirty="0">
                    <a:latin typeface="Century Gothic" panose="020B0502020202020204" pitchFamily="34" charset="0"/>
                  </a:rPr>
                  <a:t>: NTP-HTTSZ-23 </a:t>
                </a:r>
                <a:r>
                  <a:rPr lang="en-US" altLang="hu-HU" sz="2000" dirty="0" err="1">
                    <a:latin typeface="Century Gothic" panose="020B0502020202020204" pitchFamily="34" charset="0"/>
                  </a:rPr>
                  <a:t>pályázat</a:t>
                </a:r>
                <a:endParaRPr lang="hu-HU" altLang="hu-HU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8" name="Títul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88" y="1560734"/>
                <a:ext cx="11189421" cy="4811491"/>
              </a:xfrm>
              <a:prstGeom prst="rect">
                <a:avLst/>
              </a:prstGeom>
              <a:blipFill>
                <a:blip r:embed="rId3"/>
                <a:stretch>
                  <a:fillRect l="-871" t="-11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CD4654-EEB0-4345-9CFB-97DE4F27EEC9}" type="slidenum">
              <a:rPr lang="hu-HU" smtClean="0"/>
              <a:t>5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867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Új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honlap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560734"/>
            <a:ext cx="11189421" cy="48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honlap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: 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  <a:hlinkClick r:id="rId2"/>
              </a:rPr>
              <a:t>tehetsegtanacs.bme.hu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  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Archív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  <a:sym typeface="Symbol" panose="05050102010706020507" pitchFamily="18" charset="2"/>
              </a:rPr>
              <a:t>oldal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: 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  <a:hlinkClick r:id="rId3"/>
              </a:rPr>
              <a:t>old.tehetsegtanacs.bme.hu</a:t>
            </a:r>
            <a:r>
              <a:rPr lang="en-US" altLang="hu-HU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US" altLang="hu-HU" sz="2400" dirty="0">
              <a:latin typeface="Century Gothic" panose="020B0502020202020204" pitchFamily="34" charset="0"/>
              <a:sym typeface="Symbol" panose="05050102010706020507" pitchFamily="18" charset="2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endParaRPr lang="hu-HU" altLang="hu-HU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CD4654-EEB0-4345-9CFB-97DE4F27EEC9}" type="slidenum">
              <a:rPr lang="hu-HU" smtClean="0"/>
              <a:t>6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602BC9A-75EB-C80D-02F7-E5881E371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93" y="2674868"/>
            <a:ext cx="5407768" cy="3697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F91EBCF-215A-D9D3-AF48-1EEB81E5E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302" y="2527354"/>
            <a:ext cx="4981627" cy="4119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006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 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 munkacsoport eredményei: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2429136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.1. </a:t>
            </a:r>
            <a:r>
              <a:rPr lang="en-US" altLang="hu-HU" sz="2400" dirty="0" err="1">
                <a:latin typeface="Century Gothic" panose="020B0502020202020204" pitchFamily="34" charset="0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arculat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.2. </a:t>
            </a:r>
            <a:r>
              <a:rPr lang="en-US" altLang="hu-HU" sz="2400" dirty="0" err="1">
                <a:latin typeface="Century Gothic" panose="020B0502020202020204" pitchFamily="34" charset="0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honlap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.3. </a:t>
            </a:r>
            <a:r>
              <a:rPr lang="en-US" altLang="hu-HU" sz="2400" dirty="0" err="1">
                <a:latin typeface="Century Gothic" panose="020B0502020202020204" pitchFamily="34" charset="0"/>
              </a:rPr>
              <a:t>Tehetséges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hallgatók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megjelenítése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.4. </a:t>
            </a:r>
            <a:r>
              <a:rPr lang="en-US" altLang="hu-HU" sz="2400" dirty="0" err="1">
                <a:latin typeface="Century Gothic" panose="020B0502020202020204" pitchFamily="34" charset="0"/>
              </a:rPr>
              <a:t>Kapcsolat</a:t>
            </a:r>
            <a:r>
              <a:rPr lang="en-US" altLang="hu-HU" sz="2400" dirty="0">
                <a:latin typeface="Century Gothic" panose="020B0502020202020204" pitchFamily="34" charset="0"/>
              </a:rPr>
              <a:t> a </a:t>
            </a:r>
            <a:r>
              <a:rPr lang="en-US" altLang="hu-HU" sz="2400" dirty="0" err="1">
                <a:latin typeface="Century Gothic" panose="020B0502020202020204" pitchFamily="34" charset="0"/>
              </a:rPr>
              <a:t>Kommunikációs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Igazgatósággal</a:t>
            </a:r>
            <a:endParaRPr lang="en-US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4.5. </a:t>
            </a:r>
            <a:r>
              <a:rPr lang="en-US" altLang="hu-HU" sz="2400" dirty="0" err="1">
                <a:latin typeface="Century Gothic" panose="020B0502020202020204" pitchFamily="34" charset="0"/>
              </a:rPr>
              <a:t>Pályázati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kötelezettségek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endParaRPr lang="hu-HU" altLang="hu-HU" sz="24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57A0232-C232-4F09-9EA9-C0161522419A}" type="slidenum">
              <a:rPr lang="hu-HU" smtClean="0"/>
              <a:t>7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  <p:sp>
        <p:nvSpPr>
          <p:cNvPr id="2" name="Lekerekített téglalap 3">
            <a:extLst>
              <a:ext uri="{FF2B5EF4-FFF2-40B4-BE49-F238E27FC236}">
                <a16:creationId xmlns:a16="http://schemas.microsoft.com/office/drawing/2014/main" id="{A7098617-190B-B4F6-6543-284A2CBD3254}"/>
              </a:ext>
            </a:extLst>
          </p:cNvPr>
          <p:cNvSpPr/>
          <p:nvPr/>
        </p:nvSpPr>
        <p:spPr>
          <a:xfrm>
            <a:off x="623888" y="3615204"/>
            <a:ext cx="6624636" cy="440218"/>
          </a:xfrm>
          <a:prstGeom prst="roundRect">
            <a:avLst>
              <a:gd name="adj" fmla="val 4035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9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Tehetséges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hallgatók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megjelenítése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1560734"/>
            <a:ext cx="11189421" cy="48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hu-HU" altLang="hu-HU" sz="2000" dirty="0">
                <a:latin typeface="Century Gothic" panose="020B0502020202020204" pitchFamily="34" charset="0"/>
              </a:rPr>
              <a:t>A GTK „Kommunikáció és médiatudomány” BA </a:t>
            </a:r>
            <a:r>
              <a:rPr lang="hu-HU" altLang="hu-HU" sz="2000" dirty="0" err="1">
                <a:latin typeface="Century Gothic" panose="020B0502020202020204" pitchFamily="34" charset="0"/>
              </a:rPr>
              <a:t>szakán</a:t>
            </a:r>
            <a:r>
              <a:rPr lang="hu-HU" altLang="hu-HU" sz="2000" dirty="0">
                <a:latin typeface="Century Gothic" panose="020B0502020202020204" pitchFamily="34" charset="0"/>
              </a:rPr>
              <a:t>, a Kutatószeminárium c.</a:t>
            </a:r>
            <a:r>
              <a:rPr lang="en-US" altLang="hu-HU" sz="2000" dirty="0">
                <a:latin typeface="Century Gothic" panose="020B0502020202020204" pitchFamily="34" charset="0"/>
              </a:rPr>
              <a:t> </a:t>
            </a:r>
            <a:r>
              <a:rPr lang="hu-HU" altLang="hu-HU" sz="2000" dirty="0">
                <a:latin typeface="Century Gothic" panose="020B0502020202020204" pitchFamily="34" charset="0"/>
              </a:rPr>
              <a:t>tárgy (BMEGT43A257)</a:t>
            </a:r>
            <a:endParaRPr lang="en-US" altLang="hu-HU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000" dirty="0">
                <a:latin typeface="Century Gothic" panose="020B0502020202020204" pitchFamily="34" charset="0"/>
              </a:rPr>
              <a:t>P</a:t>
            </a:r>
            <a:r>
              <a:rPr lang="hu-HU" altLang="hu-HU" sz="2000" dirty="0" err="1">
                <a:latin typeface="Century Gothic" panose="020B0502020202020204" pitchFamily="34" charset="0"/>
              </a:rPr>
              <a:t>ilot</a:t>
            </a:r>
            <a:r>
              <a:rPr lang="hu-HU" altLang="hu-HU" sz="2000" dirty="0">
                <a:latin typeface="Century Gothic" panose="020B0502020202020204" pitchFamily="34" charset="0"/>
              </a:rPr>
              <a:t> jelleggel párperces mini-interjúk készültek</a:t>
            </a:r>
            <a:r>
              <a:rPr lang="en-US" altLang="hu-HU" sz="2000" dirty="0">
                <a:latin typeface="Century Gothic" panose="020B0502020202020204" pitchFamily="34" charset="0"/>
              </a:rPr>
              <a:t> </a:t>
            </a:r>
            <a:r>
              <a:rPr lang="hu-HU" altLang="hu-HU" sz="2000" dirty="0">
                <a:latin typeface="Century Gothic" panose="020B0502020202020204" pitchFamily="34" charset="0"/>
              </a:rPr>
              <a:t>érdekes kutatási </a:t>
            </a:r>
            <a:r>
              <a:rPr lang="hu-HU" altLang="hu-HU" sz="2000" dirty="0" err="1">
                <a:latin typeface="Century Gothic" panose="020B0502020202020204" pitchFamily="34" charset="0"/>
              </a:rPr>
              <a:t>témá</a:t>
            </a:r>
            <a:r>
              <a:rPr lang="en-US" altLang="hu-HU" sz="2000" dirty="0" err="1">
                <a:latin typeface="Century Gothic" panose="020B0502020202020204" pitchFamily="34" charset="0"/>
              </a:rPr>
              <a:t>król</a:t>
            </a:r>
            <a:endParaRPr lang="en-US" altLang="hu-HU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000" dirty="0" err="1">
                <a:latin typeface="Century Gothic" panose="020B0502020202020204" pitchFamily="34" charset="0"/>
              </a:rPr>
              <a:t>Tehetségtanács</a:t>
            </a:r>
            <a:r>
              <a:rPr lang="en-US" altLang="hu-HU" sz="2000" dirty="0">
                <a:latin typeface="Century Gothic" panose="020B0502020202020204" pitchFamily="34" charset="0"/>
              </a:rPr>
              <a:t> – </a:t>
            </a:r>
            <a:r>
              <a:rPr lang="en-US" altLang="hu-HU" sz="2000" dirty="0" err="1">
                <a:latin typeface="Century Gothic" panose="020B0502020202020204" pitchFamily="34" charset="0"/>
              </a:rPr>
              <a:t>Kutatási</a:t>
            </a:r>
            <a:r>
              <a:rPr lang="en-US" altLang="hu-HU" sz="2000" dirty="0">
                <a:latin typeface="Century Gothic" panose="020B0502020202020204" pitchFamily="34" charset="0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</a:rPr>
              <a:t>témák</a:t>
            </a:r>
            <a:r>
              <a:rPr lang="en-US" altLang="hu-HU" sz="2000" dirty="0">
                <a:latin typeface="Century Gothic" panose="020B0502020202020204" pitchFamily="34" charset="0"/>
              </a:rPr>
              <a:t>, </a:t>
            </a:r>
            <a:r>
              <a:rPr lang="en-US" altLang="hu-HU" sz="2000" dirty="0" err="1">
                <a:latin typeface="Century Gothic" panose="020B0502020202020204" pitchFamily="34" charset="0"/>
              </a:rPr>
              <a:t>vállalkozó</a:t>
            </a:r>
            <a:r>
              <a:rPr lang="en-US" altLang="hu-HU" sz="2000" dirty="0">
                <a:latin typeface="Century Gothic" panose="020B0502020202020204" pitchFamily="34" charset="0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</a:rPr>
              <a:t>fiatalok</a:t>
            </a:r>
            <a:r>
              <a:rPr lang="en-US" altLang="hu-HU" sz="2000" dirty="0">
                <a:latin typeface="Century Gothic" panose="020B0502020202020204" pitchFamily="34" charset="0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</a:rPr>
              <a:t>összegyűjtése</a:t>
            </a:r>
            <a:r>
              <a:rPr lang="en-US" altLang="hu-HU" sz="2000" dirty="0">
                <a:latin typeface="Century Gothic" panose="020B0502020202020204" pitchFamily="34" charset="0"/>
              </a:rPr>
              <a:t>, </a:t>
            </a:r>
            <a:r>
              <a:rPr lang="en-US" altLang="hu-HU" sz="2000" dirty="0" err="1">
                <a:latin typeface="Century Gothic" panose="020B0502020202020204" pitchFamily="34" charset="0"/>
              </a:rPr>
              <a:t>kiajánlása</a:t>
            </a:r>
            <a:endParaRPr lang="en-US" altLang="hu-HU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000" dirty="0" err="1">
                <a:latin typeface="Century Gothic" panose="020B0502020202020204" pitchFamily="34" charset="0"/>
              </a:rPr>
              <a:t>Forgatás</a:t>
            </a:r>
            <a:r>
              <a:rPr lang="en-US" altLang="hu-HU" sz="2000" dirty="0">
                <a:latin typeface="Century Gothic" panose="020B0502020202020204" pitchFamily="34" charset="0"/>
              </a:rPr>
              <a:t>: 2023 </a:t>
            </a:r>
            <a:r>
              <a:rPr lang="en-US" altLang="hu-HU" sz="2000" dirty="0" err="1">
                <a:latin typeface="Century Gothic" panose="020B0502020202020204" pitchFamily="34" charset="0"/>
              </a:rPr>
              <a:t>március</a:t>
            </a:r>
            <a:r>
              <a:rPr lang="en-US" altLang="hu-HU" sz="2000" dirty="0">
                <a:latin typeface="Century Gothic" panose="020B0502020202020204" pitchFamily="34" charset="0"/>
              </a:rPr>
              <a:t> - </a:t>
            </a:r>
            <a:r>
              <a:rPr lang="en-US" altLang="hu-HU" sz="2000" dirty="0" err="1">
                <a:latin typeface="Century Gothic" panose="020B0502020202020204" pitchFamily="34" charset="0"/>
              </a:rPr>
              <a:t>április</a:t>
            </a:r>
            <a:endParaRPr lang="en-US" altLang="hu-HU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000" dirty="0" err="1">
                <a:latin typeface="Century Gothic" panose="020B0502020202020204" pitchFamily="34" charset="0"/>
              </a:rPr>
              <a:t>Videók</a:t>
            </a:r>
            <a:r>
              <a:rPr lang="en-US" altLang="hu-HU" sz="2000" dirty="0">
                <a:latin typeface="Century Gothic" panose="020B0502020202020204" pitchFamily="34" charset="0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</a:rPr>
              <a:t>elkészülése</a:t>
            </a:r>
            <a:r>
              <a:rPr lang="en-US" altLang="hu-HU" sz="2000" dirty="0">
                <a:latin typeface="Century Gothic" panose="020B0502020202020204" pitchFamily="34" charset="0"/>
              </a:rPr>
              <a:t>: 2023 </a:t>
            </a:r>
            <a:r>
              <a:rPr lang="en-US" altLang="hu-HU" sz="2000" dirty="0" err="1">
                <a:latin typeface="Century Gothic" panose="020B0502020202020204" pitchFamily="34" charset="0"/>
              </a:rPr>
              <a:t>május</a:t>
            </a:r>
            <a:r>
              <a:rPr lang="en-US" altLang="hu-HU" sz="2000" dirty="0">
                <a:latin typeface="Century Gothic" panose="020B0502020202020204" pitchFamily="34" charset="0"/>
              </a:rPr>
              <a:t> – 6 </a:t>
            </a:r>
            <a:r>
              <a:rPr lang="en-US" altLang="hu-HU" sz="2000" dirty="0" err="1">
                <a:latin typeface="Century Gothic" panose="020B0502020202020204" pitchFamily="34" charset="0"/>
              </a:rPr>
              <a:t>db</a:t>
            </a:r>
            <a:r>
              <a:rPr lang="en-US" altLang="hu-HU" sz="2000" dirty="0">
                <a:latin typeface="Century Gothic" panose="020B0502020202020204" pitchFamily="34" charset="0"/>
              </a:rPr>
              <a:t> </a:t>
            </a:r>
            <a:r>
              <a:rPr lang="en-US" altLang="hu-HU" sz="2000" dirty="0" err="1">
                <a:latin typeface="Century Gothic" panose="020B0502020202020204" pitchFamily="34" charset="0"/>
              </a:rPr>
              <a:t>videó</a:t>
            </a:r>
            <a:endParaRPr lang="en-US" altLang="hu-HU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2000" b="1" dirty="0" err="1">
                <a:latin typeface="Century Gothic" panose="020B0502020202020204" pitchFamily="34" charset="0"/>
              </a:rPr>
              <a:t>Tapasztalatok</a:t>
            </a:r>
            <a:r>
              <a:rPr lang="en-US" altLang="hu-HU" sz="2000" b="1" dirty="0">
                <a:latin typeface="Century Gothic" panose="020B0502020202020204" pitchFamily="34" charset="0"/>
              </a:rPr>
              <a:t>: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1600" dirty="0" err="1">
                <a:latin typeface="Century Gothic" panose="020B0502020202020204" pitchFamily="34" charset="0"/>
              </a:rPr>
              <a:t>Megfelelő</a:t>
            </a:r>
            <a:r>
              <a:rPr lang="en-US" altLang="hu-HU" sz="1600" dirty="0">
                <a:latin typeface="Century Gothic" panose="020B0502020202020204" pitchFamily="34" charset="0"/>
              </a:rPr>
              <a:t> </a:t>
            </a:r>
            <a:r>
              <a:rPr lang="en-US" altLang="hu-HU" sz="1600" dirty="0" err="1">
                <a:latin typeface="Century Gothic" panose="020B0502020202020204" pitchFamily="34" charset="0"/>
              </a:rPr>
              <a:t>technika</a:t>
            </a:r>
            <a:r>
              <a:rPr lang="en-US" altLang="hu-HU" sz="1600" dirty="0">
                <a:latin typeface="Century Gothic" panose="020B0502020202020204" pitchFamily="34" charset="0"/>
              </a:rPr>
              <a:t> </a:t>
            </a:r>
            <a:r>
              <a:rPr lang="en-US" altLang="hu-HU" sz="1600" dirty="0" err="1">
                <a:latin typeface="Century Gothic" panose="020B0502020202020204" pitchFamily="34" charset="0"/>
              </a:rPr>
              <a:t>hiánya</a:t>
            </a:r>
            <a:r>
              <a:rPr lang="en-US" altLang="hu-HU" sz="1600" dirty="0">
                <a:latin typeface="Century Gothic" panose="020B0502020202020204" pitchFamily="34" charset="0"/>
              </a:rPr>
              <a:t>, </a:t>
            </a:r>
            <a:r>
              <a:rPr lang="en-US" altLang="hu-HU" sz="1600" dirty="0" err="1">
                <a:latin typeface="Century Gothic" panose="020B0502020202020204" pitchFamily="34" charset="0"/>
              </a:rPr>
              <a:t>saját</a:t>
            </a:r>
            <a:r>
              <a:rPr lang="en-US" altLang="hu-HU" sz="1600" dirty="0">
                <a:latin typeface="Century Gothic" panose="020B0502020202020204" pitchFamily="34" charset="0"/>
              </a:rPr>
              <a:t> </a:t>
            </a:r>
            <a:r>
              <a:rPr lang="en-US" altLang="hu-HU" sz="1600" dirty="0" err="1">
                <a:latin typeface="Century Gothic" panose="020B0502020202020204" pitchFamily="34" charset="0"/>
              </a:rPr>
              <a:t>eszközök</a:t>
            </a:r>
            <a:r>
              <a:rPr lang="en-US" altLang="hu-HU" sz="1600" dirty="0">
                <a:latin typeface="Century Gothic" panose="020B0502020202020204" pitchFamily="34" charset="0"/>
              </a:rPr>
              <a:t>, </a:t>
            </a:r>
            <a:r>
              <a:rPr lang="en-US" altLang="hu-HU" sz="1600" dirty="0" err="1">
                <a:latin typeface="Century Gothic" panose="020B0502020202020204" pitchFamily="34" charset="0"/>
              </a:rPr>
              <a:t>gyenge</a:t>
            </a:r>
            <a:r>
              <a:rPr lang="en-US" altLang="hu-HU" sz="1600" dirty="0">
                <a:latin typeface="Century Gothic" panose="020B0502020202020204" pitchFamily="34" charset="0"/>
              </a:rPr>
              <a:t> </a:t>
            </a:r>
            <a:r>
              <a:rPr lang="en-US" altLang="hu-HU" sz="1600" dirty="0" err="1">
                <a:latin typeface="Century Gothic" panose="020B0502020202020204" pitchFamily="34" charset="0"/>
              </a:rPr>
              <a:t>minőség</a:t>
            </a:r>
            <a:endParaRPr lang="en-US" altLang="hu-HU" sz="1600" dirty="0">
              <a:latin typeface="Century Gothic" panose="020B0502020202020204" pitchFamily="34" charset="0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1600" dirty="0">
                <a:latin typeface="Century Gothic" panose="020B0502020202020204" pitchFamily="34" charset="0"/>
              </a:rPr>
              <a:t>BME “PR” </a:t>
            </a:r>
            <a:r>
              <a:rPr lang="en-US" altLang="hu-HU" sz="1600" dirty="0" err="1">
                <a:latin typeface="Century Gothic" panose="020B0502020202020204" pitchFamily="34" charset="0"/>
              </a:rPr>
              <a:t>problémák</a:t>
            </a:r>
            <a:r>
              <a:rPr lang="en-US" altLang="hu-HU" sz="1600" dirty="0">
                <a:latin typeface="Century Gothic" panose="020B0502020202020204" pitchFamily="34" charset="0"/>
              </a:rPr>
              <a:t>: </a:t>
            </a:r>
            <a:r>
              <a:rPr lang="en-US" altLang="hu-HU" sz="1600" dirty="0" err="1">
                <a:latin typeface="Century Gothic" panose="020B0502020202020204" pitchFamily="34" charset="0"/>
              </a:rPr>
              <a:t>egyetemi</a:t>
            </a:r>
            <a:r>
              <a:rPr lang="en-US" altLang="hu-HU" sz="1600" dirty="0">
                <a:latin typeface="Century Gothic" panose="020B0502020202020204" pitchFamily="34" charset="0"/>
              </a:rPr>
              <a:t> </a:t>
            </a:r>
            <a:r>
              <a:rPr lang="en-US" altLang="hu-HU" sz="1600" dirty="0" err="1">
                <a:latin typeface="Century Gothic" panose="020B0502020202020204" pitchFamily="34" charset="0"/>
              </a:rPr>
              <a:t>infrastruktúra</a:t>
            </a:r>
            <a:endParaRPr lang="en-US" altLang="hu-HU" sz="1600" dirty="0">
              <a:latin typeface="Century Gothic" panose="020B0502020202020204" pitchFamily="34" charset="0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en-US" altLang="hu-HU" sz="1600" dirty="0">
                <a:latin typeface="Century Gothic" panose="020B0502020202020204" pitchFamily="34" charset="0"/>
              </a:rPr>
              <a:t>Nem </a:t>
            </a:r>
            <a:r>
              <a:rPr lang="en-US" altLang="hu-HU" sz="1600" dirty="0" err="1">
                <a:latin typeface="Century Gothic" panose="020B0502020202020204" pitchFamily="34" charset="0"/>
              </a:rPr>
              <a:t>került</a:t>
            </a:r>
            <a:r>
              <a:rPr lang="en-US" altLang="hu-HU" sz="1600" dirty="0">
                <a:latin typeface="Century Gothic" panose="020B0502020202020204" pitchFamily="34" charset="0"/>
              </a:rPr>
              <a:t> </a:t>
            </a:r>
            <a:r>
              <a:rPr lang="en-US" altLang="hu-HU" sz="1600" dirty="0" err="1">
                <a:latin typeface="Century Gothic" panose="020B0502020202020204" pitchFamily="34" charset="0"/>
              </a:rPr>
              <a:t>nyilvános</a:t>
            </a:r>
            <a:r>
              <a:rPr lang="en-US" altLang="hu-HU" sz="1600" dirty="0">
                <a:latin typeface="Century Gothic" panose="020B0502020202020204" pitchFamily="34" charset="0"/>
              </a:rPr>
              <a:t> </a:t>
            </a:r>
            <a:r>
              <a:rPr lang="en-US" altLang="hu-HU" sz="1600" dirty="0" err="1">
                <a:latin typeface="Century Gothic" panose="020B0502020202020204" pitchFamily="34" charset="0"/>
              </a:rPr>
              <a:t>publikálásra</a:t>
            </a:r>
            <a:endParaRPr lang="en-US" altLang="hu-HU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endParaRPr lang="hu-HU" altLang="hu-HU" sz="20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CD4654-EEB0-4345-9CFB-97DE4F27EEC9}" type="slidenum">
              <a:rPr lang="hu-HU" smtClean="0"/>
              <a:t>8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257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623888" y="274638"/>
            <a:ext cx="10944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 </a:t>
            </a:r>
            <a:r>
              <a:rPr lang="en-US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hu-HU" altLang="hu-H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. munkacsoport eredményei:</a:t>
            </a:r>
            <a:endParaRPr lang="en-GB" altLang="hu-HU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623888" y="2429136"/>
            <a:ext cx="11189421" cy="39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.1. </a:t>
            </a:r>
            <a:r>
              <a:rPr lang="en-US" altLang="hu-HU" sz="2400" dirty="0" err="1">
                <a:latin typeface="Century Gothic" panose="020B0502020202020204" pitchFamily="34" charset="0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arculat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.2. </a:t>
            </a:r>
            <a:r>
              <a:rPr lang="en-US" altLang="hu-HU" sz="2400" dirty="0" err="1">
                <a:latin typeface="Century Gothic" panose="020B0502020202020204" pitchFamily="34" charset="0"/>
              </a:rPr>
              <a:t>Új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honlap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.3. </a:t>
            </a:r>
            <a:r>
              <a:rPr lang="en-US" altLang="hu-HU" sz="2400" dirty="0" err="1">
                <a:latin typeface="Century Gothic" panose="020B0502020202020204" pitchFamily="34" charset="0"/>
              </a:rPr>
              <a:t>Tehetséges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hallgatók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megjelenítése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</a:t>
            </a:r>
            <a:r>
              <a:rPr lang="hu-HU" altLang="hu-HU" sz="2400" dirty="0">
                <a:latin typeface="Century Gothic" panose="020B0502020202020204" pitchFamily="34" charset="0"/>
              </a:rPr>
              <a:t>.4. </a:t>
            </a:r>
            <a:r>
              <a:rPr lang="en-US" altLang="hu-HU" sz="2400" dirty="0" err="1">
                <a:latin typeface="Century Gothic" panose="020B0502020202020204" pitchFamily="34" charset="0"/>
              </a:rPr>
              <a:t>Kapcsolat</a:t>
            </a:r>
            <a:r>
              <a:rPr lang="en-US" altLang="hu-HU" sz="2400" dirty="0">
                <a:latin typeface="Century Gothic" panose="020B0502020202020204" pitchFamily="34" charset="0"/>
              </a:rPr>
              <a:t> a </a:t>
            </a:r>
            <a:r>
              <a:rPr lang="en-US" altLang="hu-HU" sz="2400" dirty="0" err="1">
                <a:latin typeface="Century Gothic" panose="020B0502020202020204" pitchFamily="34" charset="0"/>
              </a:rPr>
              <a:t>Kommunikációs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Igazgatósággal</a:t>
            </a:r>
            <a:endParaRPr lang="en-US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hu-HU" sz="2400" dirty="0">
                <a:latin typeface="Century Gothic" panose="020B0502020202020204" pitchFamily="34" charset="0"/>
              </a:rPr>
              <a:t>4.5. </a:t>
            </a:r>
            <a:r>
              <a:rPr lang="en-US" altLang="hu-HU" sz="2400" dirty="0" err="1">
                <a:latin typeface="Century Gothic" panose="020B0502020202020204" pitchFamily="34" charset="0"/>
              </a:rPr>
              <a:t>Pályázati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r>
              <a:rPr lang="en-US" altLang="hu-HU" sz="2400" dirty="0" err="1">
                <a:latin typeface="Century Gothic" panose="020B0502020202020204" pitchFamily="34" charset="0"/>
              </a:rPr>
              <a:t>kötelezettségek</a:t>
            </a:r>
            <a:r>
              <a:rPr lang="en-US" altLang="hu-HU" sz="2400" dirty="0">
                <a:latin typeface="Century Gothic" panose="020B0502020202020204" pitchFamily="34" charset="0"/>
              </a:rPr>
              <a:t> </a:t>
            </a:r>
            <a:endParaRPr lang="hu-HU" altLang="hu-HU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endParaRPr lang="hu-HU" altLang="hu-HU" sz="2400" dirty="0"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381" y="274637"/>
            <a:ext cx="1080569" cy="10790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277600" y="63722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57A0232-C232-4F09-9EA9-C0161522419A}" type="slidenum">
              <a:rPr lang="hu-HU" smtClean="0"/>
              <a:t>9</a:t>
            </a:fld>
            <a:r>
              <a:rPr lang="hu-HU" dirty="0"/>
              <a:t> / 1</a:t>
            </a:r>
            <a:r>
              <a:rPr lang="en-US" dirty="0"/>
              <a:t>3</a:t>
            </a:r>
            <a:endParaRPr lang="hu-HU" dirty="0"/>
          </a:p>
        </p:txBody>
      </p:sp>
      <p:sp>
        <p:nvSpPr>
          <p:cNvPr id="2" name="Lekerekített téglalap 3">
            <a:extLst>
              <a:ext uri="{FF2B5EF4-FFF2-40B4-BE49-F238E27FC236}">
                <a16:creationId xmlns:a16="http://schemas.microsoft.com/office/drawing/2014/main" id="{A7098617-190B-B4F6-6543-284A2CBD3254}"/>
              </a:ext>
            </a:extLst>
          </p:cNvPr>
          <p:cNvSpPr/>
          <p:nvPr/>
        </p:nvSpPr>
        <p:spPr>
          <a:xfrm>
            <a:off x="623887" y="4180571"/>
            <a:ext cx="7360547" cy="497446"/>
          </a:xfrm>
          <a:prstGeom prst="roundRect">
            <a:avLst>
              <a:gd name="adj" fmla="val 4035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71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82842</TotalTime>
  <Words>660</Words>
  <Application>Microsoft Office PowerPoint</Application>
  <PresentationFormat>Szélesvásznú</PresentationFormat>
  <Paragraphs>95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Symbol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Bojtárné Dr. Bagi Katalin</dc:creator>
  <cp:lastModifiedBy>Berezvai Szabolcs</cp:lastModifiedBy>
  <cp:revision>486</cp:revision>
  <dcterms:created xsi:type="dcterms:W3CDTF">2021-07-25T13:08:00Z</dcterms:created>
  <dcterms:modified xsi:type="dcterms:W3CDTF">2024-07-02T07:25:29Z</dcterms:modified>
</cp:coreProperties>
</file>