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4" r:id="rId4"/>
  </p:sldMasterIdLst>
  <p:notesMasterIdLst>
    <p:notesMasterId r:id="rId27"/>
  </p:notesMasterIdLst>
  <p:handoutMasterIdLst>
    <p:handoutMasterId r:id="rId28"/>
  </p:handoutMasterIdLst>
  <p:sldIdLst>
    <p:sldId id="2146847532" r:id="rId5"/>
    <p:sldId id="2146847538" r:id="rId6"/>
    <p:sldId id="2146847559" r:id="rId7"/>
    <p:sldId id="2146847557" r:id="rId8"/>
    <p:sldId id="2146847541" r:id="rId9"/>
    <p:sldId id="2146847556" r:id="rId10"/>
    <p:sldId id="2146847560" r:id="rId11"/>
    <p:sldId id="2146847558" r:id="rId12"/>
    <p:sldId id="2146847543" r:id="rId13"/>
    <p:sldId id="2146847551" r:id="rId14"/>
    <p:sldId id="2146847520" r:id="rId15"/>
    <p:sldId id="2146847529" r:id="rId16"/>
    <p:sldId id="2146847542" r:id="rId17"/>
    <p:sldId id="2146847562" r:id="rId18"/>
    <p:sldId id="2146847553" r:id="rId19"/>
    <p:sldId id="2146847552" r:id="rId20"/>
    <p:sldId id="2146847554" r:id="rId21"/>
    <p:sldId id="2146847555" r:id="rId22"/>
    <p:sldId id="2146847561" r:id="rId23"/>
    <p:sldId id="2146847544" r:id="rId24"/>
    <p:sldId id="2146847549" r:id="rId25"/>
    <p:sldId id="2146847518" r:id="rId26"/>
  </p:sldIdLst>
  <p:sldSz cx="11520488" cy="6480175"/>
  <p:notesSz cx="6858000" cy="9144000"/>
  <p:embeddedFontLst>
    <p:embeddedFont>
      <p:font typeface="Georgia" panose="02040502050405020303" pitchFamily="18" charset="0"/>
      <p:regular r:id="rId29"/>
      <p:bold r:id="rId30"/>
      <p:italic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Montserrat Light" panose="00000400000000000000" pitchFamily="2" charset="0"/>
      <p:regular r:id="rId37"/>
      <p:italic r:id="rId38"/>
    </p:embeddedFont>
    <p:embeddedFont>
      <p:font typeface="Montserrat SemiBold" panose="00000700000000000000" pitchFamily="2" charset="0"/>
      <p:bold r:id="rId39"/>
      <p:boldItalic r:id="rId4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ME diasor sablon" id="{647901AF-3E97-4B8A-8E0A-50C52B726A3D}">
          <p14:sldIdLst>
            <p14:sldId id="2146847532"/>
            <p14:sldId id="2146847538"/>
            <p14:sldId id="2146847559"/>
            <p14:sldId id="2146847557"/>
          </p14:sldIdLst>
        </p14:section>
        <p14:section name="Fejezet 1" id="{6DCD1B11-8B2A-4A2C-A216-C7A2C068ED7C}">
          <p14:sldIdLst>
            <p14:sldId id="2146847541"/>
            <p14:sldId id="2146847556"/>
            <p14:sldId id="2146847560"/>
            <p14:sldId id="2146847558"/>
          </p14:sldIdLst>
        </p14:section>
        <p14:section name="Fejezet 2" id="{9A04F0EB-A17F-4D7D-AB5E-E72CF301AD15}">
          <p14:sldIdLst>
            <p14:sldId id="2146847543"/>
            <p14:sldId id="2146847551"/>
            <p14:sldId id="2146847520"/>
            <p14:sldId id="2146847529"/>
          </p14:sldIdLst>
        </p14:section>
        <p14:section name="Fejezet 3" id="{0CE4ADAF-9DB8-4045-8E1D-C83228C50B86}">
          <p14:sldIdLst>
            <p14:sldId id="2146847542"/>
            <p14:sldId id="2146847562"/>
            <p14:sldId id="2146847553"/>
            <p14:sldId id="2146847552"/>
            <p14:sldId id="2146847554"/>
            <p14:sldId id="2146847555"/>
            <p14:sldId id="2146847561"/>
            <p14:sldId id="2146847544"/>
            <p14:sldId id="2146847549"/>
            <p14:sldId id="21468475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08CE89-4ED4-62EF-B5D5-F7DC7AAFC4B3}" name="Bihari Péter" initials="BP" userId="S::bihari.peter@gpk.bme.hu::09e566b1-dbb0-41c3-8777-fb8011f9ebf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zkay Cecília" initials="LC" lastIdx="1" clrIdx="0">
    <p:extLst>
      <p:ext uri="{19B8F6BF-5375-455C-9EA6-DF929625EA0E}">
        <p15:presenceInfo xmlns:p15="http://schemas.microsoft.com/office/powerpoint/2012/main" userId="S::liszkay.cecilia@bme.hu::d35980af-21c7-4c4c-ac0d-d2cc85907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551122"/>
    <a:srgbClr val="792530"/>
    <a:srgbClr val="FFFFFF"/>
    <a:srgbClr val="D99694"/>
    <a:srgbClr val="990033"/>
    <a:srgbClr val="CEB6C5"/>
    <a:srgbClr val="FF6699"/>
    <a:srgbClr val="D58787"/>
    <a:srgbClr val="D6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455975-9094-C0FD-6447-664C6D859874}" v="7" dt="2026-06-16T07:59:05.666"/>
    <p1510:client id="{F7EBFF95-4784-A5CD-FC85-E2EFC7905ED0}" v="26" dt="2026-06-16T06:43:59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Világos stílus 1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80" autoAdjust="0"/>
    <p:restoredTop sz="90065" autoAdjust="0"/>
  </p:normalViewPr>
  <p:slideViewPr>
    <p:cSldViewPr snapToGrid="0">
      <p:cViewPr varScale="1">
        <p:scale>
          <a:sx n="75" d="100"/>
          <a:sy n="75" d="100"/>
        </p:scale>
        <p:origin x="2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1.fntdata"/><Relationship Id="rId21" Type="http://schemas.openxmlformats.org/officeDocument/2006/relationships/slide" Target="slides/slide17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rgbClr val="792530"/>
                </a:solidFill>
                <a:latin typeface="Montserrat SemiBold" panose="00000700000000000000" pitchFamily="2" charset="-18"/>
                <a:ea typeface="+mn-ea"/>
                <a:cs typeface="+mn-cs"/>
              </a:defRPr>
            </a:pPr>
            <a:r>
              <a:rPr lang="hu-HU" sz="2400" b="1" noProof="0" dirty="0">
                <a:solidFill>
                  <a:srgbClr val="792530"/>
                </a:solidFill>
                <a:latin typeface="Montserrat SemiBold" panose="00000700000000000000" pitchFamily="2" charset="-18"/>
              </a:rPr>
              <a:t>Diagram címe</a:t>
            </a:r>
            <a:endParaRPr lang="hu-HU" b="1" noProof="0" dirty="0">
              <a:solidFill>
                <a:srgbClr val="792530"/>
              </a:solidFill>
              <a:latin typeface="Montserrat SemiBold" panose="00000700000000000000" pitchFamily="2" charset="-18"/>
            </a:endParaRPr>
          </a:p>
        </c:rich>
      </c:tx>
      <c:layout>
        <c:manualLayout>
          <c:xMode val="edge"/>
          <c:yMode val="edge"/>
          <c:x val="0.3846758118184104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rgbClr val="792530"/>
              </a:solidFill>
              <a:latin typeface="Montserrat SemiBold" panose="00000700000000000000" pitchFamily="2" charset="-18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4.6712499999999997E-2"/>
          <c:y val="9.3118299431773924E-2"/>
          <c:w val="0.93858842592592584"/>
          <c:h val="0.83033718892292607"/>
        </c:manualLayout>
      </c:layout>
      <c:lineChart>
        <c:grouping val="standar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20-4773-A1F4-4B7F99CDED2D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ln w="38100" cap="rnd" cmpd="sng" algn="ctr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20-4773-A1F4-4B7F99CDED2D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ln w="38100" cap="rnd" cmpd="sng" algn="ctr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20-4773-A1F4-4B7F99CDE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286095199"/>
        <c:axId val="286102879"/>
      </c:lineChart>
      <c:catAx>
        <c:axId val="286095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hu-HU"/>
          </a:p>
        </c:txPr>
        <c:crossAx val="286102879"/>
        <c:crosses val="autoZero"/>
        <c:auto val="1"/>
        <c:lblAlgn val="ctr"/>
        <c:lblOffset val="100"/>
        <c:noMultiLvlLbl val="0"/>
      </c:catAx>
      <c:valAx>
        <c:axId val="2861028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hu-HU"/>
          </a:p>
        </c:txPr>
        <c:crossAx val="286095199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31402591067605"/>
          <c:y val="9.1606636380995546E-2"/>
          <c:w val="0.39355691051443914"/>
          <c:h val="4.692713479694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j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B324F002-233E-40C2-1F7A-FA97C327F3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965C002-42F7-9C5E-1073-2432B20648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88952-7B77-4C32-9CBA-5DD1897427EB}" type="datetime1">
              <a:rPr lang="hu-HU" smtClean="0"/>
              <a:t>2026. 06. 20.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954193C-804A-8CDC-7C77-4774BDB735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00E1A90-1C67-BFF9-2405-52B981D4F2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2958D-1463-45C5-948F-81090E1854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522522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91296-957E-45B4-9DD8-C3A8F90BCC01}" type="datetime1">
              <a:rPr lang="hu-HU" smtClean="0"/>
              <a:t>2026. 06. 20.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C7467-0CCD-0648-94F2-A61C17AB805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058427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Kérjük, ezt a sávot minden diánál olvassa el figyelmesen.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EA1247F-75A6-4530-82A0-4712F786D27B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7957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prezentáció nyitó diája. Kérjük, írja be a megfelelő mezőkbe a prezentáció címét, adott esetben az alcímet (szerkeszthető szövegmező), a nevét és a prezentáció dátumát.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579EE23-E1A7-4B42-89C7-374584F440BC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0287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Tartalomjegyzék hivatkozással illetve Zoom elemekkel.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88D2F28-8DC2-41B6-B33F-22C1DFD759D6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138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Idézet-sablon. A szöveg szabadon szerkeszthető és cserélhető.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DF1A664-05FD-4BEE-9F81-92B4C3E1AEC1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9097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fejezet nyitó diája kép nélkül. Kérjük, feltétlenül frissítse a fejezetek számozását.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DEB0208-5E74-4728-A866-8522E4B23414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1626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Szöveges dia kiemelt részekkel. A szövegek szabadon szerkeszthetők és cserélhetők.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3F6FDE5-4545-4CA8-BC8B-93C6B869165B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016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Szöveges dia nagy képpel. A szöveg és a kép szabadon szerkeszthetők és cserélhetők.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4B7D2FB-2DE9-4B09-92A4-5D145AED4C4C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7016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Szöveges dia képpel. A szöveg és a kép szabadon szerkeszthetők és cserélhetők.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2396B3B-BE2C-4087-8BA4-3E6C812CEA87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566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88E88-8516-7A2F-2094-68B921FB4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F7E295-6EBA-A117-6879-87F4F0E05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82370-AC65-9F15-1D6A-4D414245D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fejezet nyitó diája. Kérjük, feltétlenül frissítse a fejezetek számozását. A képet törölheti, vagy helyettesítheti egy saját választású képpel.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95570-5CA4-88E6-8C4A-4F59580E4B5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87BED65-1897-4456-A0BE-D5EA70A2CE4C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9646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Szöveges dia képekkel. A szöveg és a képek szabadon szerkeszthetők és cserélhetők.</a:t>
            </a:r>
            <a:endParaRPr lang="en-GB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AEDD31B-0FF6-481A-AFC9-6C18F6158D29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109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94C95-3DCD-34A7-8D49-553FF2CDC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B245B-82EB-B6E9-4E47-5AA487B39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2F1004-B1AC-2753-3E72-3A4AE5416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Képek galéria-szerű megjelenítése dián. A képek szabadon szerkeszthetők, cserélhetők.</a:t>
            </a:r>
            <a:endParaRPr lang="en-GB" dirty="0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2BE70C2-D8D3-52A3-77B7-6E132B77D4C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7F31B17-E9AE-46DB-971A-EFC7B0039DD9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9497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56305-4A3D-A48A-6EF8-3595580C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93CA4D-8B87-C1BD-3FDD-E130F0E2C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2C39DE-1725-00BE-DB77-F19C8980B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Teljes fotó dián. A kép szabadon szerkeszthető, cserélhető.</a:t>
            </a:r>
            <a:endParaRPr lang="en-GB" dirty="0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0DB584E-E8A8-DC92-8517-13F910D1B6F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6AC2665-3C96-4F1F-BC4F-7CCE64D2B86D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06999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fejezet nyitó diája. Kérjük, feltétlenül frissítse a fejezetek számozását. A képet törölheti, vagy helyettesítheti egy saját választású képpel.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4E5DF13-A465-48FC-96D2-10A8F8FC452F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077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Felsorolás sablon. A szövegek és a szövegdobozok szabadon szerkeszthetők. Kérjük, illessze be a megfelelő tartalmat.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A0FE2E8-8660-4AF2-B733-1D38AC97C1A7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7610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Strukturált szövegsablon. A szövegek és a szövegdobozok szabadon szerkeszthetők. Kérjük, illessze be a megfelelő tartalmat. </a:t>
            </a:r>
          </a:p>
          <a:p>
            <a:endParaRPr lang="hu-H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27D00F04-DEDB-4202-8FCB-B832D65B9FC4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8940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82568-E262-AC22-4A05-CF76580C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24416-E740-7674-FF22-776D88C51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C778C-62B5-C7F8-31B2-654B69721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Strukturált szövegsablon. A szövegek és a szövegdobozok szabadon szerkeszthetők. Kérjük, illessze be a megfelelő tartalmat. 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5DDD668-2549-42E9-72A4-7B0BA46DB3E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9E97994-59AD-478C-B38E-43AE32D613B4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7450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Strukturált szövegsablon. A szövegek és a szövegdobozok szabadon szerkeszthetők. Kérjük, illessze be a megfelelő tartalmat.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DBFF583-12FD-4B50-8061-46F7DF01857B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5390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Táblázatsablon. A szöveg szabadon szerkeszthető. Kérjük, írja be a kívánt tartalmat.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C837643E-B6BA-48A7-A066-C19794D48402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217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Diagram minta. A szöveg szabadon szerkeszthető, helyettesíthető.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FF19727-7873-4698-ACCA-51A61A911351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87647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Záró diavázlat. Kérjük, írja be a nevét, e-mail címét és az előadás dátumát (opcionális) a megfelelő mezőkbe.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78A81B2-793F-48D2-9DA8-DB8BEE46AFBC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3300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Záró diavázlat alternatíva. Kérjük, írja be a nevét, e-mail címét és az előadás dátumát (opcionális) a megfelelő mezőkbe.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CC8F4FD-9230-45C6-86A9-717D711A4F75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254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94C95-3DCD-34A7-8D49-553FF2CDC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B245B-82EB-B6E9-4E47-5AA487B39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2F1004-B1AC-2753-3E72-3A4AE5416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ikonokat a prezentáció bármely pontjára át lehet másolni és beilleszteni.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2BE70C2-D8D3-52A3-77B7-6E132B77D4C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318D06B-E020-4D48-BD5A-0F42677659CD}" type="datetime1">
              <a:rPr lang="hu-HU" smtClean="0"/>
              <a:t>2026. 06. 20.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649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0C6CC10-3255-B549-F9E9-B143139842C2}"/>
              </a:ext>
            </a:extLst>
          </p:cNvPr>
          <p:cNvSpPr txBox="1">
            <a:spLocks/>
          </p:cNvSpPr>
          <p:nvPr userDrawn="1"/>
        </p:nvSpPr>
        <p:spPr>
          <a:xfrm>
            <a:off x="2880000" y="5616000"/>
            <a:ext cx="5760000" cy="28800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1200" spc="200" noProof="0" dirty="0">
                <a:solidFill>
                  <a:schemeClr val="bg2"/>
                </a:solidFill>
                <a:latin typeface="Montserrat Light" panose="00000400000000000000" pitchFamily="2" charset="-18"/>
                <a:cs typeface="Arial" panose="020B0604020202020204" pitchFamily="34" charset="0"/>
              </a:rPr>
              <a:t>Budapest, 2026. június 10.</a:t>
            </a:r>
          </a:p>
        </p:txBody>
      </p:sp>
      <p:cxnSp>
        <p:nvCxnSpPr>
          <p:cNvPr id="9" name="Straight Connector 22">
            <a:extLst>
              <a:ext uri="{FF2B5EF4-FFF2-40B4-BE49-F238E27FC236}">
                <a16:creationId xmlns:a16="http://schemas.microsoft.com/office/drawing/2014/main" id="{C2DA0BEC-4390-4413-C6C7-AABB683C303B}"/>
              </a:ext>
            </a:extLst>
          </p:cNvPr>
          <p:cNvCxnSpPr>
            <a:cxnSpLocks/>
          </p:cNvCxnSpPr>
          <p:nvPr userDrawn="1"/>
        </p:nvCxnSpPr>
        <p:spPr>
          <a:xfrm>
            <a:off x="4320000" y="5472000"/>
            <a:ext cx="2880000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44626D3-CD42-5C19-2718-6A3AD17FD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3780000"/>
            <a:ext cx="10080000" cy="1080000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endParaRPr lang="hu-HU" noProof="0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7E52833E-3CEA-CEDF-4EA2-02AF849A1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0000" y="5112000"/>
            <a:ext cx="5760000" cy="288000"/>
          </a:xfrm>
          <a:noFill/>
        </p:spPr>
        <p:txBody>
          <a:bodyPr vert="horz" wrap="none" lIns="0" tIns="0" rIns="0" bIns="0" rtlCol="0" anchor="ctr">
            <a:noAutofit/>
          </a:bodyPr>
          <a:lstStyle>
            <a:lvl1pPr algn="ctr">
              <a:buNone/>
              <a:defRPr lang="en-US" sz="1800" spc="200" baseline="0" dirty="0" smtClean="0">
                <a:solidFill>
                  <a:schemeClr val="bg2"/>
                </a:solidFill>
                <a:latin typeface="Montserrat Light" panose="00000400000000000000" pitchFamily="2" charset="-18"/>
                <a:ea typeface="+mj-ea"/>
                <a:cs typeface="Arial" panose="020B0604020202020204" pitchFamily="34" charset="0"/>
              </a:defRPr>
            </a:lvl1pPr>
            <a:lvl2pPr>
              <a:buNone/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dirty="0" smtClean="0">
                <a:latin typeface="+mn-lt"/>
              </a:defRPr>
            </a:lvl4pPr>
            <a:lvl5pPr>
              <a:defRPr lang="hu-HU" dirty="0">
                <a:latin typeface="+mn-lt"/>
              </a:defRPr>
            </a:lvl5pPr>
          </a:lstStyle>
          <a:p>
            <a:pPr marL="0" lvl="0" algn="ctr" defTabSz="914400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66B5A1-175F-394E-C1B9-16A509938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0000" y="180000"/>
            <a:ext cx="3599998" cy="18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5FC639-88FC-CC6A-897A-670A22682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2520000"/>
            <a:ext cx="10080000" cy="1260000"/>
          </a:xfrm>
        </p:spPr>
        <p:txBody>
          <a:bodyPr anchor="t" anchorCtr="0"/>
          <a:lstStyle>
            <a:lvl1pPr algn="ctr">
              <a:defRPr cap="all" baseline="0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r>
              <a:rPr lang="en-US" dirty="0"/>
              <a:t>Click to edit Master title style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06937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A4575D7-A247-6C07-F2BA-298776225D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0000" y="5284385"/>
            <a:ext cx="2159999" cy="108000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3B9B1E7-E570-F003-1A48-BEE061192E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>
            <a:lvl1pPr algn="l">
              <a:buNone/>
              <a:defRPr sz="2100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endParaRPr lang="hu-HU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1B6F53-FA81-6714-70E3-445681F1F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000" y="720000"/>
            <a:ext cx="4320000" cy="288000"/>
          </a:xfrm>
        </p:spPr>
        <p:txBody>
          <a:bodyPr/>
          <a:lstStyle>
            <a:lvl1pPr>
              <a:buNone/>
              <a:defRPr sz="15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u-HU" noProof="0" dirty="0" err="1"/>
              <a:t>Click</a:t>
            </a:r>
            <a:r>
              <a:rPr lang="hu-HU" noProof="0" dirty="0"/>
              <a:t> </a:t>
            </a:r>
            <a:r>
              <a:rPr lang="hu-HU" noProof="0" dirty="0" err="1"/>
              <a:t>to</a:t>
            </a:r>
            <a:r>
              <a:rPr lang="hu-HU" noProof="0" dirty="0"/>
              <a:t> </a:t>
            </a:r>
            <a:r>
              <a:rPr lang="hu-HU" noProof="0" dirty="0" err="1"/>
              <a:t>edit</a:t>
            </a:r>
            <a:r>
              <a:rPr lang="hu-HU" noProof="0" dirty="0"/>
              <a:t> Master text </a:t>
            </a:r>
            <a:r>
              <a:rPr lang="hu-HU" noProof="0" dirty="0" err="1"/>
              <a:t>styles</a:t>
            </a:r>
            <a:endParaRPr lang="hu-HU" noProof="0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8CD53D1-FD0C-6840-493B-6B712340F2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0000" y="1"/>
            <a:ext cx="4860000" cy="6480174"/>
          </a:xfrm>
        </p:spPr>
        <p:txBody>
          <a:bodyPr/>
          <a:lstStyle/>
          <a:p>
            <a:endParaRPr lang="hu-HU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C04E28-C3E1-53F0-594E-CD395EF9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3240000"/>
            <a:ext cx="10080000" cy="648000"/>
          </a:xfrm>
        </p:spPr>
        <p:txBody>
          <a:bodyPr anchor="t" anchorCtr="0"/>
          <a:lstStyle>
            <a:lvl1pPr algn="l">
              <a:defRPr cap="all" baseline="0"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r>
              <a:rPr lang="en-US" dirty="0"/>
              <a:t>Click to edit Master title style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6993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1588">
              <a:buNone/>
              <a:defRPr sz="2400" b="0">
                <a:latin typeface="Montserrat SemiBold" panose="00000700000000000000" pitchFamily="2" charset="-18"/>
              </a:defRPr>
            </a:lvl1pPr>
            <a:lvl2pPr marL="0" indent="0">
              <a:buNone/>
              <a:defRPr sz="2100" b="0">
                <a:latin typeface="Montserrat" pitchFamily="2" charset="-18"/>
              </a:defRPr>
            </a:lvl2pPr>
            <a:lvl3pPr marL="0" indent="0">
              <a:buNone/>
              <a:defRPr sz="20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41824-2217-F1B4-6F23-F638B21C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6A2AD1A7-200E-C7D8-9B9F-0266D2FF9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80BD1FF-8E3C-4A8C-864F-ECF4961E5FBB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FDC3DCA-CA4E-1B51-6835-44BC22E69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01764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73EF8E-CFA5-F52B-FBFA-1051E1A524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68B97F-9370-8B13-EB4D-E161C8BA7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FEC0A49D-F73D-C3B7-4DDF-AC8AC62F4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CD097BB-AA23-4733-BD11-0E8BEF393A45}" type="datetime8">
              <a:rPr lang="hu-HU" smtClean="0"/>
              <a:pPr/>
              <a:t>2026. 06. 20. 22:20</a:t>
            </a:fld>
            <a:endParaRPr lang="hu-HU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673C839-D030-8FD0-931D-D22E8B4FC3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205567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800000"/>
            <a:ext cx="10080000" cy="3780000"/>
          </a:xfrm>
        </p:spPr>
        <p:txBody>
          <a:bodyPr anchor="t"/>
          <a:lstStyle>
            <a:lvl1pPr marL="0" indent="1588">
              <a:buNone/>
              <a:defRPr sz="3000" b="0" i="1">
                <a:latin typeface="+mj-lt"/>
              </a:defRPr>
            </a:lvl1pPr>
            <a:lvl2pPr marL="0" indent="0" algn="r">
              <a:buNone/>
              <a:defRPr sz="1500">
                <a:latin typeface="+mj-lt"/>
              </a:defRPr>
            </a:lvl2pPr>
            <a:lvl3pPr marL="0" indent="0">
              <a:buNone/>
              <a:defRPr sz="24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41824-2217-F1B4-6F23-F638B21C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423AD7-EFE3-6779-2B7F-37BE74CA3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10F96B49-70CE-6A1D-1438-CE206A843B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98F6EA4-662E-4971-8C3C-E242B326A91F}" type="datetime8">
              <a:rPr lang="hu-HU" smtClean="0"/>
              <a:pPr/>
              <a:t>2026. 06. 20. 22:19</a:t>
            </a:fld>
            <a:endParaRPr lang="hu-HU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5358984-2D61-0EF9-EEEC-21E921534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411233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440000"/>
            <a:ext cx="4860000" cy="4500000"/>
          </a:xfrm>
        </p:spPr>
        <p:txBody>
          <a:bodyPr/>
          <a:lstStyle>
            <a:lvl1pPr marL="0" indent="1588">
              <a:buNone/>
              <a:defRPr sz="2400" b="0">
                <a:latin typeface="Montserrat SemiBold" panose="00000700000000000000" pitchFamily="2" charset="-18"/>
              </a:defRPr>
            </a:lvl1pPr>
            <a:lvl2pPr marL="0" indent="0">
              <a:buNone/>
              <a:defRPr sz="2100" b="0">
                <a:latin typeface="Montserrat" pitchFamily="2" charset="-18"/>
              </a:defRPr>
            </a:lvl2pPr>
            <a:lvl3pPr marL="0" indent="0">
              <a:buNone/>
              <a:defRPr sz="20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41824-2217-F1B4-6F23-F638B21C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813294-0BA8-A207-95DE-03A98D8C53D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40000" y="1440000"/>
            <a:ext cx="4860000" cy="4320000"/>
          </a:xfrm>
        </p:spPr>
        <p:txBody>
          <a:bodyPr/>
          <a:lstStyle>
            <a:lvl1pPr marL="0" indent="1588">
              <a:buNone/>
              <a:defRPr sz="2400" b="0">
                <a:latin typeface="Montserrat SemiBold" panose="00000700000000000000" pitchFamily="2" charset="-18"/>
              </a:defRPr>
            </a:lvl1pPr>
            <a:lvl2pPr marL="0" indent="0">
              <a:buNone/>
              <a:defRPr sz="2100" b="0">
                <a:latin typeface="Montserrat" pitchFamily="2" charset="-18"/>
              </a:defRPr>
            </a:lvl2pPr>
            <a:lvl3pPr marL="0" indent="0">
              <a:buNone/>
              <a:defRPr sz="20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5801A-0AF5-5531-05BD-FE4E25ACE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102503-A432-AFED-BAB6-80AE1D7D4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E43BFA9-8A73-48C3-B306-E99FEF752A30}" type="datetime8">
              <a:rPr lang="hu-HU" smtClean="0"/>
              <a:pPr/>
              <a:t>2026. 06. 20. 22:20</a:t>
            </a:fld>
            <a:endParaRPr lang="hu-HU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27AE9A56-7F39-4444-6B70-3594D4DD2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599974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 Fl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440000"/>
            <a:ext cx="4500000" cy="4500000"/>
          </a:xfrm>
        </p:spPr>
        <p:txBody>
          <a:bodyPr/>
          <a:lstStyle>
            <a:lvl1pPr marL="0" indent="1588">
              <a:buNone/>
              <a:defRPr sz="2400" b="0">
                <a:latin typeface="Montserrat SemiBold" panose="00000700000000000000" pitchFamily="2" charset="-18"/>
              </a:defRPr>
            </a:lvl1pPr>
            <a:lvl2pPr marL="0" indent="0">
              <a:buNone/>
              <a:defRPr sz="2100" b="0">
                <a:latin typeface="Montserrat" pitchFamily="2" charset="-18"/>
              </a:defRPr>
            </a:lvl2pPr>
            <a:lvl3pPr marL="0" indent="0">
              <a:buNone/>
              <a:defRPr sz="20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41824-2217-F1B4-6F23-F638B21C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8E1EF45-C8C3-8E5B-A89D-2E5D7113E2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000" y="1440000"/>
            <a:ext cx="5760000" cy="432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D066DC3-DFB7-F5F4-FA05-21E61AA44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00AB1E9D-620F-09F4-DD23-D19D2461C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E9AB674-0034-487C-9A72-5B439D26BC24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504683F-74E7-B7EA-B4CC-EB4391EE9B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320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5760000" cy="720000"/>
          </a:xfrm>
        </p:spPr>
        <p:txBody>
          <a:bodyPr/>
          <a:lstStyle/>
          <a:p>
            <a:r>
              <a:rPr lang="en-US" dirty="0"/>
              <a:t>Click to 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440000"/>
            <a:ext cx="5760000" cy="4500000"/>
          </a:xfrm>
        </p:spPr>
        <p:txBody>
          <a:bodyPr/>
          <a:lstStyle>
            <a:lvl1pPr marL="0" indent="1588">
              <a:buNone/>
              <a:defRPr sz="2400" b="0">
                <a:latin typeface="Montserrat SemiBold" panose="00000700000000000000" pitchFamily="2" charset="-18"/>
              </a:defRPr>
            </a:lvl1pPr>
            <a:lvl2pPr marL="0" indent="0">
              <a:buNone/>
              <a:defRPr sz="2100" b="0">
                <a:latin typeface="Montserrat" pitchFamily="2" charset="-18"/>
              </a:defRPr>
            </a:lvl2pPr>
            <a:lvl3pPr marL="0" indent="0">
              <a:buNone/>
              <a:defRPr sz="2000">
                <a:solidFill>
                  <a:schemeClr val="accent2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41824-2217-F1B4-6F23-F638B21C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35E0992C-EE64-A105-639C-895ED22841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2A0D637-CB39-45B5-BF9B-D2E72CA05879}" type="datetime1">
              <a:rPr lang="hu-HU" smtClean="0"/>
              <a:pPr/>
              <a:t>2026. 06. 20.</a:t>
            </a:fld>
            <a:endParaRPr lang="hu-HU" sz="120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1955A51-BC3D-AF8F-0E7C-24F250C2D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8E1EF45-C8C3-8E5B-A89D-2E5D7113E2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60488" y="175"/>
            <a:ext cx="4860000" cy="6480000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9724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440000"/>
            <a:ext cx="4860000" cy="45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000" y="1440000"/>
            <a:ext cx="4860000" cy="450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5AAC4A-C80C-0B3B-A21B-A4BBF45EE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F2CC9-9B98-C432-C01F-B72EC2E8B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53D341AB-AC85-12AB-ADFA-104E347C21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FAE0D4E-BBD1-4F46-AD48-A966B8B8CC48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5A8CAE17-9517-CADA-723E-F957CEB3A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29185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99" y="540000"/>
            <a:ext cx="10080000" cy="72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439999"/>
            <a:ext cx="4860000" cy="900000"/>
          </a:xfrm>
        </p:spPr>
        <p:txBody>
          <a:bodyPr anchor="b"/>
          <a:lstStyle>
            <a:lvl1pPr marL="0" indent="0">
              <a:buNone/>
              <a:defRPr sz="3000" b="1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448000"/>
            <a:ext cx="4860000" cy="342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0000" y="1440000"/>
            <a:ext cx="4860000" cy="900000"/>
          </a:xfrm>
        </p:spPr>
        <p:txBody>
          <a:bodyPr anchor="b"/>
          <a:lstStyle>
            <a:lvl1pPr marL="0" indent="0">
              <a:buNone/>
              <a:defRPr sz="3000" b="1">
                <a:solidFill>
                  <a:schemeClr val="accent1"/>
                </a:solidFill>
              </a:defRPr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0000" y="2448000"/>
            <a:ext cx="4860000" cy="34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7663B1-867B-B2B4-2F21-62E5527CD3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48C8850-E35A-296B-A804-2C3800CA92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BF28FA8E-3B3A-4889-3E96-E01555CEC99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0EB01E1-8F31-4059-983F-B37F8208DD62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0E2B784-EA05-3ACE-E65F-F3B77751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292209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1DB5F4-EDA6-C0F6-83AF-DDEAB7015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2528F3-73DB-5F7F-92B0-4D27CEE141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5716C296-4AC4-68D7-D6EA-02D099A3A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F161F68-0C20-46A0-AD22-BB0294102325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EB1221-72BA-8E2A-EDFA-4109D1596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883015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92628-DDA7-0AFE-FBAC-9C80F7AF38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20488" cy="6480175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3959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92628-DDA7-0AFE-FBAC-9C80F7AF38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0000" y="135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9F3F48F-5C14-86A7-2309-94ECC39238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60000" y="135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00C595A-CFD8-CF98-FC46-BAAD893C40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40244" y="135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41D883D-F5C1-895E-EAD6-14F7E9F6E2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00" y="369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EC7E823-E8D8-5238-A12B-E154D659FC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60000" y="369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674F6A-7383-5981-81BC-B32F379FEC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40244" y="3690000"/>
            <a:ext cx="3240000" cy="216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F50345-27D6-A73E-D8D5-C08AFAF486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C8E96C-0E2D-C817-9ED1-DE938C79C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9599E4C6-CB7B-5A2C-1817-76FD8D056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773E44F-C542-4A73-B63E-813A31D988E4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8096CA98-BE66-D9FB-46D7-DC1400C17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741805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9F3F48F-5C14-86A7-2309-94ECC39238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0000" y="1439999"/>
            <a:ext cx="4320000" cy="28799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41D883D-F5C1-895E-EAD6-14F7E9F6E2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00" y="3240000"/>
            <a:ext cx="4320000" cy="288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hu-H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DEFD47-B00D-8103-F8E5-5F9EAB8D5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724" y="1439999"/>
            <a:ext cx="4320000" cy="1620000"/>
          </a:xfrm>
        </p:spPr>
        <p:txBody>
          <a:bodyPr anchor="b"/>
          <a:lstStyle>
            <a:lvl1pPr marL="0" indent="0">
              <a:buNone/>
              <a:defRPr sz="2100" b="0">
                <a:latin typeface="Montserrat SemiBold" panose="00000700000000000000" pitchFamily="2" charset="-18"/>
              </a:defRPr>
            </a:lvl1pPr>
            <a:lvl2pPr marL="0" indent="0">
              <a:buNone/>
              <a:defRPr sz="1800">
                <a:latin typeface="+mn-lt"/>
              </a:defRPr>
            </a:lvl2pPr>
            <a:lvl3pPr marL="0" indent="0">
              <a:buNone/>
              <a:defRPr sz="1800">
                <a:latin typeface="+mn-lt"/>
              </a:defRPr>
            </a:lvl3pPr>
            <a:lvl4pPr marL="0" indent="0">
              <a:buNone/>
              <a:defRPr sz="1800">
                <a:latin typeface="+mn-lt"/>
              </a:defRPr>
            </a:lvl4pPr>
            <a:lvl5pPr marL="0" indent="0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35808A8-75A4-2742-BC97-66BE1A488B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0001" y="4500000"/>
            <a:ext cx="4320312" cy="1620000"/>
          </a:xfrm>
        </p:spPr>
        <p:txBody>
          <a:bodyPr/>
          <a:lstStyle>
            <a:lvl1pPr marL="0" indent="0">
              <a:buNone/>
              <a:defRPr sz="2100" b="0">
                <a:latin typeface="Montserrat SemiBold" panose="00000700000000000000" pitchFamily="2" charset="-18"/>
              </a:defRPr>
            </a:lvl1pPr>
            <a:lvl2pPr marL="0" indent="0">
              <a:buNone/>
              <a:defRPr sz="1800">
                <a:latin typeface="+mn-lt"/>
              </a:defRPr>
            </a:lvl2pPr>
            <a:lvl3pPr marL="0" indent="0">
              <a:buNone/>
              <a:defRPr sz="1800">
                <a:latin typeface="+mn-lt"/>
              </a:defRPr>
            </a:lvl3pPr>
            <a:lvl4pPr marL="0" indent="0">
              <a:buNone/>
              <a:defRPr sz="1800">
                <a:latin typeface="+mn-lt"/>
              </a:defRPr>
            </a:lvl4pPr>
            <a:lvl5pPr marL="0" indent="0">
              <a:buNone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FAA421B-2AC4-0D3E-8D47-DC0358D361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pPr algn="ctr"/>
            <a:fld id="{D147C73F-91D2-C74D-BD19-6CBB5D1569C2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18446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C722-2FC2-4640-C280-813534B7F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ontserrat SemiBold" panose="00000700000000000000" pitchFamily="2" charset="-18"/>
              </a:defRPr>
            </a:lvl1pPr>
          </a:lstStyle>
          <a:p>
            <a:r>
              <a:rPr lang="en-US" dirty="0"/>
              <a:t>Click to edit Master title style</a:t>
            </a:r>
            <a:endParaRPr lang="hu-H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C532A83-46AB-8842-9361-27F724FBD0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160000" y="1530000"/>
            <a:ext cx="8640000" cy="810000"/>
          </a:xfrm>
        </p:spPr>
        <p:txBody>
          <a:bodyPr anchor="t"/>
          <a:lstStyle>
            <a:lvl1pPr marL="0" indent="1588">
              <a:spcBef>
                <a:spcPts val="1200"/>
              </a:spcBef>
              <a:buNone/>
              <a:defRPr b="1">
                <a:latin typeface="Montserrat" pitchFamily="2" charset="-18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AC59B661-4164-415E-41EA-3069BFAF1C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60000" y="2610000"/>
            <a:ext cx="8640000" cy="810000"/>
          </a:xfrm>
        </p:spPr>
        <p:txBody>
          <a:bodyPr anchor="t"/>
          <a:lstStyle>
            <a:lvl1pPr marL="0" indent="1588">
              <a:buNone/>
              <a:defRPr b="1">
                <a:latin typeface="Montserrat" pitchFamily="2" charset="-18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AB2AD4A6-77FF-1BE4-18B5-3F1F7ACF769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60000" y="3690000"/>
            <a:ext cx="8640000" cy="810000"/>
          </a:xfrm>
        </p:spPr>
        <p:txBody>
          <a:bodyPr anchor="t"/>
          <a:lstStyle>
            <a:lvl1pPr marL="0" indent="1588">
              <a:buNone/>
              <a:defRPr b="1">
                <a:latin typeface="Montserrat" pitchFamily="2" charset="-18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9B3419-2D2F-D329-19F9-D7A668FAD2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32B748-DC06-2BDE-787D-ED5F4B579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93128AED-624D-5618-E6F0-48D3C5C6A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67F5A06-01CB-44F7-A0E3-A9D664BF07E3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66D90B6-E03B-12D4-0AB8-3308C6DF3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4B8916-2B1B-6022-F77F-C4F318A1BA0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0237" y="1440319"/>
            <a:ext cx="1080000" cy="900000"/>
          </a:xfrm>
        </p:spPr>
        <p:txBody>
          <a:bodyPr vert="horz" lIns="0" tIns="0" rIns="0" bIns="0" rtlCol="0" anchor="t">
            <a:noAutofit/>
          </a:bodyPr>
          <a:lstStyle>
            <a:lvl1pPr algn="ctr">
              <a:buNone/>
              <a:defRPr lang="en-US" sz="6000" smtClean="0">
                <a:latin typeface="Montserrat SemiBold" panose="00000700000000000000" pitchFamily="2" charset="-18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u-HU"/>
            </a:lvl5pPr>
          </a:lstStyle>
          <a:p>
            <a:pPr marL="857250" lvl="0" indent="-857250" algn="ctr">
              <a:spcBef>
                <a:spcPts val="0"/>
              </a:spcBef>
            </a:pPr>
            <a:r>
              <a:rPr lang="hu-HU" dirty="0"/>
              <a:t>1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880B9FD-E1B6-B353-9B4A-F1173BAC73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0000" y="2519633"/>
            <a:ext cx="1080000" cy="900000"/>
          </a:xfrm>
        </p:spPr>
        <p:txBody>
          <a:bodyPr vert="horz" lIns="0" tIns="0" rIns="0" bIns="0" rtlCol="0" anchor="t">
            <a:noAutofit/>
          </a:bodyPr>
          <a:lstStyle>
            <a:lvl1pPr algn="ctr">
              <a:buNone/>
              <a:defRPr lang="en-US" sz="6000" smtClean="0">
                <a:latin typeface="Montserrat SemiBold" panose="00000700000000000000" pitchFamily="2" charset="-18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u-HU"/>
            </a:lvl5pPr>
          </a:lstStyle>
          <a:p>
            <a:pPr marL="857250" lvl="0" indent="-857250" algn="ctr">
              <a:spcBef>
                <a:spcPts val="0"/>
              </a:spcBef>
            </a:pPr>
            <a:r>
              <a:rPr lang="hu-HU" dirty="0"/>
              <a:t>2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ECE8257-6EC5-6CDD-C90B-815365960BF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000" y="3598947"/>
            <a:ext cx="1080000" cy="900000"/>
          </a:xfrm>
        </p:spPr>
        <p:txBody>
          <a:bodyPr vert="horz" lIns="0" tIns="0" rIns="0" bIns="0" rtlCol="0" anchor="t">
            <a:noAutofit/>
          </a:bodyPr>
          <a:lstStyle>
            <a:lvl1pPr algn="ctr">
              <a:buNone/>
              <a:defRPr lang="en-US" sz="6000" smtClean="0">
                <a:latin typeface="Montserrat SemiBold" panose="00000700000000000000" pitchFamily="2" charset="-18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u-HU"/>
            </a:lvl5pPr>
          </a:lstStyle>
          <a:p>
            <a:pPr marL="857250" lvl="0" indent="-857250" algn="ctr">
              <a:spcBef>
                <a:spcPts val="0"/>
              </a:spcBef>
            </a:pPr>
            <a:r>
              <a:rPr lang="hu-HU" dirty="0"/>
              <a:t>3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2610204-9E79-7382-F34C-74F8E34403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0000" y="4678261"/>
            <a:ext cx="1080000" cy="900000"/>
          </a:xfrm>
        </p:spPr>
        <p:txBody>
          <a:bodyPr vert="horz" lIns="0" tIns="0" rIns="0" bIns="0" rtlCol="0" anchor="t">
            <a:noAutofit/>
          </a:bodyPr>
          <a:lstStyle>
            <a:lvl1pPr algn="ctr">
              <a:buNone/>
              <a:defRPr lang="en-US" sz="6000" smtClean="0">
                <a:latin typeface="Montserrat SemiBold" panose="00000700000000000000" pitchFamily="2" charset="-18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hu-HU"/>
            </a:lvl5pPr>
          </a:lstStyle>
          <a:p>
            <a:pPr marL="857250" lvl="0" indent="-857250" algn="ctr">
              <a:spcBef>
                <a:spcPts val="0"/>
              </a:spcBef>
            </a:pPr>
            <a:r>
              <a:rPr lang="hu-HU" dirty="0"/>
              <a:t>4</a:t>
            </a:r>
            <a:endParaRPr lang="en-US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6C796F61-BD42-C7A2-33D7-2321646EA5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160000" y="4770000"/>
            <a:ext cx="8640000" cy="810000"/>
          </a:xfrm>
        </p:spPr>
        <p:txBody>
          <a:bodyPr anchor="t"/>
          <a:lstStyle>
            <a:lvl1pPr marL="0" indent="1588">
              <a:buNone/>
              <a:defRPr b="1">
                <a:latin typeface="Montserrat" pitchFamily="2" charset="-18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69921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F9FDCA-1691-6E52-F9AD-5F6DA5982D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980000"/>
            <a:ext cx="2592000" cy="2592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spcBef>
                <a:spcPts val="1200"/>
              </a:spcBef>
              <a:buNone/>
              <a:defRPr sz="4200" b="1">
                <a:latin typeface="+mj-lt"/>
              </a:defRPr>
            </a:lvl1pPr>
            <a:lvl2pPr marL="180000" indent="0">
              <a:buNone/>
              <a:defRPr sz="1800" cap="all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1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3B5847B-48CB-0D55-9708-89E5E1055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72B5BD2-A8A9-70F8-36EF-E196D5BED4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8000" y="1980000"/>
            <a:ext cx="2592000" cy="2592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spcBef>
                <a:spcPts val="1200"/>
              </a:spcBef>
              <a:buNone/>
              <a:defRPr sz="4200" b="1">
                <a:latin typeface="+mj-lt"/>
              </a:defRPr>
            </a:lvl1pPr>
            <a:lvl2pPr marL="180000" indent="0">
              <a:buNone/>
              <a:defRPr sz="1800" cap="all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4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34D2B56-174E-0B12-592D-7F06BBF24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96000" y="1980000"/>
            <a:ext cx="2592000" cy="2592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spcBef>
                <a:spcPts val="1200"/>
              </a:spcBef>
              <a:buNone/>
              <a:defRPr sz="4200" b="1">
                <a:latin typeface="+mj-lt"/>
              </a:defRPr>
            </a:lvl1pPr>
            <a:lvl2pPr marL="180000" indent="0">
              <a:buNone/>
              <a:defRPr sz="1800" cap="all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2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0B84394-0F8B-7357-2D39-47C4F76667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32000" y="1980000"/>
            <a:ext cx="2592000" cy="2592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spcBef>
                <a:spcPts val="1200"/>
              </a:spcBef>
              <a:buNone/>
              <a:defRPr sz="4200" b="1">
                <a:latin typeface="+mj-lt"/>
              </a:defRPr>
            </a:lvl1pPr>
            <a:lvl2pPr marL="180000" indent="0">
              <a:buNone/>
              <a:defRPr sz="1800" cap="all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3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CC683A2-D631-1785-FFE5-E303953565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0000" y="4860000"/>
            <a:ext cx="10440000" cy="900526"/>
          </a:xfrm>
        </p:spPr>
        <p:txBody>
          <a:bodyPr anchor="t"/>
          <a:lstStyle>
            <a:lvl1pPr marL="0" indent="1588">
              <a:spcBef>
                <a:spcPts val="1200"/>
              </a:spcBef>
              <a:buNone/>
              <a:defRPr sz="1800" b="0">
                <a:latin typeface="+mn-lt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B9C451-8331-0DA1-0E96-B3E739402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B59FA52C-6E80-F98A-2326-34D50BF2D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4BAA28A-CC88-4CAD-8C09-667606634DFB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6B86DB5-5A32-1D26-5260-10607EC12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2840871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F9FDCA-1691-6E52-F9AD-5F6DA5982D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000" y="1800000"/>
            <a:ext cx="2160000" cy="3240000"/>
          </a:xfrm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buNone/>
              <a:defRPr sz="6000" b="1">
                <a:latin typeface="+mj-lt"/>
              </a:defRPr>
            </a:lvl1pPr>
            <a:lvl2pPr marL="180000" indent="0">
              <a:buNone/>
              <a:defRPr sz="180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1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453DFF6F-FA4C-7D5E-3C9C-DF7E81CAA7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30000" y="1800000"/>
            <a:ext cx="2160000" cy="3240000"/>
          </a:xfrm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buNone/>
              <a:defRPr sz="6000" b="1">
                <a:latin typeface="+mj-lt"/>
              </a:defRPr>
            </a:lvl1pPr>
            <a:lvl2pPr marL="180000" indent="0">
              <a:buNone/>
              <a:defRPr sz="180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2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C298AB8-E50A-DCC4-8884-8F97E03566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0" y="1800000"/>
            <a:ext cx="2160000" cy="3240000"/>
          </a:xfrm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buNone/>
              <a:defRPr sz="6000" b="1">
                <a:latin typeface="+mj-lt"/>
              </a:defRPr>
            </a:lvl1pPr>
            <a:lvl2pPr marL="180000" indent="0">
              <a:buNone/>
              <a:defRPr sz="180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3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6D48AB72-37B1-2A2B-1BDB-F04F358364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0000" y="1800000"/>
            <a:ext cx="2160000" cy="3240000"/>
          </a:xfrm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buNone/>
              <a:defRPr sz="6000" b="1">
                <a:latin typeface="+mj-lt"/>
              </a:defRPr>
            </a:lvl1pPr>
            <a:lvl2pPr marL="180000" indent="0">
              <a:buNone/>
              <a:defRPr sz="180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4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0A3840C4-4C16-8C97-EB15-023EF732CA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80000" y="1800000"/>
            <a:ext cx="2160000" cy="3240000"/>
          </a:xfrm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buNone/>
              <a:defRPr sz="6000" b="1">
                <a:latin typeface="+mj-lt"/>
              </a:defRPr>
            </a:lvl1pPr>
            <a:lvl2pPr marL="180000" indent="0">
              <a:buNone/>
              <a:defRPr sz="180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5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3B5847B-48CB-0D55-9708-89E5E1055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AD3ED3CB-99A1-7484-CB4C-307958CFD2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00" y="5220000"/>
            <a:ext cx="10800000" cy="612000"/>
          </a:xfrm>
        </p:spPr>
        <p:txBody>
          <a:bodyPr anchor="t"/>
          <a:lstStyle>
            <a:lvl1pPr marL="0" indent="1588">
              <a:spcBef>
                <a:spcPts val="1200"/>
              </a:spcBef>
              <a:buNone/>
              <a:defRPr sz="1800" b="0">
                <a:latin typeface="+mn-lt"/>
              </a:defRPr>
            </a:lvl1pPr>
            <a:lvl2pPr marL="0" indent="0">
              <a:spcBef>
                <a:spcPts val="600"/>
              </a:spcBef>
              <a:buNone/>
              <a:defRPr sz="1800">
                <a:solidFill>
                  <a:schemeClr val="accent1"/>
                </a:solidFill>
                <a:latin typeface="+mn-lt"/>
              </a:defRPr>
            </a:lvl2pPr>
            <a:lvl3pPr marL="273050" indent="-273050">
              <a:buNone/>
              <a:defRPr sz="1800">
                <a:solidFill>
                  <a:schemeClr val="accent1"/>
                </a:solidFill>
                <a:latin typeface="+mn-lt"/>
              </a:defRPr>
            </a:lvl3pPr>
            <a:lvl4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4pPr>
            <a:lvl5pPr marL="0" indent="0">
              <a:buNone/>
              <a:defRPr sz="1800"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hu-HU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EC11DC1-3332-D21B-DFFF-4D0269E24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2636040-6A16-7341-57AC-8BEB1E1CDC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22E2A2A-2666-402A-A13B-2D586221D991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DBB00-6BBC-FAA3-B9CA-546CE538E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14347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8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F9FDCA-1691-6E52-F9AD-5F6DA5982D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000" y="1368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01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3B5847B-48CB-0D55-9708-89E5E1055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72B5BD2-A8A9-70F8-36EF-E196D5BED4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68000" y="1368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04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34D2B56-174E-0B12-592D-7F06BBF24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96000" y="1368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02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0B84394-0F8B-7357-2D39-47C4F76667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832000" y="1368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03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17F6FE4-39FB-52CD-2029-008E4ECE8F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0000" y="3672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05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7F22D05-FF7B-E029-B9BC-575715ED4D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68000" y="3672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08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9E9FBA3-BF2A-2A12-84F5-6FBEC88E4AC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96000" y="3672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06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313D346-E5F6-D230-CFED-B51A481FFE7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32000" y="3672000"/>
            <a:ext cx="2592000" cy="2160000"/>
          </a:xfr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/>
          <a:lstStyle>
            <a:lvl1pPr marL="180000" indent="0">
              <a:lnSpc>
                <a:spcPct val="150000"/>
              </a:lnSpc>
              <a:spcBef>
                <a:spcPts val="1200"/>
              </a:spcBef>
              <a:buNone/>
              <a:defRPr sz="1500" b="1">
                <a:latin typeface="+mj-lt"/>
              </a:defRPr>
            </a:lvl1pPr>
            <a:lvl2pPr marL="180000" indent="0">
              <a:buNone/>
              <a:defRPr sz="1800" cap="none" baseline="0">
                <a:latin typeface="Montserrat SemiBold" panose="00000700000000000000" pitchFamily="2" charset="-18"/>
              </a:defRPr>
            </a:lvl2pPr>
            <a:lvl3pPr marL="180000" indent="0">
              <a:buNone/>
              <a:defRPr sz="1800">
                <a:solidFill>
                  <a:schemeClr val="accent2"/>
                </a:solidFill>
                <a:latin typeface="+mn-lt"/>
              </a:defRPr>
            </a:lvl3pPr>
            <a:lvl4pPr marL="174625" indent="0">
              <a:buNone/>
              <a:defRPr/>
            </a:lvl4pPr>
            <a:lvl5pPr marL="174625" indent="0">
              <a:buNone/>
              <a:defRPr/>
            </a:lvl5pPr>
          </a:lstStyle>
          <a:p>
            <a:pPr lvl="0"/>
            <a:r>
              <a:rPr lang="hu-HU" dirty="0"/>
              <a:t>07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5E24C2-0308-51BB-E81F-490A7EBD5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8773C535-3936-E3A4-A159-89EB4D450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A5F1EF9-A61E-49C7-BA99-53AE3FCD7E5B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3F4CD3D5-96BE-7966-BF54-2F44A3E6D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3643378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8280000" cy="720000"/>
          </a:xfrm>
        </p:spPr>
        <p:txBody>
          <a:bodyPr/>
          <a:lstStyle>
            <a:lvl1pPr>
              <a:defRPr>
                <a:latin typeface="Montserrat SemiBold" panose="00000700000000000000" pitchFamily="2" charset="-1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Kép 1" descr="A képen képernyőkép, tervezés látható&#10;&#10;Automatikusan generált leírás">
            <a:extLst>
              <a:ext uri="{FF2B5EF4-FFF2-40B4-BE49-F238E27FC236}">
                <a16:creationId xmlns:a16="http://schemas.microsoft.com/office/drawing/2014/main" id="{06E38FE2-D965-165A-E582-87627E513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0" y="540000"/>
            <a:ext cx="2165446" cy="576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1C8A6A3-9566-8025-B51A-A00B31631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7CE6D8AB-AB53-F2C8-9C3A-4867CBA14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B0B100C-A485-4D9E-A7BD-D9D3785849C1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F47268B-4F27-9645-86CA-DFA4EFE9C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964490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89B3419-2D2F-D329-19F9-D7A668FAD2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t="10000" b="10000"/>
          <a:stretch>
            <a:fillRect/>
          </a:stretch>
        </p:blipFill>
        <p:spPr>
          <a:xfrm>
            <a:off x="9360000" y="5760000"/>
            <a:ext cx="1800000" cy="72000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902FE6F-9310-16E9-513E-C6F580BF5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68BB0-FF2E-F1CF-211C-39B6B6E59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27F601D-C99D-4763-B36F-3B01354643AC}" type="datetime1">
              <a:rPr lang="hu-HU" smtClean="0"/>
              <a:pPr/>
              <a:t>2026. 06. 20.</a:t>
            </a:fld>
            <a:endParaRPr lang="hu-HU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EA6F64EB-18CA-64B7-00A2-694F11924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fld id="{D147C73F-91D2-C74D-BD19-6CBB5D1569C2}" type="slidenum">
              <a:rPr lang="hu-HU" smtClean="0"/>
              <a:pPr/>
              <a:t>‹#›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4009158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9">
            <a:extLst>
              <a:ext uri="{FF2B5EF4-FFF2-40B4-BE49-F238E27FC236}">
                <a16:creationId xmlns:a16="http://schemas.microsoft.com/office/drawing/2014/main" id="{48735E0F-BF83-474C-47D3-D54C46E82E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0000" y="540000"/>
            <a:ext cx="2160000" cy="2160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9CF20A-F706-3A4E-854F-CF9D425281C3}"/>
              </a:ext>
            </a:extLst>
          </p:cNvPr>
          <p:cNvSpPr txBox="1">
            <a:spLocks/>
          </p:cNvSpPr>
          <p:nvPr userDrawn="1"/>
        </p:nvSpPr>
        <p:spPr>
          <a:xfrm>
            <a:off x="2880000" y="5616000"/>
            <a:ext cx="5760000" cy="28800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1200" spc="200" noProof="0" dirty="0">
                <a:solidFill>
                  <a:schemeClr val="bg2"/>
                </a:solidFill>
                <a:latin typeface="Montserrat Light" panose="00000400000000000000" pitchFamily="2" charset="-18"/>
                <a:cs typeface="Arial" panose="020B0604020202020204" pitchFamily="34" charset="0"/>
              </a:rPr>
              <a:t>Budapest, 2026. június 10.</a:t>
            </a:r>
          </a:p>
        </p:txBody>
      </p:sp>
      <p:cxnSp>
        <p:nvCxnSpPr>
          <p:cNvPr id="9" name="Straight Connector 22">
            <a:extLst>
              <a:ext uri="{FF2B5EF4-FFF2-40B4-BE49-F238E27FC236}">
                <a16:creationId xmlns:a16="http://schemas.microsoft.com/office/drawing/2014/main" id="{54D0714E-9509-9692-1FB2-E063E58F0321}"/>
              </a:ext>
            </a:extLst>
          </p:cNvPr>
          <p:cNvCxnSpPr>
            <a:cxnSpLocks/>
          </p:cNvCxnSpPr>
          <p:nvPr userDrawn="1"/>
        </p:nvCxnSpPr>
        <p:spPr>
          <a:xfrm>
            <a:off x="4320000" y="5472000"/>
            <a:ext cx="2880000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9B1E7-E570-F003-1A48-BEE061192E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endParaRPr lang="hu-H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D62A09-2115-5E9C-3FCD-D6A46085C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80000" y="5112000"/>
            <a:ext cx="5760000" cy="288000"/>
          </a:xfrm>
          <a:noFill/>
        </p:spPr>
        <p:txBody>
          <a:bodyPr vert="horz" wrap="none" lIns="0" tIns="0" rIns="0" bIns="0" rtlCol="0" anchor="ctr">
            <a:noAutofit/>
          </a:bodyPr>
          <a:lstStyle>
            <a:lvl1pPr algn="ctr">
              <a:buNone/>
              <a:defRPr lang="en-US" sz="1500" spc="200" baseline="0" dirty="0" smtClean="0">
                <a:solidFill>
                  <a:schemeClr val="bg2"/>
                </a:solidFill>
                <a:latin typeface="Montserrat Light" panose="00000400000000000000" pitchFamily="2" charset="-18"/>
                <a:ea typeface="+mj-ea"/>
                <a:cs typeface="Arial" panose="020B0604020202020204" pitchFamily="34" charset="0"/>
              </a:defRPr>
            </a:lvl1pPr>
            <a:lvl2pPr>
              <a:buNone/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dirty="0" smtClean="0">
                <a:latin typeface="+mn-lt"/>
              </a:defRPr>
            </a:lvl4pPr>
            <a:lvl5pPr>
              <a:defRPr lang="hu-HU" dirty="0">
                <a:latin typeface="+mn-lt"/>
              </a:defRPr>
            </a:lvl5pPr>
          </a:lstStyle>
          <a:p>
            <a:pPr marL="0" lvl="0" algn="ctr" defTabSz="914400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2B7006F-AA12-C8B1-1FB5-6B549AFDE0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000" y="3240000"/>
            <a:ext cx="10080000" cy="648000"/>
          </a:xfr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>
            <a:lvl1pPr algn="ctr">
              <a:buNone/>
              <a:defRPr lang="en-US" sz="4200" b="0" u="none" strike="noStrike" cap="all" baseline="0" smtClean="0">
                <a:solidFill>
                  <a:srgbClr val="FFFFFF"/>
                </a:solidFill>
                <a:latin typeface="Montserrat" pitchFamily="2" charset="-18"/>
                <a:ea typeface="Montserrat" pitchFamily="2" charset="-18"/>
                <a:cs typeface="Montserrat" pitchFamily="2" charset="-18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mtClean="0">
                <a:latin typeface="+mn-lt"/>
              </a:defRPr>
            </a:lvl4pPr>
            <a:lvl5pPr>
              <a:defRPr lang="hu-HU">
                <a:latin typeface="+mn-lt"/>
              </a:defRPr>
            </a:lvl5pPr>
          </a:lstStyle>
          <a:p>
            <a:pPr marL="216004" marR="0" lvl="0" indent="-216004" algn="ctr" defTabSz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658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&amp; PI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5">
            <a:extLst>
              <a:ext uri="{FF2B5EF4-FFF2-40B4-BE49-F238E27FC236}">
                <a16:creationId xmlns:a16="http://schemas.microsoft.com/office/drawing/2014/main" id="{4B39ADC2-50B1-B71C-A8DC-5229A8F46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ChangeAspect="1"/>
          </p:cNvPicPr>
          <p:nvPr userDrawn="1"/>
        </p:nvPicPr>
        <p:blipFill>
          <a:blip r:embed="rId2">
            <a:alphaModFix/>
          </a:blip>
          <a:srcRect t="6344" b="6764"/>
          <a:stretch/>
        </p:blipFill>
        <p:spPr>
          <a:xfrm>
            <a:off x="0" y="0"/>
            <a:ext cx="11520000" cy="6451748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48735E0F-BF83-474C-47D3-D54C46E82E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80000" y="540000"/>
            <a:ext cx="2160000" cy="2160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9CF20A-F706-3A4E-854F-CF9D425281C3}"/>
              </a:ext>
            </a:extLst>
          </p:cNvPr>
          <p:cNvSpPr txBox="1">
            <a:spLocks/>
          </p:cNvSpPr>
          <p:nvPr userDrawn="1"/>
        </p:nvSpPr>
        <p:spPr>
          <a:xfrm>
            <a:off x="2880000" y="5616000"/>
            <a:ext cx="5760000" cy="288000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1200" spc="200" noProof="0" dirty="0">
                <a:solidFill>
                  <a:schemeClr val="bg2"/>
                </a:solidFill>
                <a:latin typeface="Montserrat Light" panose="00000400000000000000" pitchFamily="2" charset="-18"/>
                <a:cs typeface="Arial" panose="020B0604020202020204" pitchFamily="34" charset="0"/>
              </a:rPr>
              <a:t>Budapest, 2026. június 10.</a:t>
            </a:r>
          </a:p>
        </p:txBody>
      </p:sp>
      <p:cxnSp>
        <p:nvCxnSpPr>
          <p:cNvPr id="9" name="Straight Connector 22">
            <a:extLst>
              <a:ext uri="{FF2B5EF4-FFF2-40B4-BE49-F238E27FC236}">
                <a16:creationId xmlns:a16="http://schemas.microsoft.com/office/drawing/2014/main" id="{54D0714E-9509-9692-1FB2-E063E58F0321}"/>
              </a:ext>
            </a:extLst>
          </p:cNvPr>
          <p:cNvCxnSpPr>
            <a:cxnSpLocks/>
          </p:cNvCxnSpPr>
          <p:nvPr userDrawn="1"/>
        </p:nvCxnSpPr>
        <p:spPr>
          <a:xfrm>
            <a:off x="4320000" y="5472000"/>
            <a:ext cx="2880000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B9B1E7-E570-F003-1A48-BEE061192E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Montserrat" pitchFamily="2" charset="-18"/>
              </a:defRPr>
            </a:lvl1pPr>
          </a:lstStyle>
          <a:p>
            <a:pPr lvl="0"/>
            <a:endParaRPr lang="hu-H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D62A09-2115-5E9C-3FCD-D6A46085CC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80000" y="5112000"/>
            <a:ext cx="5760000" cy="288000"/>
          </a:xfrm>
          <a:noFill/>
        </p:spPr>
        <p:txBody>
          <a:bodyPr vert="horz" wrap="none" lIns="0" tIns="0" rIns="0" bIns="0" rtlCol="0" anchor="ctr">
            <a:noAutofit/>
          </a:bodyPr>
          <a:lstStyle>
            <a:lvl1pPr algn="ctr">
              <a:buNone/>
              <a:defRPr lang="en-US" sz="1500" spc="200" baseline="0" dirty="0" smtClean="0">
                <a:solidFill>
                  <a:schemeClr val="bg2"/>
                </a:solidFill>
                <a:latin typeface="Montserrat Light" panose="00000400000000000000" pitchFamily="2" charset="-18"/>
                <a:ea typeface="+mj-ea"/>
                <a:cs typeface="Arial" panose="020B0604020202020204" pitchFamily="34" charset="0"/>
              </a:defRPr>
            </a:lvl1pPr>
            <a:lvl2pPr>
              <a:buNone/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dirty="0" smtClean="0">
                <a:latin typeface="+mn-lt"/>
              </a:defRPr>
            </a:lvl4pPr>
            <a:lvl5pPr>
              <a:defRPr lang="hu-HU" dirty="0">
                <a:latin typeface="+mn-lt"/>
              </a:defRPr>
            </a:lvl5pPr>
          </a:lstStyle>
          <a:p>
            <a:pPr marL="0" lvl="0" algn="ctr" defTabSz="914400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2B7006F-AA12-C8B1-1FB5-6B549AFDE0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000" y="3240000"/>
            <a:ext cx="10080000" cy="648000"/>
          </a:xfrm>
          <a:noFill/>
          <a:ln>
            <a:noFill/>
          </a:ln>
        </p:spPr>
        <p:txBody>
          <a:bodyPr spcFirstLastPara="1" wrap="none" lIns="0" tIns="0" rIns="0" bIns="0" anchor="t" anchorCtr="0">
            <a:normAutofit/>
          </a:bodyPr>
          <a:lstStyle>
            <a:lvl1pPr algn="ctr">
              <a:buNone/>
              <a:defRPr lang="en-US" sz="4200" b="0" u="none" strike="noStrike" cap="all" baseline="0" smtClean="0">
                <a:solidFill>
                  <a:srgbClr val="FFFFFF"/>
                </a:solidFill>
                <a:latin typeface="Montserrat" pitchFamily="2" charset="-18"/>
                <a:ea typeface="Montserrat" pitchFamily="2" charset="-18"/>
                <a:cs typeface="Montserrat" pitchFamily="2" charset="-18"/>
              </a:defRPr>
            </a:lvl1pPr>
            <a:lvl2pPr>
              <a:defRPr lang="en-US" sz="18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mtClean="0">
                <a:latin typeface="+mn-lt"/>
              </a:defRPr>
            </a:lvl4pPr>
            <a:lvl5pPr>
              <a:defRPr lang="hu-HU">
                <a:latin typeface="+mn-lt"/>
              </a:defRPr>
            </a:lvl5pPr>
          </a:lstStyle>
          <a:p>
            <a:pPr marL="216004" marR="0" lvl="0" indent="-216004" algn="ctr" defTabSz="45720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378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hu-HU" dirty="0"/>
              <a:t>Dia címe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99999" y="5940000"/>
            <a:ext cx="4320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hu-HU" sz="1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440000"/>
            <a:ext cx="1008000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6A2AD1A7-200E-C7D8-9B9F-0266D2FF9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9999" y="5940000"/>
            <a:ext cx="1440001" cy="360000"/>
          </a:xfrm>
          <a:prstGeom prst="rect">
            <a:avLst/>
          </a:prstGeom>
        </p:spPr>
        <p:txBody>
          <a:bodyPr anchor="ctr" anchorCtr="0"/>
          <a:lstStyle>
            <a:lvl1pPr algn="r">
              <a:defRPr sz="1200">
                <a:solidFill>
                  <a:schemeClr val="accent1"/>
                </a:solidFill>
                <a:latin typeface="+mj-lt"/>
              </a:defRPr>
            </a:lvl1pPr>
          </a:lstStyle>
          <a:p>
            <a:fld id="{EF7CF5BA-F0A7-4B64-808B-14774AC027F1}" type="datetime1">
              <a:rPr lang="hu-HU" smtClean="0"/>
              <a:pPr/>
              <a:t>2026. 06. 20.</a:t>
            </a:fld>
            <a:endParaRPr lang="hu-HU" sz="1200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FDC3DCA-CA4E-1B51-6835-44BC22E69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  <a:prstGeom prst="rect">
            <a:avLst/>
          </a:prstGeom>
        </p:spPr>
        <p:txBody>
          <a:bodyPr anchor="ctr" anchorCtr="0"/>
          <a:lstStyle>
            <a:lvl1pPr algn="l">
              <a:defRPr sz="1200">
                <a:solidFill>
                  <a:schemeClr val="accent1"/>
                </a:solidFill>
                <a:latin typeface="+mj-lt"/>
              </a:defRPr>
            </a:lvl1pPr>
          </a:lstStyle>
          <a:p>
            <a:fld id="{2D667AAA-2BB0-40EC-9B23-55420D0CE0E7}" type="slidenum">
              <a:rPr lang="hu-HU" smtClean="0"/>
              <a:pPr/>
              <a:t>‹#›</a:t>
            </a:fld>
            <a:endParaRPr lang="hu-H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709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6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68" r:id="rId9"/>
    <p:sldLayoutId id="2147483669" r:id="rId10"/>
    <p:sldLayoutId id="2147483670" r:id="rId11"/>
    <p:sldLayoutId id="2147483682" r:id="rId12"/>
    <p:sldLayoutId id="2147483683" r:id="rId13"/>
    <p:sldLayoutId id="2147483685" r:id="rId14"/>
    <p:sldLayoutId id="2147483680" r:id="rId15"/>
    <p:sldLayoutId id="2147483687" r:id="rId16"/>
    <p:sldLayoutId id="2147483686" r:id="rId17"/>
    <p:sldLayoutId id="2147483688" r:id="rId18"/>
    <p:sldLayoutId id="2147483679" r:id="rId19"/>
    <p:sldLayoutId id="2147483671" r:id="rId20"/>
    <p:sldLayoutId id="2147483677" r:id="rId21"/>
    <p:sldLayoutId id="2147483684" r:id="rId22"/>
  </p:sldLayoutIdLst>
  <p:hf hdr="0" ftr="0" dt="0"/>
  <p:txStyles>
    <p:titleStyle>
      <a:lvl1pPr algn="l" defTabSz="540000" rtl="0" eaLnBrk="1" latinLnBrk="0" hangingPunct="1">
        <a:lnSpc>
          <a:spcPct val="100000"/>
        </a:lnSpc>
        <a:spcBef>
          <a:spcPct val="0"/>
        </a:spcBef>
        <a:buNone/>
        <a:defRPr sz="4200" kern="1200" cap="none" baseline="0">
          <a:solidFill>
            <a:schemeClr val="accent2"/>
          </a:solidFill>
          <a:latin typeface="Montserrat SemiBold" panose="00000700000000000000" pitchFamily="2" charset="-18"/>
          <a:ea typeface="+mj-ea"/>
          <a:cs typeface="+mj-cs"/>
        </a:defRPr>
      </a:lvl1pPr>
    </p:titleStyle>
    <p:bodyStyle>
      <a:lvl1pPr marL="360000" indent="-270000" algn="l" defTabSz="540000" rtl="0" eaLnBrk="1" latinLnBrk="0" hangingPunct="1">
        <a:lnSpc>
          <a:spcPct val="100000"/>
        </a:lnSpc>
        <a:spcBef>
          <a:spcPts val="900"/>
        </a:spcBef>
        <a:buFont typeface="Courier New" panose="02070309020205020404" pitchFamily="49" charset="0"/>
        <a:buChar char="o"/>
        <a:defRPr sz="2400" kern="1200">
          <a:solidFill>
            <a:schemeClr val="accent2"/>
          </a:solidFill>
          <a:latin typeface="Montserrat" pitchFamily="2" charset="-18"/>
          <a:ea typeface="+mn-ea"/>
          <a:cs typeface="+mn-cs"/>
        </a:defRPr>
      </a:lvl1pPr>
      <a:lvl2pPr marL="630000" indent="-180000" algn="l" defTabSz="5400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accent2"/>
          </a:solidFill>
          <a:latin typeface="+mj-lt"/>
          <a:ea typeface="+mn-ea"/>
          <a:cs typeface="+mn-cs"/>
        </a:defRPr>
      </a:lvl2pPr>
      <a:lvl3pPr marL="900000" indent="-180000" algn="l" defTabSz="5400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100" kern="1200">
          <a:solidFill>
            <a:schemeClr val="accent1"/>
          </a:solidFill>
          <a:latin typeface="+mj-lt"/>
          <a:ea typeface="+mn-ea"/>
          <a:cs typeface="+mn-cs"/>
        </a:defRPr>
      </a:lvl3pPr>
      <a:lvl4pPr marL="1258888" indent="-180000" algn="l" defTabSz="5400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j-lt"/>
          <a:ea typeface="+mn-ea"/>
          <a:cs typeface="+mn-cs"/>
        </a:defRPr>
      </a:lvl4pPr>
      <a:lvl5pPr marL="1530000" indent="-180000" algn="l" defTabSz="5400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j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5.xml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80.png"/><Relationship Id="rId5" Type="http://schemas.openxmlformats.org/officeDocument/2006/relationships/slide" Target="slide13.xml"/><Relationship Id="rId10" Type="http://schemas.openxmlformats.org/officeDocument/2006/relationships/image" Target="../media/image8.png"/><Relationship Id="rId4" Type="http://schemas.openxmlformats.org/officeDocument/2006/relationships/slide" Target="slide9.xml"/><Relationship Id="rId9" Type="http://schemas.openxmlformats.org/officeDocument/2006/relationships/image" Target="../media/image7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4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g"/><Relationship Id="rId5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80" y="0"/>
            <a:ext cx="11517607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7746" cy="6480175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134540" y="2320200"/>
            <a:ext cx="3858525" cy="3858466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 noProof="0" dirty="0"/>
          </a:p>
        </p:txBody>
      </p:sp>
      <p:sp>
        <p:nvSpPr>
          <p:cNvPr id="2" name="Google Shape;154;p3">
            <a:extLst>
              <a:ext uri="{FF2B5EF4-FFF2-40B4-BE49-F238E27FC236}">
                <a16:creationId xmlns:a16="http://schemas.microsoft.com/office/drawing/2014/main" id="{6F62A17C-858C-CC23-6816-318EAC7EF3D8}"/>
              </a:ext>
            </a:extLst>
          </p:cNvPr>
          <p:cNvSpPr txBox="1"/>
          <p:nvPr/>
        </p:nvSpPr>
        <p:spPr>
          <a:xfrm>
            <a:off x="4198673" y="558765"/>
            <a:ext cx="6526095" cy="5277893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hu-HU" b="1" dirty="0">
                <a:solidFill>
                  <a:schemeClr val="accent2"/>
                </a:solidFill>
                <a:latin typeface="Montserrat"/>
                <a:sym typeface="Calibri"/>
              </a:rPr>
              <a:t>Ez a BME magyar nyelvű</a:t>
            </a:r>
            <a:r>
              <a:rPr lang="hu-HU" b="1" noProof="0" dirty="0">
                <a:solidFill>
                  <a:schemeClr val="accent2"/>
                </a:solidFill>
                <a:latin typeface="Montserrat"/>
                <a:sym typeface="Calibri"/>
              </a:rPr>
              <a:t>, </a:t>
            </a:r>
            <a:r>
              <a:rPr lang="hu-HU" b="1" dirty="0">
                <a:solidFill>
                  <a:schemeClr val="accent2"/>
                </a:solidFill>
                <a:latin typeface="Montserrat"/>
                <a:sym typeface="Calibri"/>
              </a:rPr>
              <a:t>szerkeszthető</a:t>
            </a:r>
            <a:br>
              <a:rPr lang="hu-HU" b="1" dirty="0">
                <a:latin typeface="Montserrat"/>
                <a:sym typeface="Calibri"/>
              </a:rPr>
            </a:br>
            <a:r>
              <a:rPr lang="hu-HU" b="1" dirty="0">
                <a:solidFill>
                  <a:schemeClr val="accent2"/>
                </a:solidFill>
                <a:latin typeface="Montserrat"/>
                <a:sym typeface="Calibri"/>
              </a:rPr>
              <a:t>PowerPoint-prezentációs sablonja</a:t>
            </a:r>
            <a:r>
              <a:rPr lang="hu-HU" b="1" noProof="0" dirty="0">
                <a:solidFill>
                  <a:schemeClr val="accent2"/>
                </a:solidFill>
                <a:latin typeface="Montserrat"/>
                <a:sym typeface="Calibri"/>
              </a:rPr>
              <a:t>. </a:t>
            </a:r>
            <a:endParaRPr lang="hu-HU" b="1" dirty="0">
              <a:solidFill>
                <a:schemeClr val="accent2"/>
              </a:solidFill>
              <a:latin typeface="Montserrat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hu-HU" dirty="0">
              <a:sym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hu-HU" noProof="0" dirty="0">
                <a:sym typeface="Calibri"/>
              </a:rPr>
              <a:t>A sablon különböző típusú tartalmakhoz kínál alternatívákat, így rugalmas és sokoldalú keretet biztosít prezentációja elkészítéséhez.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hu-HU" noProof="0" dirty="0">
              <a:sym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hu-HU" noProof="0" dirty="0">
                <a:sym typeface="Calibri"/>
              </a:rPr>
              <a:t>Célszerű a sablonokban beállított szövegstílusokat használni, egyedi formázások helyett. (</a:t>
            </a:r>
            <a:r>
              <a:rPr lang="en-US" noProof="0" dirty="0">
                <a:sym typeface="Calibri"/>
              </a:rPr>
              <a:t>Increase / Decrease List Level</a:t>
            </a:r>
            <a:r>
              <a:rPr lang="hu-HU" noProof="0" dirty="0">
                <a:sym typeface="Calibri"/>
              </a:rPr>
              <a:t>)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hu-HU" noProof="0" dirty="0">
              <a:sym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hu-HU" noProof="0" dirty="0">
                <a:sym typeface="Calibri"/>
              </a:rPr>
              <a:t>Kérjük, nézze át a „Megjegyzések” részt az egyes diákhoz tartozó további útmutatások miatt.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hu-HU" noProof="0" dirty="0">
              <a:sym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hu-HU" noProof="0" dirty="0">
                <a:sym typeface="Calibri"/>
              </a:rPr>
              <a:t>Ezt a diát kérjük, törölje előadásából!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endParaRPr lang="hu-HU" noProof="0" dirty="0">
              <a:sym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buClr>
                <a:srgbClr val="000000"/>
              </a:buClr>
            </a:pPr>
            <a:r>
              <a:rPr lang="hu-HU" noProof="0" dirty="0">
                <a:sym typeface="Calibri"/>
              </a:rPr>
              <a:t>Jó munkát kívánunk!</a:t>
            </a:r>
            <a:endParaRPr lang="hu-HU" noProof="0" dirty="0">
              <a:sym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379B5A-8DA4-5804-9D49-50228358A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0" y="5940000"/>
            <a:ext cx="2160000" cy="360000"/>
          </a:xfrm>
        </p:spPr>
        <p:txBody>
          <a:bodyPr/>
          <a:lstStyle/>
          <a:p>
            <a:pPr algn="ctr"/>
            <a:fld id="{D147C73F-91D2-C74D-BD19-6CBB5D1569C2}" type="slidenum">
              <a:rPr lang="hu-HU" smtClean="0"/>
              <a:pPr algn="ctr"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07629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4CD408-7D0E-F5EF-DBD1-38EFBA6C0C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00" y="3780000"/>
            <a:ext cx="10080000" cy="1080000"/>
          </a:xfrm>
        </p:spPr>
        <p:txBody>
          <a:bodyPr vert="horz" lIns="0" tIns="0" rIns="0" bIns="0" rtlCol="0" anchor="t">
            <a:noAutofit/>
          </a:bodyPr>
          <a:lstStyle/>
          <a:p>
            <a:pPr marL="359410" indent="-269875"/>
            <a:r>
              <a:rPr lang="hu-HU" dirty="0">
                <a:latin typeface="Montserrat"/>
              </a:rPr>
              <a:t>Alcím</a:t>
            </a:r>
            <a:endParaRPr lang="hu-HU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9BA07F-0FF3-2CF8-4828-5C506D766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80000" y="5112000"/>
            <a:ext cx="5760000" cy="288000"/>
          </a:xfrm>
        </p:spPr>
        <p:txBody>
          <a:bodyPr/>
          <a:lstStyle/>
          <a:p>
            <a:r>
              <a:rPr lang="hu-HU" noProof="0" dirty="0"/>
              <a:t>Előadó neve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9425A01-32E9-F950-28EC-E6EF565FE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Montserrat"/>
              </a:rPr>
              <a:t>Főcím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5740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AB0CD-8298-B698-267B-D2AA2A71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9484FC-5303-6624-946E-102FB199F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Tartalomjegyzék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654B69B-AED1-6A58-7A28-E0E3CFC6D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4860000" cy="4500000"/>
          </a:xfrm>
        </p:spPr>
        <p:txBody>
          <a:bodyPr/>
          <a:lstStyle/>
          <a:p>
            <a:r>
              <a:rPr lang="hu-HU" dirty="0"/>
              <a:t>Tartalomjegyzék</a:t>
            </a:r>
          </a:p>
          <a:p>
            <a:pPr lvl="1"/>
            <a:r>
              <a:rPr lang="hu-HU" dirty="0"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Szöveges diák</a:t>
            </a:r>
            <a:endParaRPr lang="hu-HU" dirty="0"/>
          </a:p>
          <a:p>
            <a:pPr lvl="1"/>
            <a:r>
              <a:rPr lang="hu-HU" dirty="0"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Képes diák</a:t>
            </a:r>
            <a:endParaRPr lang="hu-HU" dirty="0"/>
          </a:p>
          <a:p>
            <a:pPr lvl="1"/>
            <a:r>
              <a:rPr lang="hu-HU" dirty="0"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Strukturált diák</a:t>
            </a:r>
            <a:endParaRPr lang="hu-HU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88628F-EFB4-A75E-F826-582C9FA0069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F409BD-F9F4-4EBD-5826-A1B3BB91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3</a:t>
            </a:fld>
            <a:endParaRPr lang="hu-HU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42B4E23C-08A5-3D33-6C8C-CE8CE4AF6CB2}"/>
                  </a:ext>
                </a:extLst>
              </p:cNvPr>
              <p:cNvGraphicFramePr>
                <a:graphicFrameLocks noGrp="1" noDrilldown="1" noChangeAspect="1" noMove="1" noResize="1"/>
              </p:cNvGraphicFramePr>
              <p:nvPr>
                <p:extLst>
                  <p:ext uri="{D42A27DB-BD31-4B8C-83A1-F6EECF244321}">
                    <p14:modId xmlns:p14="http://schemas.microsoft.com/office/powerpoint/2010/main" val="3857233466"/>
                  </p:ext>
                </p:extLst>
              </p:nvPr>
            </p:nvGraphicFramePr>
            <p:xfrm>
              <a:off x="8100000" y="540000"/>
              <a:ext cx="2880122" cy="1620044"/>
            </p:xfrm>
            <a:graphic>
              <a:graphicData uri="http://schemas.microsoft.com/office/powerpoint/2016/slidezoom">
                <pslz:sldZm>
                  <pslz:sldZmObj sldId="2146847541" cId="2644384451">
                    <pslz:zmPr id="{7943540A-DC4A-48E4-90C6-CCDB01F7781B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122" cy="162004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extLst>
                  <a:ext uri="{FF2B5EF4-FFF2-40B4-BE49-F238E27FC236}">
                    <a16:creationId xmlns:a16="http://schemas.microsoft.com/office/drawing/2014/main" id="{42B4E23C-08A5-3D33-6C8C-CE8CE4AF6C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00000" y="540000"/>
                <a:ext cx="2880122" cy="162004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Slide Zoom 9">
                <a:extLst>
                  <a:ext uri="{FF2B5EF4-FFF2-40B4-BE49-F238E27FC236}">
                    <a16:creationId xmlns:a16="http://schemas.microsoft.com/office/drawing/2014/main" id="{47807B9B-411B-5F4C-22BA-CCF0B9FA50C0}"/>
                  </a:ext>
                </a:extLst>
              </p:cNvPr>
              <p:cNvGraphicFramePr>
                <a:graphicFrameLocks noGrp="1" noDrilldown="1" noChangeAspect="1" noMove="1" noResize="1"/>
              </p:cNvGraphicFramePr>
              <p:nvPr>
                <p:extLst>
                  <p:ext uri="{D42A27DB-BD31-4B8C-83A1-F6EECF244321}">
                    <p14:modId xmlns:p14="http://schemas.microsoft.com/office/powerpoint/2010/main" val="197566099"/>
                  </p:ext>
                </p:extLst>
              </p:nvPr>
            </p:nvGraphicFramePr>
            <p:xfrm>
              <a:off x="7200000" y="2340000"/>
              <a:ext cx="2880122" cy="1620044"/>
            </p:xfrm>
            <a:graphic>
              <a:graphicData uri="http://schemas.microsoft.com/office/powerpoint/2016/slidezoom">
                <pslz:sldZm>
                  <pslz:sldZmObj sldId="2146847543" cId="3509913004">
                    <pslz:zmPr id="{DF038681-C232-4780-9219-FEA661207657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122" cy="162004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Slide Zoom 9">
                <a:extLst>
                  <a:ext uri="{FF2B5EF4-FFF2-40B4-BE49-F238E27FC236}">
                    <a16:creationId xmlns:a16="http://schemas.microsoft.com/office/drawing/2014/main" id="{47807B9B-411B-5F4C-22BA-CCF0B9FA50C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00000" y="2340000"/>
                <a:ext cx="2880122" cy="162004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Slide Zoom 11">
                <a:extLst>
                  <a:ext uri="{FF2B5EF4-FFF2-40B4-BE49-F238E27FC236}">
                    <a16:creationId xmlns:a16="http://schemas.microsoft.com/office/drawing/2014/main" id="{AE6E3286-8CA2-B8C2-320D-EBED58F13F7F}"/>
                  </a:ext>
                </a:extLst>
              </p:cNvPr>
              <p:cNvGraphicFramePr>
                <a:graphicFrameLocks noGrp="1" noDrilldown="1" noChangeAspect="1" noMove="1" noResize="1"/>
              </p:cNvGraphicFramePr>
              <p:nvPr>
                <p:extLst>
                  <p:ext uri="{D42A27DB-BD31-4B8C-83A1-F6EECF244321}">
                    <p14:modId xmlns:p14="http://schemas.microsoft.com/office/powerpoint/2010/main" val="2606835405"/>
                  </p:ext>
                </p:extLst>
              </p:nvPr>
            </p:nvGraphicFramePr>
            <p:xfrm>
              <a:off x="6300000" y="4140000"/>
              <a:ext cx="2880122" cy="1620044"/>
            </p:xfrm>
            <a:graphic>
              <a:graphicData uri="http://schemas.microsoft.com/office/powerpoint/2016/slidezoom">
                <pslz:sldZm>
                  <pslz:sldZmObj sldId="2146847542" cId="2389160360">
                    <pslz:zmPr id="{6CF5FA74-1EFC-4A55-A188-BC077ED705D0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880122" cy="1620044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Slide Zoom 11">
                <a:extLst>
                  <a:ext uri="{FF2B5EF4-FFF2-40B4-BE49-F238E27FC236}">
                    <a16:creationId xmlns:a16="http://schemas.microsoft.com/office/drawing/2014/main" id="{AE6E3286-8CA2-B8C2-320D-EBED58F13F7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00000" y="4140000"/>
                <a:ext cx="2880122" cy="1620044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099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11E6C-65A7-8075-8710-991923E5C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36A11A-FB98-EEAE-EA2C-7247E3F52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Kiemelt idézet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066D7-D87A-470F-D2AC-458D47041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800000"/>
            <a:ext cx="10080000" cy="3780000"/>
          </a:xfrm>
        </p:spPr>
        <p:txBody>
          <a:bodyPr/>
          <a:lstStyle/>
          <a:p>
            <a:r>
              <a:rPr lang="hu-HU" dirty="0"/>
              <a:t>„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 ”</a:t>
            </a:r>
          </a:p>
          <a:p>
            <a:pPr lvl="1"/>
            <a:r>
              <a:rPr lang="hu-HU" dirty="0"/>
              <a:t>Forrás,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dolores</a:t>
            </a:r>
            <a:endParaRPr lang="hu-HU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82378C-50DF-F139-D061-1A7964A63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5549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C1F59F-9FA0-ED32-ACFD-1F51F53B51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/>
          <a:p>
            <a:r>
              <a:rPr lang="hu-HU" noProof="0" dirty="0"/>
              <a:t>A téma leírása, a fejezet rövid ismertetése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5B7B4-8093-7F1C-0D73-381932C07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000" y="720000"/>
            <a:ext cx="4320000" cy="288000"/>
          </a:xfrm>
        </p:spPr>
        <p:txBody>
          <a:bodyPr/>
          <a:lstStyle/>
          <a:p>
            <a:r>
              <a:rPr lang="hu-HU" noProof="0" dirty="0"/>
              <a:t>I. rész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259F2DF-6DB3-D20D-29FC-F3925A040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DFFC8D7-CC58-EB1A-CAD0-14B58EDE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Szöveges diák</a:t>
            </a:r>
          </a:p>
        </p:txBody>
      </p:sp>
    </p:spTree>
    <p:extLst>
      <p:ext uri="{BB962C8B-B14F-4D97-AF65-F5344CB8AC3E}">
        <p14:creationId xmlns:p14="http://schemas.microsoft.com/office/powerpoint/2010/main" val="264438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6D4964-2AE5-BCBB-6668-FAF78B6F1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Szöveges dia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004ED-AE52-7D1A-54A6-CFC6D335F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10080000" cy="4500000"/>
          </a:xfrm>
        </p:spPr>
        <p:txBody>
          <a:bodyPr/>
          <a:lstStyle/>
          <a:p>
            <a:r>
              <a:rPr lang="hu-HU" dirty="0"/>
              <a:t>Első szintű szövegstílus </a:t>
            </a:r>
          </a:p>
          <a:p>
            <a:pPr lvl="1"/>
            <a:r>
              <a:rPr lang="hu-HU" dirty="0"/>
              <a:t>Második szintű szövegstílus.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</a:p>
          <a:p>
            <a:pPr lvl="2"/>
            <a:r>
              <a:rPr lang="hu-HU" dirty="0"/>
              <a:t>Harmadik szintű szövegstílus.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</a:t>
            </a:r>
          </a:p>
          <a:p>
            <a:pPr lvl="3"/>
            <a:r>
              <a:rPr lang="hu-HU" dirty="0"/>
              <a:t>Negyedik szintű szövegstílus.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3A6F77-372C-1CCB-11DC-F2C021E22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4360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7744E-6F37-7AA6-A1C4-A03DC257E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4EBC57-B7F5-C600-5541-C9941340A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5760000" cy="720000"/>
          </a:xfrm>
        </p:spPr>
        <p:txBody>
          <a:bodyPr/>
          <a:lstStyle/>
          <a:p>
            <a:r>
              <a:rPr lang="hu-HU" dirty="0"/>
              <a:t>Szöveg és nagy kép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57D0F0-FAB7-D873-E943-8F4417550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5760000" cy="4500000"/>
          </a:xfrm>
        </p:spPr>
        <p:txBody>
          <a:bodyPr/>
          <a:lstStyle/>
          <a:p>
            <a:r>
              <a:rPr lang="hu-HU" dirty="0"/>
              <a:t>Első szintű stílus.</a:t>
            </a:r>
          </a:p>
          <a:p>
            <a:pPr lvl="1"/>
            <a:r>
              <a:rPr lang="hu-HU" dirty="0"/>
              <a:t>Második szintű szövegstílus.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629F9F-2586-5031-6D30-C8C79520B5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7</a:t>
            </a:fld>
            <a:endParaRPr lang="hu-HU" dirty="0"/>
          </a:p>
        </p:txBody>
      </p:sp>
      <p:pic>
        <p:nvPicPr>
          <p:cNvPr id="6" name="Kép 23" descr="Nautilusz kagylója és spirálszerkezete közelről">
            <a:extLst>
              <a:ext uri="{FF2B5EF4-FFF2-40B4-BE49-F238E27FC236}">
                <a16:creationId xmlns:a16="http://schemas.microsoft.com/office/drawing/2014/main" id="{8F02CFF5-5EEE-74D5-3AD1-3C5472CAAEF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010" r="25010"/>
          <a:stretch/>
        </p:blipFill>
        <p:spPr>
          <a:xfrm>
            <a:off x="6660488" y="175"/>
            <a:ext cx="4860000" cy="6480000"/>
          </a:xfrm>
        </p:spPr>
      </p:pic>
    </p:spTree>
    <p:extLst>
      <p:ext uri="{BB962C8B-B14F-4D97-AF65-F5344CB8AC3E}">
        <p14:creationId xmlns:p14="http://schemas.microsoft.com/office/powerpoint/2010/main" val="2884546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A40B21-D2DA-E39B-C2BB-36835814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Szöveg és úszó kép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317D34-226D-76FB-8736-F5FFBFA34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440000"/>
            <a:ext cx="4500000" cy="4500000"/>
          </a:xfrm>
        </p:spPr>
        <p:txBody>
          <a:bodyPr/>
          <a:lstStyle/>
          <a:p>
            <a:r>
              <a:rPr lang="hu-HU" dirty="0"/>
              <a:t>Első szintű stílus.</a:t>
            </a:r>
          </a:p>
          <a:p>
            <a:pPr lvl="1"/>
            <a:r>
              <a:rPr lang="hu-HU" dirty="0"/>
              <a:t>Második szintű szövegstílus. </a:t>
            </a:r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 </a:t>
            </a:r>
            <a:r>
              <a:rPr lang="hu-HU" dirty="0" err="1"/>
              <a:t>Donec</a:t>
            </a:r>
            <a:r>
              <a:rPr lang="hu-HU" dirty="0"/>
              <a:t> </a:t>
            </a:r>
            <a:r>
              <a:rPr lang="hu-HU" dirty="0" err="1"/>
              <a:t>nec</a:t>
            </a:r>
            <a:r>
              <a:rPr lang="hu-HU" dirty="0"/>
              <a:t> </a:t>
            </a:r>
            <a:r>
              <a:rPr lang="hu-HU" dirty="0" err="1"/>
              <a:t>viverra</a:t>
            </a:r>
            <a:r>
              <a:rPr lang="hu-HU" dirty="0"/>
              <a:t> </a:t>
            </a:r>
            <a:r>
              <a:rPr lang="hu-HU" dirty="0" err="1"/>
              <a:t>quam</a:t>
            </a:r>
            <a:r>
              <a:rPr lang="hu-HU" dirty="0"/>
              <a:t>, </a:t>
            </a:r>
            <a:r>
              <a:rPr lang="hu-HU" dirty="0" err="1"/>
              <a:t>hendrerit</a:t>
            </a:r>
            <a:r>
              <a:rPr lang="hu-HU" dirty="0"/>
              <a:t> </a:t>
            </a:r>
            <a:r>
              <a:rPr lang="hu-HU" dirty="0" err="1"/>
              <a:t>sollicitudin</a:t>
            </a:r>
            <a:r>
              <a:rPr lang="hu-HU" dirty="0"/>
              <a:t> </a:t>
            </a:r>
            <a:r>
              <a:rPr lang="hu-HU" dirty="0" err="1"/>
              <a:t>odio</a:t>
            </a:r>
            <a:r>
              <a:rPr lang="hu-HU" dirty="0"/>
              <a:t>.</a:t>
            </a:r>
          </a:p>
        </p:txBody>
      </p:sp>
      <p:pic>
        <p:nvPicPr>
          <p:cNvPr id="21" name="Kép 7">
            <a:extLst>
              <a:ext uri="{FF2B5EF4-FFF2-40B4-BE49-F238E27FC236}">
                <a16:creationId xmlns:a16="http://schemas.microsoft.com/office/drawing/2014/main" id="{4C0DCD70-AA48-F7FD-BFB7-FCB06D770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14" r="814"/>
          <a:stretch/>
        </p:blipFill>
        <p:spPr>
          <a:xfrm>
            <a:off x="5310000" y="1440000"/>
            <a:ext cx="5760000" cy="43200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4CD066-C65B-99E0-91AC-2F34791C7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615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B1FE7-ECC6-1F9C-20E5-DF87D0B5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AC55A3-5FC6-0C14-7273-66F025D0FF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/>
          <a:p>
            <a:r>
              <a:rPr lang="hu-HU" noProof="0" dirty="0"/>
              <a:t>A téma leírása, a fejezet rövid ismertetése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64821-0BB6-95F6-6438-BCF60C07E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000" y="720000"/>
            <a:ext cx="4320000" cy="288000"/>
          </a:xfrm>
        </p:spPr>
        <p:txBody>
          <a:bodyPr/>
          <a:lstStyle/>
          <a:p>
            <a:r>
              <a:rPr lang="hu-HU" noProof="0" dirty="0"/>
              <a:t>I. rész</a:t>
            </a:r>
          </a:p>
        </p:txBody>
      </p:sp>
      <p:pic>
        <p:nvPicPr>
          <p:cNvPr id="8" name="Kép 9">
            <a:extLst>
              <a:ext uri="{FF2B5EF4-FFF2-40B4-BE49-F238E27FC236}">
                <a16:creationId xmlns:a16="http://schemas.microsoft.com/office/drawing/2014/main" id="{32986983-6A91-E69D-23F0-F310DECBA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5563" b="5563"/>
          <a:stretch/>
        </p:blipFill>
        <p:spPr>
          <a:xfrm>
            <a:off x="6660000" y="1"/>
            <a:ext cx="4860000" cy="6480174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497F5584-5169-B45F-A3AB-175EDB63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Képes diák</a:t>
            </a:r>
          </a:p>
        </p:txBody>
      </p:sp>
    </p:spTree>
    <p:extLst>
      <p:ext uri="{BB962C8B-B14F-4D97-AF65-F5344CB8AC3E}">
        <p14:creationId xmlns:p14="http://schemas.microsoft.com/office/powerpoint/2010/main" val="3509913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3EB5D-1F64-88AB-C593-AA3524B8F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Két kép kísérőszöveggel</a:t>
            </a:r>
          </a:p>
        </p:txBody>
      </p:sp>
      <p:pic>
        <p:nvPicPr>
          <p:cNvPr id="8" name="Kép 17" descr="Oldatot tartalmazó laboratóriumi mérőedények a polcon közelről">
            <a:extLst>
              <a:ext uri="{FF2B5EF4-FFF2-40B4-BE49-F238E27FC236}">
                <a16:creationId xmlns:a16="http://schemas.microsoft.com/office/drawing/2014/main" id="{F125D02D-525F-9A0F-853A-53FF8102D92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2" r="12"/>
          <a:stretch/>
        </p:blipFill>
        <p:spPr>
          <a:xfrm>
            <a:off x="6480000" y="1439999"/>
            <a:ext cx="4320000" cy="2879999"/>
          </a:xfrm>
        </p:spPr>
      </p:pic>
      <p:pic>
        <p:nvPicPr>
          <p:cNvPr id="7" name="Kép 14">
            <a:extLst>
              <a:ext uri="{FF2B5EF4-FFF2-40B4-BE49-F238E27FC236}">
                <a16:creationId xmlns:a16="http://schemas.microsoft.com/office/drawing/2014/main" id="{52637F70-B014-E101-AE5D-BEB66D37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24" b="24"/>
          <a:stretch/>
        </p:blipFill>
        <p:spPr>
          <a:xfrm>
            <a:off x="720000" y="3240000"/>
            <a:ext cx="4320000" cy="2880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D5EF2E-F92D-3B30-60D9-5A0D43D2A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724" y="1439999"/>
            <a:ext cx="4320000" cy="1620000"/>
          </a:xfrm>
        </p:spPr>
        <p:txBody>
          <a:bodyPr/>
          <a:lstStyle/>
          <a:p>
            <a:r>
              <a:rPr lang="hu-HU" dirty="0"/>
              <a:t>Szöveges rész fotóval</a:t>
            </a:r>
          </a:p>
          <a:p>
            <a:pPr lvl="1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226F8-5160-6E89-A845-666B961C28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0001" y="4500000"/>
            <a:ext cx="4320312" cy="1620000"/>
          </a:xfrm>
        </p:spPr>
        <p:txBody>
          <a:bodyPr/>
          <a:lstStyle/>
          <a:p>
            <a:r>
              <a:rPr lang="hu-HU" dirty="0"/>
              <a:t>Szöveges rész fotóval</a:t>
            </a:r>
          </a:p>
          <a:p>
            <a:pPr lvl="1"/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, </a:t>
            </a:r>
            <a:r>
              <a:rPr lang="hu-HU" dirty="0" err="1"/>
              <a:t>consectetur</a:t>
            </a:r>
            <a:r>
              <a:rPr lang="hu-HU" dirty="0"/>
              <a:t> </a:t>
            </a:r>
            <a:r>
              <a:rPr lang="hu-HU" dirty="0" err="1"/>
              <a:t>adipiscing</a:t>
            </a:r>
            <a:r>
              <a:rPr lang="hu-HU" dirty="0"/>
              <a:t> elit. </a:t>
            </a:r>
            <a:r>
              <a:rPr lang="hu-HU" dirty="0" err="1"/>
              <a:t>Nam</a:t>
            </a:r>
            <a:r>
              <a:rPr lang="hu-HU" dirty="0"/>
              <a:t> </a:t>
            </a:r>
            <a:r>
              <a:rPr lang="hu-HU" dirty="0" err="1"/>
              <a:t>dignissim</a:t>
            </a:r>
            <a:r>
              <a:rPr lang="hu-HU" dirty="0"/>
              <a:t> </a:t>
            </a:r>
            <a:r>
              <a:rPr lang="hu-HU" dirty="0" err="1"/>
              <a:t>quis</a:t>
            </a:r>
            <a:r>
              <a:rPr lang="hu-HU" dirty="0"/>
              <a:t> </a:t>
            </a:r>
            <a:r>
              <a:rPr lang="hu-HU" dirty="0" err="1"/>
              <a:t>nibh</a:t>
            </a:r>
            <a:r>
              <a:rPr lang="hu-HU" dirty="0"/>
              <a:t> non </a:t>
            </a:r>
            <a:r>
              <a:rPr lang="hu-HU" dirty="0" err="1"/>
              <a:t>interdum</a:t>
            </a:r>
            <a:r>
              <a:rPr lang="hu-HU" dirty="0"/>
              <a:t>. </a:t>
            </a:r>
            <a:r>
              <a:rPr lang="hu-HU" dirty="0" err="1"/>
              <a:t>Vestibulum</a:t>
            </a:r>
            <a:r>
              <a:rPr lang="hu-HU" dirty="0"/>
              <a:t> a </a:t>
            </a:r>
            <a:r>
              <a:rPr lang="hu-HU" dirty="0" err="1"/>
              <a:t>arcu</a:t>
            </a:r>
            <a:r>
              <a:rPr lang="hu-HU" dirty="0"/>
              <a:t> </a:t>
            </a:r>
            <a:r>
              <a:rPr lang="hu-HU" dirty="0" err="1"/>
              <a:t>justo</a:t>
            </a:r>
            <a:r>
              <a:rPr lang="hu-HU" dirty="0"/>
              <a:t>.</a:t>
            </a:r>
          </a:p>
          <a:p>
            <a:endParaRPr lang="hu-HU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4170A3B-4E19-7EBC-D1A1-B79435FAA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D147C73F-91D2-C74D-BD19-6CBB5D1569C2}" type="slidenum">
              <a:rPr lang="hu-HU" smtClean="0"/>
              <a:pPr algn="ctr"/>
              <a:t>10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6205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C3C73-EB77-A386-08E5-ADB4A2596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8" descr="Pipettából kémcsőbe csepegő zöld oldat">
            <a:extLst>
              <a:ext uri="{FF2B5EF4-FFF2-40B4-BE49-F238E27FC236}">
                <a16:creationId xmlns:a16="http://schemas.microsoft.com/office/drawing/2014/main" id="{B98436B6-7AE6-CEBD-005C-BF3143A1AB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4" b="24"/>
          <a:stretch/>
        </p:blipFill>
        <p:spPr>
          <a:xfrm>
            <a:off x="720000" y="1350000"/>
            <a:ext cx="3240000" cy="2160000"/>
          </a:xfr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141D002-60A1-08A1-75BC-9FC7BFAEF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Galéria</a:t>
            </a:r>
          </a:p>
        </p:txBody>
      </p:sp>
      <p:pic>
        <p:nvPicPr>
          <p:cNvPr id="15" name="Kép 3" descr="Objektíven tükröződő fények">
            <a:extLst>
              <a:ext uri="{FF2B5EF4-FFF2-40B4-BE49-F238E27FC236}">
                <a16:creationId xmlns:a16="http://schemas.microsoft.com/office/drawing/2014/main" id="{5252639D-016B-CAD8-EEEB-09F885598A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12" b="12"/>
          <a:stretch/>
        </p:blipFill>
        <p:spPr>
          <a:xfrm>
            <a:off x="7560000" y="1350000"/>
            <a:ext cx="3240000" cy="2160000"/>
          </a:xfrm>
        </p:spPr>
      </p:pic>
      <p:pic>
        <p:nvPicPr>
          <p:cNvPr id="14" name="Kép 23" descr="Nautilusz kagylója és spirálszerkezete közelről">
            <a:extLst>
              <a:ext uri="{FF2B5EF4-FFF2-40B4-BE49-F238E27FC236}">
                <a16:creationId xmlns:a16="http://schemas.microsoft.com/office/drawing/2014/main" id="{4A0D1872-21BC-8503-1BBC-53D380519E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24" r="24"/>
          <a:stretch/>
        </p:blipFill>
        <p:spPr>
          <a:xfrm>
            <a:off x="4140244" y="1350000"/>
            <a:ext cx="3240000" cy="2160000"/>
          </a:xfrm>
        </p:spPr>
      </p:pic>
      <p:pic>
        <p:nvPicPr>
          <p:cNvPr id="16" name="Kép 27" descr="Két munkatárs tervez valamit a táblán öntapadó cetlikkel">
            <a:extLst>
              <a:ext uri="{FF2B5EF4-FFF2-40B4-BE49-F238E27FC236}">
                <a16:creationId xmlns:a16="http://schemas.microsoft.com/office/drawing/2014/main" id="{B4681A0E-7E3D-FED6-FC6B-B00F357A63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12" r="12"/>
          <a:stretch/>
        </p:blipFill>
        <p:spPr>
          <a:xfrm>
            <a:off x="720000" y="3690000"/>
            <a:ext cx="3240000" cy="2160000"/>
          </a:xfrm>
        </p:spPr>
      </p:pic>
      <p:pic>
        <p:nvPicPr>
          <p:cNvPr id="18" name="Kép 19" descr="Alaplap">
            <a:extLst>
              <a:ext uri="{FF2B5EF4-FFF2-40B4-BE49-F238E27FC236}">
                <a16:creationId xmlns:a16="http://schemas.microsoft.com/office/drawing/2014/main" id="{CB45932C-36CE-8B51-C194-73010DB417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7"/>
          <a:srcRect l="24" r="24"/>
          <a:stretch/>
        </p:blipFill>
        <p:spPr>
          <a:xfrm>
            <a:off x="7560000" y="3690000"/>
            <a:ext cx="3240000" cy="2160000"/>
          </a:xfrm>
        </p:spPr>
      </p:pic>
      <p:pic>
        <p:nvPicPr>
          <p:cNvPr id="17" name="Kép 10" descr="Ázsiai tanuló krétával ír a táblára az osztályteremben">
            <a:extLst>
              <a:ext uri="{FF2B5EF4-FFF2-40B4-BE49-F238E27FC236}">
                <a16:creationId xmlns:a16="http://schemas.microsoft.com/office/drawing/2014/main" id="{8B01405C-DA8F-2090-3AB1-661FFEF4486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/>
          <a:srcRect t="12" b="12"/>
          <a:stretch/>
        </p:blipFill>
        <p:spPr>
          <a:xfrm>
            <a:off x="4140244" y="3690000"/>
            <a:ext cx="3240000" cy="21600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D0AB5A-26AF-FAA4-72E7-176D804A0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53544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6F91-E861-8D59-006F-ABFA32A5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3">
            <a:extLst>
              <a:ext uri="{FF2B5EF4-FFF2-40B4-BE49-F238E27FC236}">
                <a16:creationId xmlns:a16="http://schemas.microsoft.com/office/drawing/2014/main" id="{9364CFC2-19C4-23DC-55D0-5B8C779B5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518047-2819-E1F1-F10B-C1D95659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2069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DE7E98-BFC2-4912-AC6B-F052EC2CF3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000" y="4140000"/>
            <a:ext cx="10080000" cy="720000"/>
          </a:xfrm>
        </p:spPr>
        <p:txBody>
          <a:bodyPr/>
          <a:lstStyle/>
          <a:p>
            <a:r>
              <a:rPr lang="hu-HU" noProof="0" dirty="0"/>
              <a:t>A téma leírása, a fejezet rövid ismertetése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329E7-8436-4C0C-B1B6-6C77F3B9C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0000" y="720000"/>
            <a:ext cx="4320000" cy="288000"/>
          </a:xfrm>
        </p:spPr>
        <p:txBody>
          <a:bodyPr/>
          <a:lstStyle/>
          <a:p>
            <a:r>
              <a:rPr lang="hu-HU" noProof="0" dirty="0"/>
              <a:t>I. rész</a:t>
            </a:r>
          </a:p>
        </p:txBody>
      </p:sp>
      <p:pic>
        <p:nvPicPr>
          <p:cNvPr id="6" name="Kép 9">
            <a:extLst>
              <a:ext uri="{FF2B5EF4-FFF2-40B4-BE49-F238E27FC236}">
                <a16:creationId xmlns:a16="http://schemas.microsoft.com/office/drawing/2014/main" id="{F276F13F-F1F5-28FD-8521-032C74F8B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26551" r="26551"/>
          <a:stretch/>
        </p:blipFill>
        <p:spPr>
          <a:xfrm>
            <a:off x="6660000" y="1"/>
            <a:ext cx="4860000" cy="6480174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003087AB-62C0-4EDE-3387-0C82F19DA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Strukturált diák</a:t>
            </a:r>
          </a:p>
        </p:txBody>
      </p:sp>
    </p:spTree>
    <p:extLst>
      <p:ext uri="{BB962C8B-B14F-4D97-AF65-F5344CB8AC3E}">
        <p14:creationId xmlns:p14="http://schemas.microsoft.com/office/powerpoint/2010/main" val="238916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079B4C1-C767-4B3A-7E46-8DD692123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Felsorolás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92D273-D632-EF0F-05A7-00C8709E0B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hu-HU" dirty="0"/>
              <a:t>Alapok</a:t>
            </a:r>
          </a:p>
          <a:p>
            <a:pPr lvl="1"/>
            <a:r>
              <a:rPr lang="hu-HU" dirty="0"/>
              <a:t>Rövid magyarázat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0C9D68-02C1-5856-A68C-88B1C6FCB6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hu-HU" dirty="0"/>
              <a:t>Bonyodalmak</a:t>
            </a:r>
          </a:p>
          <a:p>
            <a:pPr lvl="1"/>
            <a:r>
              <a:rPr lang="hu-HU" dirty="0"/>
              <a:t>Bővebb problémafelvetés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98694B5-08EF-3C9A-20FB-16D20768299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hu-HU" dirty="0"/>
              <a:t>Cselekvési terv</a:t>
            </a:r>
          </a:p>
          <a:p>
            <a:pPr lvl="1"/>
            <a:r>
              <a:rPr lang="hu-HU" dirty="0"/>
              <a:t>Tennivalók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17437-9756-3EAF-6F7B-4DBDA94D2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14</a:t>
            </a:fld>
            <a:endParaRPr lang="hu-H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81247F9-A2D5-37E7-9D1B-44C74F3B61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hu-HU" dirty="0"/>
              <a:t>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6643E8F-7326-F193-463D-AB448898434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hu-HU" dirty="0"/>
              <a:t>2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536B674-A868-3DE1-C542-EB9A5B24AC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hu-HU" dirty="0"/>
              <a:t>3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640D1FA-F362-4C7E-64D2-0906500497E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hu-HU" dirty="0"/>
              <a:t>4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10F9097-0D22-562D-EC7E-A6CD1AC7024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indent="1270">
              <a:buFont typeface="Courier New" panose="02070309020205020404" pitchFamily="49" charset="0"/>
            </a:pPr>
            <a:endParaRPr lang="hu-HU" dirty="0">
              <a:solidFill>
                <a:srgbClr val="882233"/>
              </a:solidFill>
              <a:latin typeface="Montserrat"/>
              <a:ea typeface="Roboto Condensed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637778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9B1D56-13CA-D10D-9899-0E33DF1B4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Struktúra sablon /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A8257-1878-4E13-643D-C03FD3A866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00" y="1980000"/>
            <a:ext cx="2592000" cy="2592000"/>
          </a:xfrm>
        </p:spPr>
        <p:txBody>
          <a:bodyPr/>
          <a:lstStyle/>
          <a:p>
            <a:r>
              <a:rPr lang="hu-HU" dirty="0"/>
              <a:t>-40%</a:t>
            </a:r>
          </a:p>
          <a:p>
            <a:pPr lvl="1"/>
            <a:r>
              <a:rPr lang="hu-HU" dirty="0"/>
              <a:t>MTTR</a:t>
            </a:r>
          </a:p>
          <a:p>
            <a:pPr lvl="2"/>
            <a:r>
              <a:rPr lang="hu-HU" dirty="0"/>
              <a:t>Átlagos incidens-átfutás csökkenés 12 hónap után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6D5C2-69F4-2AAE-C2C2-79765DD3CD4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8000" y="1980000"/>
            <a:ext cx="2592000" cy="2592000"/>
          </a:xfrm>
        </p:spPr>
        <p:txBody>
          <a:bodyPr/>
          <a:lstStyle/>
          <a:p>
            <a:r>
              <a:rPr lang="hu-HU" dirty="0"/>
              <a:t>-55%</a:t>
            </a:r>
          </a:p>
          <a:p>
            <a:pPr lvl="1"/>
            <a:r>
              <a:rPr lang="hu-HU" dirty="0"/>
              <a:t>FALSE POZITÍV</a:t>
            </a:r>
          </a:p>
          <a:p>
            <a:pPr lvl="2"/>
            <a:r>
              <a:rPr lang="hu-HU" dirty="0"/>
              <a:t>Riasztási zaj csökkenése </a:t>
            </a:r>
            <a:r>
              <a:rPr lang="hu-HU" dirty="0" err="1"/>
              <a:t>event</a:t>
            </a:r>
            <a:r>
              <a:rPr lang="hu-HU" dirty="0"/>
              <a:t>-korrelációval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5DEC20-463B-2B91-0BB0-67B55BF1EA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96000" y="1980000"/>
            <a:ext cx="2592000" cy="2592000"/>
          </a:xfrm>
        </p:spPr>
        <p:txBody>
          <a:bodyPr/>
          <a:lstStyle/>
          <a:p>
            <a:r>
              <a:rPr lang="hu-HU" dirty="0"/>
              <a:t>-30%</a:t>
            </a:r>
          </a:p>
          <a:p>
            <a:pPr lvl="1"/>
            <a:r>
              <a:rPr lang="hu-HU" dirty="0"/>
              <a:t>TICKET-TERHELÉS</a:t>
            </a:r>
          </a:p>
          <a:p>
            <a:pPr lvl="2"/>
            <a:r>
              <a:rPr lang="hu-HU" dirty="0" err="1"/>
              <a:t>Self</a:t>
            </a:r>
            <a:r>
              <a:rPr lang="hu-HU" dirty="0"/>
              <a:t>-service </a:t>
            </a:r>
            <a:r>
              <a:rPr lang="hu-HU" dirty="0" err="1"/>
              <a:t>agent</a:t>
            </a:r>
            <a:r>
              <a:rPr lang="hu-HU" dirty="0"/>
              <a:t> és </a:t>
            </a:r>
            <a:r>
              <a:rPr lang="hu-HU" dirty="0" err="1"/>
              <a:t>triage</a:t>
            </a:r>
            <a:r>
              <a:rPr lang="hu-HU" dirty="0"/>
              <a:t> a </a:t>
            </a:r>
            <a:r>
              <a:rPr lang="hu-HU" dirty="0" err="1"/>
              <a:t>ticketek</a:t>
            </a:r>
            <a:r>
              <a:rPr lang="hu-HU" dirty="0"/>
              <a:t> közel egyharmadát kivette a manuális folyamatból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FB6589-198D-EC72-7F21-A547CA7C46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32000" y="1980000"/>
            <a:ext cx="2592000" cy="2592000"/>
          </a:xfrm>
        </p:spPr>
        <p:txBody>
          <a:bodyPr/>
          <a:lstStyle/>
          <a:p>
            <a:r>
              <a:rPr lang="hu-HU" dirty="0"/>
              <a:t>+25%</a:t>
            </a:r>
          </a:p>
          <a:p>
            <a:pPr lvl="1"/>
            <a:r>
              <a:rPr lang="hu-HU" dirty="0"/>
              <a:t>KAPACITÁS-HATÉKONYSÁG</a:t>
            </a:r>
          </a:p>
          <a:p>
            <a:pPr lvl="2"/>
            <a:r>
              <a:rPr lang="hu-HU" dirty="0"/>
              <a:t>Prediktív skálázás és felhő- </a:t>
            </a:r>
            <a:r>
              <a:rPr lang="hu-HU" dirty="0" err="1"/>
              <a:t>rightsizing</a:t>
            </a:r>
            <a:r>
              <a:rPr lang="hu-HU" dirty="0"/>
              <a:t> hatására</a:t>
            </a:r>
          </a:p>
          <a:p>
            <a:pPr lvl="2"/>
            <a:endParaRPr lang="hu-H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CE8F2BB-4F17-23F4-F681-D1E1733C36B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0000" y="4860000"/>
            <a:ext cx="10440000" cy="900526"/>
          </a:xfrm>
        </p:spPr>
        <p:txBody>
          <a:bodyPr/>
          <a:lstStyle/>
          <a:p>
            <a:r>
              <a:rPr lang="hu-HU" dirty="0"/>
              <a:t>Záró gondolatok és kiemelt részek a fenti táblázattal kapcsolatban. Magyarázás és átkötés a következő diára.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A0312D-C087-BAB1-232E-B8DAA7BD78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7531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5CEDC-003C-50A1-3A92-DF2979A34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A0E60-ED3C-B4B4-39A5-E0DCF911A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Struktúra /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A6165-3D5F-F7E5-BA24-618F34048B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0000" y="1800000"/>
            <a:ext cx="2160000" cy="3240000"/>
          </a:xfrm>
        </p:spPr>
        <p:txBody>
          <a:bodyPr/>
          <a:lstStyle/>
          <a:p>
            <a:r>
              <a:rPr lang="hu-HU" dirty="0"/>
              <a:t>1</a:t>
            </a:r>
          </a:p>
          <a:p>
            <a:pPr lvl="1"/>
            <a:r>
              <a:rPr lang="hu-HU" dirty="0" err="1"/>
              <a:t>Inventar</a:t>
            </a:r>
            <a:r>
              <a:rPr lang="hu-HU" dirty="0"/>
              <a:t> &amp; adat</a:t>
            </a:r>
          </a:p>
          <a:p>
            <a:pPr lvl="2"/>
            <a:r>
              <a:rPr lang="hu-HU" dirty="0"/>
              <a:t>Térképezd fel az adatforrásokat és a </a:t>
            </a:r>
            <a:r>
              <a:rPr lang="hu-HU" dirty="0" err="1"/>
              <a:t>shadow</a:t>
            </a:r>
            <a:r>
              <a:rPr lang="hu-HU" dirty="0"/>
              <a:t> AI-t. Adat nélkül nincs stratégia.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1C332-1072-EC44-43D2-F80DE3E999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0000" y="1800000"/>
            <a:ext cx="2160000" cy="3240000"/>
          </a:xfrm>
        </p:spPr>
        <p:txBody>
          <a:bodyPr/>
          <a:lstStyle/>
          <a:p>
            <a:r>
              <a:rPr lang="hu-HU" dirty="0"/>
              <a:t>2</a:t>
            </a:r>
          </a:p>
          <a:p>
            <a:pPr lvl="1"/>
            <a:r>
              <a:rPr lang="hu-HU" dirty="0" err="1"/>
              <a:t>Governance</a:t>
            </a:r>
            <a:endParaRPr lang="hu-HU" dirty="0"/>
          </a:p>
          <a:p>
            <a:pPr lvl="2"/>
            <a:r>
              <a:rPr lang="hu-HU" dirty="0"/>
              <a:t>IT + jog + biztonság + üzlet egy asztalnál. Egy kézben az etika és a ROI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E3C2BDC-EFE3-32A0-6D34-A5F3B8F536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0" y="1800000"/>
            <a:ext cx="2160000" cy="3240000"/>
          </a:xfrm>
        </p:spPr>
        <p:txBody>
          <a:bodyPr/>
          <a:lstStyle/>
          <a:p>
            <a:r>
              <a:rPr lang="hu-HU" dirty="0"/>
              <a:t>3</a:t>
            </a:r>
          </a:p>
          <a:p>
            <a:pPr lvl="1"/>
            <a:r>
              <a:rPr lang="hu-HU" dirty="0"/>
              <a:t>Két pilot</a:t>
            </a:r>
          </a:p>
          <a:p>
            <a:pPr lvl="2"/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dirty="0" err="1"/>
              <a:t>produktivitás</a:t>
            </a:r>
            <a:r>
              <a:rPr lang="en-US" dirty="0"/>
              <a:t>-pilot (pl. Copilot)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egy</a:t>
            </a:r>
            <a:r>
              <a:rPr lang="en-US" dirty="0"/>
              <a:t> AIOps-pilot (pl. triage). 8—12 </a:t>
            </a:r>
            <a:r>
              <a:rPr lang="en-US" dirty="0" err="1"/>
              <a:t>hét</a:t>
            </a:r>
            <a:r>
              <a:rPr lang="en-US" dirty="0"/>
              <a:t>, </a:t>
            </a:r>
            <a:r>
              <a:rPr lang="en-US" dirty="0" err="1"/>
              <a:t>mért</a:t>
            </a:r>
            <a:r>
              <a:rPr lang="en-US" dirty="0"/>
              <a:t> </a:t>
            </a:r>
            <a:r>
              <a:rPr lang="en-US" dirty="0" err="1"/>
              <a:t>kimenet</a:t>
            </a:r>
            <a:r>
              <a:rPr lang="en-US" dirty="0"/>
              <a:t>.</a:t>
            </a:r>
          </a:p>
          <a:p>
            <a:pPr lvl="1"/>
            <a:endParaRPr lang="hu-HU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9FA4E27D-7EF1-C58F-B428-46129C757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0000" y="1800000"/>
            <a:ext cx="2160000" cy="3240000"/>
          </a:xfrm>
        </p:spPr>
        <p:txBody>
          <a:bodyPr/>
          <a:lstStyle/>
          <a:p>
            <a:r>
              <a:rPr lang="hu-HU" dirty="0"/>
              <a:t>4</a:t>
            </a:r>
          </a:p>
          <a:p>
            <a:pPr lvl="1"/>
            <a:r>
              <a:rPr lang="hu-HU" dirty="0"/>
              <a:t>Képzés mindenkinek</a:t>
            </a:r>
          </a:p>
          <a:p>
            <a:pPr lvl="2"/>
            <a:r>
              <a:rPr lang="hu-HU" dirty="0"/>
              <a:t>AI-</a:t>
            </a:r>
            <a:r>
              <a:rPr lang="hu-HU" dirty="0" err="1"/>
              <a:t>literacy</a:t>
            </a:r>
            <a:r>
              <a:rPr lang="hu-HU" dirty="0"/>
              <a:t> a teljes szervezetben.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2F4D2BC-305D-1029-2D96-0A9C14608D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80000" y="1800000"/>
            <a:ext cx="2160000" cy="3240000"/>
          </a:xfrm>
        </p:spPr>
        <p:txBody>
          <a:bodyPr/>
          <a:lstStyle/>
          <a:p>
            <a:r>
              <a:rPr lang="hu-HU" dirty="0"/>
              <a:t>5</a:t>
            </a:r>
          </a:p>
          <a:p>
            <a:pPr lvl="1"/>
            <a:r>
              <a:rPr lang="hu-HU" dirty="0" err="1"/>
              <a:t>Eval-harness</a:t>
            </a:r>
            <a:endParaRPr lang="hu-HU" dirty="0"/>
          </a:p>
          <a:p>
            <a:pPr lvl="2"/>
            <a:r>
              <a:rPr lang="hu-HU" dirty="0"/>
              <a:t>Ne élesíts mérés nélkül. Minden modellváltozás tesztet lát először.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89988AEA-CF0D-C39B-A8F1-D4F9E7F91D1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00" y="5220000"/>
            <a:ext cx="10800000" cy="612000"/>
          </a:xfrm>
        </p:spPr>
        <p:txBody>
          <a:bodyPr/>
          <a:lstStyle/>
          <a:p>
            <a:r>
              <a:rPr lang="hu-HU" dirty="0"/>
              <a:t>Záró gondolatok és kiemelt részek a fenti táblázattal kapcsolatban. Magyarázás és átkötés a következő diára.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B0929-D0E2-10F9-4030-AAFEB469C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16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5477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C266450-EED5-D2BD-E797-C25752CDD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Struktúra / 8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582BED-9B94-05B0-E791-3EC7E37995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00" y="1368000"/>
            <a:ext cx="2592000" cy="2160000"/>
          </a:xfrm>
        </p:spPr>
        <p:txBody>
          <a:bodyPr/>
          <a:lstStyle/>
          <a:p>
            <a:r>
              <a:rPr lang="hu-HU" dirty="0"/>
              <a:t>01</a:t>
            </a:r>
          </a:p>
          <a:p>
            <a:pPr lvl="1"/>
            <a:r>
              <a:rPr lang="hu-HU" dirty="0"/>
              <a:t>LLM-alaptudás</a:t>
            </a:r>
          </a:p>
          <a:p>
            <a:pPr lvl="2"/>
            <a:r>
              <a:rPr lang="hu-HU" dirty="0" err="1"/>
              <a:t>Token</a:t>
            </a:r>
            <a:r>
              <a:rPr lang="hu-HU" dirty="0"/>
              <a:t>, kontextus, RAG, </a:t>
            </a:r>
            <a:r>
              <a:rPr lang="hu-HU" dirty="0" err="1"/>
              <a:t>fine-tuning</a:t>
            </a:r>
            <a:r>
              <a:rPr lang="hu-HU" dirty="0"/>
              <a:t> és prompt-</a:t>
            </a:r>
            <a:r>
              <a:rPr lang="hu-HU" dirty="0" err="1"/>
              <a:t>engineering</a:t>
            </a:r>
            <a:r>
              <a:rPr lang="hu-HU" dirty="0"/>
              <a:t> elvei — nem kell PhD, de az intuíció kötelező.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733748-9FD8-B0AE-2653-080B9CD09E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8000" y="1368000"/>
            <a:ext cx="2592000" cy="2160000"/>
          </a:xfrm>
        </p:spPr>
        <p:txBody>
          <a:bodyPr/>
          <a:lstStyle/>
          <a:p>
            <a:r>
              <a:rPr lang="hu-HU" dirty="0"/>
              <a:t>04</a:t>
            </a:r>
          </a:p>
          <a:p>
            <a:pPr lvl="1"/>
            <a:r>
              <a:rPr lang="hu-HU" dirty="0"/>
              <a:t>Adatstratégia</a:t>
            </a:r>
          </a:p>
          <a:p>
            <a:pPr lvl="2"/>
            <a:r>
              <a:rPr lang="hu-HU" dirty="0"/>
              <a:t>Adatminőség, eredetkövetés, vektortárak, szuverenitás és a kettős rendszerek (OLTP + OLAP + </a:t>
            </a:r>
            <a:r>
              <a:rPr lang="hu-HU" dirty="0" err="1"/>
              <a:t>Vector</a:t>
            </a:r>
            <a:r>
              <a:rPr lang="hu-HU" dirty="0"/>
              <a:t>).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DCA2D7-3408-3215-6FA1-6A43C7129D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96000" y="1368000"/>
            <a:ext cx="2592000" cy="2160000"/>
          </a:xfrm>
        </p:spPr>
        <p:txBody>
          <a:bodyPr/>
          <a:lstStyle/>
          <a:p>
            <a:r>
              <a:rPr lang="hu-HU" dirty="0"/>
              <a:t>02</a:t>
            </a:r>
          </a:p>
          <a:p>
            <a:pPr lvl="1"/>
            <a:r>
              <a:rPr lang="hu-HU" dirty="0" err="1"/>
              <a:t>MLOps</a:t>
            </a:r>
            <a:r>
              <a:rPr lang="hu-HU" dirty="0"/>
              <a:t> alapok</a:t>
            </a:r>
          </a:p>
          <a:p>
            <a:pPr lvl="2"/>
            <a:r>
              <a:rPr lang="hu-HU" dirty="0" err="1"/>
              <a:t>Model-lifecycle</a:t>
            </a:r>
            <a:r>
              <a:rPr lang="hu-HU" dirty="0"/>
              <a:t>, </a:t>
            </a:r>
            <a:r>
              <a:rPr lang="hu-HU" dirty="0" err="1"/>
              <a:t>eval-harness</a:t>
            </a:r>
            <a:r>
              <a:rPr lang="hu-HU" dirty="0"/>
              <a:t>, </a:t>
            </a:r>
            <a:r>
              <a:rPr lang="hu-HU" dirty="0" err="1"/>
              <a:t>drift</a:t>
            </a:r>
            <a:r>
              <a:rPr lang="hu-HU" dirty="0"/>
              <a:t>-monitoring, CI/CD a modellekre is alkalmazva.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46B877A-9EC6-8830-59BE-5C23D3AFD2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32000" y="1368000"/>
            <a:ext cx="2592000" cy="2160000"/>
          </a:xfrm>
        </p:spPr>
        <p:txBody>
          <a:bodyPr/>
          <a:lstStyle/>
          <a:p>
            <a:r>
              <a:rPr lang="hu-HU" dirty="0"/>
              <a:t>03</a:t>
            </a:r>
          </a:p>
          <a:p>
            <a:pPr lvl="1"/>
            <a:r>
              <a:rPr lang="hu-HU" dirty="0" err="1"/>
              <a:t>FinOps</a:t>
            </a:r>
            <a:r>
              <a:rPr lang="hu-HU" dirty="0"/>
              <a:t> + AI-cost</a:t>
            </a:r>
          </a:p>
          <a:p>
            <a:pPr lvl="2"/>
            <a:r>
              <a:rPr lang="hu-HU" dirty="0" err="1"/>
              <a:t>Token</a:t>
            </a:r>
            <a:r>
              <a:rPr lang="hu-HU" dirty="0"/>
              <a:t>-gazdálkodás, modell-</a:t>
            </a:r>
            <a:r>
              <a:rPr lang="hu-HU" dirty="0" err="1"/>
              <a:t>routing</a:t>
            </a:r>
            <a:r>
              <a:rPr lang="hu-HU" dirty="0"/>
              <a:t>, cache-stratégiák és batch </a:t>
            </a:r>
            <a:r>
              <a:rPr lang="hu-HU" dirty="0" err="1"/>
              <a:t>inferencia</a:t>
            </a:r>
            <a:r>
              <a:rPr lang="hu-HU" dirty="0"/>
              <a:t> ROI-szempontból.</a:t>
            </a:r>
          </a:p>
          <a:p>
            <a:pPr lvl="2"/>
            <a:endParaRPr lang="hu-H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78617F5-68D9-4D36-0363-2628BF5C2A0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0000" y="3672000"/>
            <a:ext cx="2592000" cy="2160000"/>
          </a:xfrm>
        </p:spPr>
        <p:txBody>
          <a:bodyPr/>
          <a:lstStyle/>
          <a:p>
            <a:r>
              <a:rPr lang="hu-HU" dirty="0"/>
              <a:t>05</a:t>
            </a:r>
          </a:p>
          <a:p>
            <a:pPr lvl="1"/>
            <a:r>
              <a:rPr lang="hu-HU" dirty="0"/>
              <a:t>Biztonság 2.0</a:t>
            </a:r>
          </a:p>
          <a:p>
            <a:pPr lvl="2"/>
            <a:r>
              <a:rPr lang="hu-HU" dirty="0"/>
              <a:t>Prompt-</a:t>
            </a:r>
            <a:r>
              <a:rPr lang="hu-HU" dirty="0" err="1"/>
              <a:t>injection</a:t>
            </a:r>
            <a:r>
              <a:rPr lang="hu-HU" dirty="0"/>
              <a:t>,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exfiltration</a:t>
            </a:r>
            <a:r>
              <a:rPr lang="hu-HU" dirty="0"/>
              <a:t>, </a:t>
            </a:r>
            <a:r>
              <a:rPr lang="hu-HU" dirty="0" err="1"/>
              <a:t>jailbreak</a:t>
            </a:r>
            <a:r>
              <a:rPr lang="hu-HU" dirty="0"/>
              <a:t> minták, </a:t>
            </a:r>
            <a:r>
              <a:rPr lang="hu-HU" dirty="0" err="1"/>
              <a:t>agent-permissions</a:t>
            </a:r>
            <a:r>
              <a:rPr lang="hu-HU" dirty="0"/>
              <a:t> és nulla-</a:t>
            </a:r>
            <a:r>
              <a:rPr lang="hu-HU" dirty="0" err="1"/>
              <a:t>trust</a:t>
            </a:r>
            <a:r>
              <a:rPr lang="hu-HU" dirty="0"/>
              <a:t> kiterjesztés AI-</a:t>
            </a:r>
            <a:r>
              <a:rPr lang="hu-HU" dirty="0" err="1"/>
              <a:t>ra</a:t>
            </a:r>
            <a:endParaRPr lang="hu-H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99A3654-7E89-BD01-B385-D88BE452EA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568000" y="3672000"/>
            <a:ext cx="2592000" cy="2160000"/>
          </a:xfrm>
        </p:spPr>
        <p:txBody>
          <a:bodyPr/>
          <a:lstStyle/>
          <a:p>
            <a:r>
              <a:rPr lang="hu-HU" dirty="0"/>
              <a:t>08</a:t>
            </a:r>
          </a:p>
          <a:p>
            <a:pPr lvl="1"/>
            <a:r>
              <a:rPr lang="hu-HU" dirty="0"/>
              <a:t>Szállító-ítélet</a:t>
            </a:r>
          </a:p>
          <a:p>
            <a:pPr lvl="2"/>
            <a:r>
              <a:rPr lang="hu-HU" dirty="0"/>
              <a:t>Modell-, </a:t>
            </a:r>
            <a:r>
              <a:rPr lang="hu-HU" dirty="0" err="1"/>
              <a:t>infra</a:t>
            </a:r>
            <a:r>
              <a:rPr lang="hu-HU" dirty="0"/>
              <a:t>- és SaaS-</a:t>
            </a:r>
            <a:r>
              <a:rPr lang="hu-HU" dirty="0" err="1"/>
              <a:t>vendorok</a:t>
            </a:r>
            <a:r>
              <a:rPr lang="hu-HU" dirty="0"/>
              <a:t> rétegelt portfóliójának kezelése, kiváltási terv.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CB34B92-497B-7C03-E3DD-4983F87B1C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096000" y="3672000"/>
            <a:ext cx="2592000" cy="2160000"/>
          </a:xfrm>
        </p:spPr>
        <p:txBody>
          <a:bodyPr/>
          <a:lstStyle/>
          <a:p>
            <a:r>
              <a:rPr lang="hu-HU" dirty="0"/>
              <a:t>06</a:t>
            </a:r>
          </a:p>
          <a:p>
            <a:pPr lvl="1"/>
            <a:r>
              <a:rPr lang="hu-HU" dirty="0"/>
              <a:t>Jog &amp; </a:t>
            </a:r>
            <a:r>
              <a:rPr lang="hu-HU" dirty="0" err="1"/>
              <a:t>compliance</a:t>
            </a:r>
            <a:endParaRPr lang="hu-HU" dirty="0"/>
          </a:p>
          <a:p>
            <a:pPr lvl="2"/>
            <a:r>
              <a:rPr lang="hu-HU" dirty="0"/>
              <a:t>EU AI </a:t>
            </a:r>
            <a:r>
              <a:rPr lang="hu-HU" dirty="0" err="1"/>
              <a:t>Act</a:t>
            </a:r>
            <a:r>
              <a:rPr lang="hu-HU" dirty="0"/>
              <a:t>, GDPR 2.0, NIS2 és ágazati szabályok — mit szabad, mit kell dokumentálni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A015B66-5D6C-CE2E-6E1B-417BA863B5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32000" y="3672000"/>
            <a:ext cx="2592000" cy="2160000"/>
          </a:xfrm>
        </p:spPr>
        <p:txBody>
          <a:bodyPr/>
          <a:lstStyle/>
          <a:p>
            <a:r>
              <a:rPr lang="hu-HU" dirty="0"/>
              <a:t>07</a:t>
            </a:r>
          </a:p>
          <a:p>
            <a:pPr lvl="1"/>
            <a:r>
              <a:rPr lang="hu-HU" dirty="0" err="1"/>
              <a:t>Change</a:t>
            </a:r>
            <a:r>
              <a:rPr lang="hu-HU" dirty="0"/>
              <a:t> management</a:t>
            </a:r>
          </a:p>
          <a:p>
            <a:pPr lvl="2"/>
            <a:r>
              <a:rPr lang="hu-HU" dirty="0"/>
              <a:t>Az AI-átalakulás 80%-ban emberi — ellenállás, képzés, </a:t>
            </a:r>
            <a:r>
              <a:rPr lang="hu-HU" dirty="0" err="1"/>
              <a:t>incentívarendszer</a:t>
            </a:r>
            <a:endParaRPr lang="hu-HU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468D20C8-E1D1-7D47-10CA-AA3B39EF4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147C73F-91D2-C74D-BD19-6CBB5D1569C2}" type="slidenum">
              <a:rPr lang="hu-HU" smtClean="0"/>
              <a:pPr/>
              <a:t>17</a:t>
            </a:fld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2643113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7BBA-41D2-88A0-1904-9BC2E8EB8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Táblázat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1ED321-C369-84C4-7535-D915B26573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221278"/>
              </p:ext>
            </p:extLst>
          </p:nvPr>
        </p:nvGraphicFramePr>
        <p:xfrm>
          <a:off x="720725" y="1439863"/>
          <a:ext cx="10079039" cy="429037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488506">
                  <a:extLst>
                    <a:ext uri="{9D8B030D-6E8A-4147-A177-3AD203B41FA5}">
                      <a16:colId xmlns:a16="http://schemas.microsoft.com/office/drawing/2014/main" val="1506766641"/>
                    </a:ext>
                  </a:extLst>
                </a:gridCol>
                <a:gridCol w="4183549">
                  <a:extLst>
                    <a:ext uri="{9D8B030D-6E8A-4147-A177-3AD203B41FA5}">
                      <a16:colId xmlns:a16="http://schemas.microsoft.com/office/drawing/2014/main" val="3445010636"/>
                    </a:ext>
                  </a:extLst>
                </a:gridCol>
                <a:gridCol w="4406984">
                  <a:extLst>
                    <a:ext uri="{9D8B030D-6E8A-4147-A177-3AD203B41FA5}">
                      <a16:colId xmlns:a16="http://schemas.microsoft.com/office/drawing/2014/main" val="1808609551"/>
                    </a:ext>
                  </a:extLst>
                </a:gridCol>
              </a:tblGrid>
              <a:tr h="6531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u="none" strike="noStrike" cap="none" noProof="0" dirty="0">
                          <a:solidFill>
                            <a:schemeClr val="bg1"/>
                          </a:solidFill>
                          <a:sym typeface="Georgia"/>
                        </a:rPr>
                        <a:t>Szempont</a:t>
                      </a:r>
                      <a:endParaRPr lang="hu-HU" b="1" noProof="0" dirty="0">
                        <a:solidFill>
                          <a:schemeClr val="bg1"/>
                        </a:solidFill>
                        <a:latin typeface="Montserrat" pitchFamily="2" charset="-1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1800" b="1" u="none" strike="noStrike" cap="none" noProof="0" dirty="0">
                          <a:solidFill>
                            <a:schemeClr val="bg1"/>
                          </a:solidFill>
                          <a:sym typeface="Georgia"/>
                        </a:rPr>
                        <a:t>Saját AI platform 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(</a:t>
                      </a:r>
                      <a:r>
                        <a:rPr lang="hu-HU" sz="1800" b="1" noProof="0" dirty="0" err="1">
                          <a:solidFill>
                            <a:schemeClr val="bg1"/>
                          </a:solidFill>
                          <a:sym typeface="Georgia"/>
                        </a:rPr>
                        <a:t>On</a:t>
                      </a: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-perm/</a:t>
                      </a:r>
                      <a:r>
                        <a:rPr lang="hu-HU" sz="1800" b="1" noProof="0" dirty="0" err="1">
                          <a:solidFill>
                            <a:schemeClr val="bg1"/>
                          </a:solidFill>
                          <a:sym typeface="Georgia"/>
                        </a:rPr>
                        <a:t>Private</a:t>
                      </a: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 </a:t>
                      </a:r>
                      <a:r>
                        <a:rPr lang="hu-HU" sz="1800" b="1" noProof="0" dirty="0" err="1">
                          <a:solidFill>
                            <a:schemeClr val="bg1"/>
                          </a:solidFill>
                          <a:sym typeface="Georgia"/>
                        </a:rPr>
                        <a:t>cloud</a:t>
                      </a: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)</a:t>
                      </a:r>
                      <a:endParaRPr lang="hu-HU" sz="1800" b="1" noProof="0" dirty="0">
                        <a:solidFill>
                          <a:schemeClr val="bg1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1800" b="1" u="none" strike="noStrike" cap="none" noProof="0" dirty="0">
                          <a:solidFill>
                            <a:schemeClr val="bg1"/>
                          </a:solidFill>
                          <a:sym typeface="Georgia"/>
                        </a:rPr>
                        <a:t>Harmadik féltől származó SaaS AI</a:t>
                      </a:r>
                      <a:br>
                        <a:rPr lang="hu-HU" sz="1800" b="1" u="none" strike="noStrike" cap="none" noProof="0" dirty="0">
                          <a:solidFill>
                            <a:schemeClr val="bg1"/>
                          </a:solidFill>
                          <a:sym typeface="Georgia"/>
                        </a:rPr>
                      </a:b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(Public </a:t>
                      </a:r>
                      <a:r>
                        <a:rPr lang="hu-HU" sz="1800" b="1" noProof="0" dirty="0" err="1">
                          <a:solidFill>
                            <a:schemeClr val="bg1"/>
                          </a:solidFill>
                          <a:sym typeface="Georgia"/>
                        </a:rPr>
                        <a:t>cloud</a:t>
                      </a:r>
                      <a:r>
                        <a:rPr lang="hu-HU" sz="1800" b="1" noProof="0" dirty="0">
                          <a:solidFill>
                            <a:schemeClr val="bg1"/>
                          </a:solidFill>
                          <a:sym typeface="Georgia"/>
                        </a:rPr>
                        <a:t>)</a:t>
                      </a:r>
                      <a:endParaRPr lang="hu-HU" sz="1800" b="1" noProof="0" dirty="0">
                        <a:solidFill>
                          <a:schemeClr val="bg1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423863"/>
                  </a:ext>
                </a:extLst>
              </a:tr>
              <a:tr h="15842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u="none" strike="noStrike" cap="none" noProof="0" dirty="0">
                          <a:solidFill>
                            <a:srgbClr val="792530"/>
                          </a:solidFill>
                          <a:sym typeface="Georgia"/>
                        </a:rPr>
                        <a:t>Előnyök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b="1" noProof="0" dirty="0">
                        <a:solidFill>
                          <a:srgbClr val="792530"/>
                        </a:solidFill>
                        <a:latin typeface="Montserrat" pitchFamily="2" charset="-1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100% adatszuverenitás </a:t>
                      </a: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és adatvédelem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Teljes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EU AI </a:t>
                      </a:r>
                      <a:r>
                        <a:rPr lang="hu-HU" sz="1800" b="1" noProof="0" dirty="0" err="1">
                          <a:solidFill>
                            <a:srgbClr val="792530"/>
                          </a:solidFill>
                        </a:rPr>
                        <a:t>act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 és GDPR </a:t>
                      </a: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megfelelés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Nincs használat alapú </a:t>
                      </a:r>
                      <a:r>
                        <a:rPr lang="hu-HU" sz="1800" b="1" noProof="0" dirty="0" err="1">
                          <a:solidFill>
                            <a:srgbClr val="792530"/>
                          </a:solidFill>
                        </a:rPr>
                        <a:t>token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 és API </a:t>
                      </a: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költség skálázáshoz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Testre szabható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helyi RAG</a:t>
                      </a:r>
                      <a:endParaRPr lang="hu-HU" sz="1800" noProof="0" dirty="0">
                        <a:solidFill>
                          <a:srgbClr val="792530"/>
                        </a:solidFill>
                        <a:latin typeface="Montserrat Light" panose="00000400000000000000" pitchFamily="2" charset="-1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800" b="1" u="none" strike="noStrike" cap="none" noProof="0" dirty="0">
                          <a:solidFill>
                            <a:srgbClr val="792530"/>
                          </a:solidFill>
                          <a:sym typeface="Calibri"/>
                        </a:rPr>
                        <a:t>Azonnali </a:t>
                      </a:r>
                      <a:r>
                        <a:rPr lang="hu-HU" sz="1800" b="0" u="none" strike="noStrike" cap="none" noProof="0" dirty="0">
                          <a:solidFill>
                            <a:srgbClr val="792530"/>
                          </a:solidFill>
                          <a:sym typeface="Calibri"/>
                        </a:rPr>
                        <a:t>bevezethetőség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800" b="0" u="none" strike="noStrike" cap="none" noProof="0" dirty="0">
                          <a:solidFill>
                            <a:srgbClr val="792530"/>
                          </a:solidFill>
                          <a:sym typeface="Calibri"/>
                        </a:rPr>
                        <a:t>Minimális mérnöki és </a:t>
                      </a:r>
                      <a:r>
                        <a:rPr lang="hu-HU" sz="1800" b="1" u="none" strike="noStrike" cap="none" noProof="0" dirty="0">
                          <a:solidFill>
                            <a:srgbClr val="792530"/>
                          </a:solidFill>
                          <a:sym typeface="Calibri"/>
                        </a:rPr>
                        <a:t>karbantartási igény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800" b="0" noProof="0" dirty="0">
                          <a:solidFill>
                            <a:srgbClr val="792530"/>
                          </a:solidFill>
                        </a:rPr>
                        <a:t>A legfrissebb modellek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azonnali elérése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Alacsony kezdeti beruházás 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(</a:t>
                      </a:r>
                      <a:r>
                        <a:rPr lang="hu-HU" sz="1800" noProof="0" dirty="0" err="1">
                          <a:solidFill>
                            <a:srgbClr val="792530"/>
                          </a:solidFill>
                        </a:rPr>
                        <a:t>OpEx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 fókusz)</a:t>
                      </a:r>
                      <a:endParaRPr lang="hu-HU" sz="1800" noProof="0" dirty="0">
                        <a:solidFill>
                          <a:srgbClr val="792530"/>
                        </a:solidFill>
                        <a:latin typeface="Montserrat Light" panose="00000400000000000000" pitchFamily="2" charset="-1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874041"/>
                  </a:ext>
                </a:extLst>
              </a:tr>
              <a:tr h="20528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u="none" strike="noStrike" cap="none" noProof="0" dirty="0">
                          <a:solidFill>
                            <a:srgbClr val="792530"/>
                          </a:solidFill>
                          <a:sym typeface="Georgia"/>
                        </a:rPr>
                        <a:t>Hátrányok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b="1" noProof="0" dirty="0">
                        <a:solidFill>
                          <a:srgbClr val="792530"/>
                        </a:solidFill>
                        <a:latin typeface="Montserrat" pitchFamily="2" charset="-1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Magas kezdeti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hardver (GPU) 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költség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Dedikált </a:t>
                      </a:r>
                      <a:r>
                        <a:rPr lang="hu-HU" sz="1800" b="1" noProof="0" dirty="0" err="1">
                          <a:solidFill>
                            <a:srgbClr val="792530"/>
                          </a:solidFill>
                        </a:rPr>
                        <a:t>MLOps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/</a:t>
                      </a:r>
                      <a:r>
                        <a:rPr lang="hu-HU" sz="1800" b="1" noProof="0" dirty="0" err="1">
                          <a:solidFill>
                            <a:srgbClr val="792530"/>
                          </a:solidFill>
                        </a:rPr>
                        <a:t>LLMOps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 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szakértői csapat szükséges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Lassabb technológiai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adaptációs sebesség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Saját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biztonsági és audit 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réteget kell fejleszteni</a:t>
                      </a: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Fokozott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adatszivárgás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 és árnyék-AI kockázat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Súlyos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szállítói kiszolgáltatottság</a:t>
                      </a:r>
                      <a:endParaRPr lang="hu-HU" sz="1800" noProof="0" dirty="0">
                        <a:solidFill>
                          <a:srgbClr val="79253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Kiszámíthatatlan és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nehezen kontrollálható API költségek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Korlátozott </a:t>
                      </a:r>
                      <a:r>
                        <a:rPr lang="hu-HU" sz="1800" b="1" noProof="0" dirty="0">
                          <a:solidFill>
                            <a:srgbClr val="792530"/>
                          </a:solidFill>
                        </a:rPr>
                        <a:t>egyedi finomhangolási </a:t>
                      </a:r>
                      <a:r>
                        <a:rPr lang="hu-HU" sz="1800" noProof="0" dirty="0">
                          <a:solidFill>
                            <a:srgbClr val="792530"/>
                          </a:solidFill>
                        </a:rPr>
                        <a:t>lehetőség</a:t>
                      </a:r>
                      <a:endParaRPr lang="hu-HU" sz="1800" noProof="0" dirty="0">
                        <a:solidFill>
                          <a:srgbClr val="792530"/>
                        </a:solidFill>
                        <a:latin typeface="Montserrat Light" panose="00000400000000000000" pitchFamily="2" charset="-18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520845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7BF5E-EBDE-8FA1-C482-5CCD3E81C1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18</a:t>
            </a:fld>
            <a:endParaRPr lang="hu-HU" dirty="0"/>
          </a:p>
        </p:txBody>
      </p:sp>
      <p:pic>
        <p:nvPicPr>
          <p:cNvPr id="9" name="Kép 12" descr="A képen szimbólum, Grafika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D241FFD-9105-F62F-87AD-D59C07B91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89" y="2999294"/>
            <a:ext cx="396241" cy="48158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49B871E1-3A91-03D5-B965-58490C3E77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089" y="4726750"/>
            <a:ext cx="417577" cy="4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00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D5C3-3F55-4DDC-30D9-92F47DDC4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Diagram</a:t>
            </a:r>
          </a:p>
        </p:txBody>
      </p:sp>
      <p:graphicFrame>
        <p:nvGraphicFramePr>
          <p:cNvPr id="4" name="Diagram 8" descr="Minta diagram">
            <a:extLst>
              <a:ext uri="{FF2B5EF4-FFF2-40B4-BE49-F238E27FC236}">
                <a16:creationId xmlns:a16="http://schemas.microsoft.com/office/drawing/2014/main" id="{B28BBEA2-27B3-1500-D89D-B695589891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2358567"/>
              </p:ext>
            </p:extLst>
          </p:nvPr>
        </p:nvGraphicFramePr>
        <p:xfrm>
          <a:off x="720725" y="1439863"/>
          <a:ext cx="10079038" cy="4500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D9850C-908F-09B7-C406-3DCA05891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44992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E8DCDD-4486-09D6-0850-4139E8D9C4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valaki@bme.hu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7CC0C4-4F14-2594-885E-5295BC35D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/>
              <a:t>Előadó neve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31D212-450E-19FF-92C3-6003D9A385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586525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E12736-3433-CF5B-01B5-1F16D2D2C7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hu-HU" dirty="0"/>
              <a:t>valaki@bme.hu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A9563B-86CB-DD09-6FCA-64B0CD539F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u-HU" dirty="0"/>
              <a:t>Előadó neve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1A8981-FECE-6C86-228A-74A7D06C9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916567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C3C73-EB77-A386-08E5-ADB4A2596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54;p3">
            <a:extLst>
              <a:ext uri="{FF2B5EF4-FFF2-40B4-BE49-F238E27FC236}">
                <a16:creationId xmlns:a16="http://schemas.microsoft.com/office/drawing/2014/main" id="{8B8A7C07-FFC6-8CD5-9D6B-27A43FE99AD6}"/>
              </a:ext>
            </a:extLst>
          </p:cNvPr>
          <p:cNvSpPr txBox="1"/>
          <p:nvPr/>
        </p:nvSpPr>
        <p:spPr>
          <a:xfrm>
            <a:off x="1767028" y="1924674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Diagram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pic>
        <p:nvPicPr>
          <p:cNvPr id="9" name="Kép 8" descr="A képen szimbólum, Grafika, Betűtípus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83FC61F-F0D1-7830-E389-1C2626AE6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1858" y="4217818"/>
            <a:ext cx="405385" cy="481585"/>
          </a:xfrm>
          <a:prstGeom prst="rect">
            <a:avLst/>
          </a:prstGeom>
        </p:spPr>
      </p:pic>
      <p:pic>
        <p:nvPicPr>
          <p:cNvPr id="11" name="Kép 10" descr="A képen képernyőkép, szimbólum, Grafika, Betűtípu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06A45DF-68A6-8619-EC69-639652CD8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906" y="1675200"/>
            <a:ext cx="569977" cy="481585"/>
          </a:xfrm>
          <a:prstGeom prst="rect">
            <a:avLst/>
          </a:prstGeom>
        </p:spPr>
      </p:pic>
      <p:pic>
        <p:nvPicPr>
          <p:cNvPr id="13" name="Kép 12" descr="A képen kör, rugó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0952716-C513-70AD-F3AC-90DCB340D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061" y="2256777"/>
            <a:ext cx="417577" cy="481585"/>
          </a:xfrm>
          <a:prstGeom prst="rect">
            <a:avLst/>
          </a:prstGeom>
        </p:spPr>
      </p:pic>
      <p:pic>
        <p:nvPicPr>
          <p:cNvPr id="15" name="Kép 14" descr="A képen szimbólum, Grafika, Betűtípus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7632039-C8AF-9C6F-4179-0FC11061D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9666" y="2855255"/>
            <a:ext cx="417577" cy="481585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B7662947-588F-CA46-9CB1-96D0E92B7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4614" y="3519348"/>
            <a:ext cx="417577" cy="481585"/>
          </a:xfrm>
          <a:prstGeom prst="rect">
            <a:avLst/>
          </a:prstGeom>
        </p:spPr>
      </p:pic>
      <p:pic>
        <p:nvPicPr>
          <p:cNvPr id="20" name="Kép 19" descr="A képen Grafika, Betűtípus, szimbólum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674C852-71AA-CCD4-1706-1396E4CA5E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965" y="1767694"/>
            <a:ext cx="606553" cy="481585"/>
          </a:xfrm>
          <a:prstGeom prst="rect">
            <a:avLst/>
          </a:prstGeom>
        </p:spPr>
      </p:pic>
      <p:pic>
        <p:nvPicPr>
          <p:cNvPr id="28" name="Kép 27" descr="A képen szimbólum, Grafika, emblém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D0B148F-D225-8E68-205B-9D7C9852A6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965" y="2478579"/>
            <a:ext cx="396241" cy="481585"/>
          </a:xfrm>
          <a:prstGeom prst="rect">
            <a:avLst/>
          </a:prstGeom>
        </p:spPr>
      </p:pic>
      <p:pic>
        <p:nvPicPr>
          <p:cNvPr id="30" name="Kép 29" descr="A képen szimbólum, Grafika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755EC92-6E65-9FA3-1E0B-059798FE69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00" y="3321296"/>
            <a:ext cx="414529" cy="481585"/>
          </a:xfrm>
          <a:prstGeom prst="rect">
            <a:avLst/>
          </a:prstGeom>
        </p:spPr>
      </p:pic>
      <p:pic>
        <p:nvPicPr>
          <p:cNvPr id="32" name="Kép 31" descr="A képen Grafika, szimbólum, művészet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AA0FB56-0326-74E5-7E71-A77A746A12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914" y="4164013"/>
            <a:ext cx="451105" cy="481585"/>
          </a:xfrm>
          <a:prstGeom prst="rect">
            <a:avLst/>
          </a:prstGeom>
        </p:spPr>
      </p:pic>
      <p:pic>
        <p:nvPicPr>
          <p:cNvPr id="34" name="Kép 33" descr="A képen Grafik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B578AD1-101B-7DFE-9DB6-6673A48466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154" y="5045304"/>
            <a:ext cx="435865" cy="481585"/>
          </a:xfrm>
          <a:prstGeom prst="rect">
            <a:avLst/>
          </a:prstGeom>
        </p:spPr>
      </p:pic>
      <p:sp>
        <p:nvSpPr>
          <p:cNvPr id="35" name="Google Shape;154;p3">
            <a:extLst>
              <a:ext uri="{FF2B5EF4-FFF2-40B4-BE49-F238E27FC236}">
                <a16:creationId xmlns:a16="http://schemas.microsoft.com/office/drawing/2014/main" id="{F7E9E30C-8706-44EF-972A-367B6608FF1D}"/>
              </a:ext>
            </a:extLst>
          </p:cNvPr>
          <p:cNvSpPr txBox="1"/>
          <p:nvPr/>
        </p:nvSpPr>
        <p:spPr>
          <a:xfrm>
            <a:off x="1745164" y="2613712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Megoldás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36" name="Google Shape;154;p3">
            <a:extLst>
              <a:ext uri="{FF2B5EF4-FFF2-40B4-BE49-F238E27FC236}">
                <a16:creationId xmlns:a16="http://schemas.microsoft.com/office/drawing/2014/main" id="{91275FEB-4CE1-1B46-774B-10A8A5FDBEE2}"/>
              </a:ext>
            </a:extLst>
          </p:cNvPr>
          <p:cNvSpPr txBox="1"/>
          <p:nvPr/>
        </p:nvSpPr>
        <p:spPr>
          <a:xfrm>
            <a:off x="1767028" y="3411991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Zárt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37" name="Google Shape;154;p3">
            <a:extLst>
              <a:ext uri="{FF2B5EF4-FFF2-40B4-BE49-F238E27FC236}">
                <a16:creationId xmlns:a16="http://schemas.microsoft.com/office/drawing/2014/main" id="{4EE34FFC-4099-B706-1062-0418BEC0AE56}"/>
              </a:ext>
            </a:extLst>
          </p:cNvPr>
          <p:cNvSpPr txBox="1"/>
          <p:nvPr/>
        </p:nvSpPr>
        <p:spPr>
          <a:xfrm>
            <a:off x="1745163" y="4256862"/>
            <a:ext cx="2587841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Körforgás, gépezet, gyártás, automatizálás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38" name="Google Shape;154;p3">
            <a:extLst>
              <a:ext uri="{FF2B5EF4-FFF2-40B4-BE49-F238E27FC236}">
                <a16:creationId xmlns:a16="http://schemas.microsoft.com/office/drawing/2014/main" id="{3B457546-6C41-6C99-3356-87DD64561A8F}"/>
              </a:ext>
            </a:extLst>
          </p:cNvPr>
          <p:cNvSpPr txBox="1"/>
          <p:nvPr/>
        </p:nvSpPr>
        <p:spPr>
          <a:xfrm>
            <a:off x="1745163" y="5148582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visszacsatolások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40" name="Google Shape;154;p3">
            <a:extLst>
              <a:ext uri="{FF2B5EF4-FFF2-40B4-BE49-F238E27FC236}">
                <a16:creationId xmlns:a16="http://schemas.microsoft.com/office/drawing/2014/main" id="{3CE78446-B454-B09C-568A-F0931AEBA6A2}"/>
              </a:ext>
            </a:extLst>
          </p:cNvPr>
          <p:cNvSpPr txBox="1"/>
          <p:nvPr/>
        </p:nvSpPr>
        <p:spPr>
          <a:xfrm>
            <a:off x="7208521" y="2391260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Megtérülés / befektetés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41" name="Google Shape;154;p3">
            <a:extLst>
              <a:ext uri="{FF2B5EF4-FFF2-40B4-BE49-F238E27FC236}">
                <a16:creationId xmlns:a16="http://schemas.microsoft.com/office/drawing/2014/main" id="{A32C479D-0110-8EEA-D864-217FA67B394B}"/>
              </a:ext>
            </a:extLst>
          </p:cNvPr>
          <p:cNvSpPr txBox="1"/>
          <p:nvPr/>
        </p:nvSpPr>
        <p:spPr>
          <a:xfrm>
            <a:off x="7208522" y="2960164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Idő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42" name="Google Shape;154;p3">
            <a:extLst>
              <a:ext uri="{FF2B5EF4-FFF2-40B4-BE49-F238E27FC236}">
                <a16:creationId xmlns:a16="http://schemas.microsoft.com/office/drawing/2014/main" id="{1D963486-8452-395D-0CFE-9198B6FFFC97}"/>
              </a:ext>
            </a:extLst>
          </p:cNvPr>
          <p:cNvSpPr txBox="1"/>
          <p:nvPr/>
        </p:nvSpPr>
        <p:spPr>
          <a:xfrm>
            <a:off x="7208522" y="3641730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Figyelmeztetés/veszély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43" name="Google Shape;154;p3">
            <a:extLst>
              <a:ext uri="{FF2B5EF4-FFF2-40B4-BE49-F238E27FC236}">
                <a16:creationId xmlns:a16="http://schemas.microsoft.com/office/drawing/2014/main" id="{2025C83C-ED5F-D0C6-3FDB-2C39C2E0860A}"/>
              </a:ext>
            </a:extLst>
          </p:cNvPr>
          <p:cNvSpPr txBox="1"/>
          <p:nvPr/>
        </p:nvSpPr>
        <p:spPr>
          <a:xfrm>
            <a:off x="7208521" y="1801011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Adatok 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44" name="Google Shape;154;p3">
            <a:extLst>
              <a:ext uri="{FF2B5EF4-FFF2-40B4-BE49-F238E27FC236}">
                <a16:creationId xmlns:a16="http://schemas.microsoft.com/office/drawing/2014/main" id="{8CD0CCE2-6241-FD91-7577-285FEC16614E}"/>
              </a:ext>
            </a:extLst>
          </p:cNvPr>
          <p:cNvSpPr txBox="1"/>
          <p:nvPr/>
        </p:nvSpPr>
        <p:spPr>
          <a:xfrm>
            <a:off x="7208521" y="4280155"/>
            <a:ext cx="2587841" cy="249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5000"/>
              </a:lnSpc>
              <a:buClr>
                <a:srgbClr val="000000"/>
              </a:buClr>
              <a:buFont typeface="Arial"/>
              <a:buNone/>
            </a:pPr>
            <a:r>
              <a:rPr lang="hu-HU" sz="1200" kern="0" noProof="0" dirty="0">
                <a:solidFill>
                  <a:srgbClr val="792530"/>
                </a:solidFill>
                <a:latin typeface="Montserrat Light" panose="00000400000000000000" pitchFamily="2" charset="-18"/>
                <a:ea typeface="Calibri"/>
                <a:cs typeface="Calibri"/>
                <a:sym typeface="Calibri"/>
              </a:rPr>
              <a:t>Keresés</a:t>
            </a:r>
            <a:endParaRPr lang="hu-HU" sz="1200" kern="0" noProof="0" dirty="0">
              <a:solidFill>
                <a:srgbClr val="792530"/>
              </a:solidFill>
              <a:latin typeface="Montserrat Light" panose="00000400000000000000" pitchFamily="2" charset="-18"/>
              <a:cs typeface="Arial"/>
              <a:sym typeface="Arial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415172F-9F33-842A-045B-70EDA016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540000"/>
            <a:ext cx="10080000" cy="720000"/>
          </a:xfrm>
        </p:spPr>
        <p:txBody>
          <a:bodyPr/>
          <a:lstStyle/>
          <a:p>
            <a:r>
              <a:rPr lang="hu-HU" dirty="0"/>
              <a:t>PPT-ben használható ikonok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BDDED5-B108-D9FF-E35F-6F8140948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0000" y="5940000"/>
            <a:ext cx="2160000" cy="360000"/>
          </a:xfrm>
        </p:spPr>
        <p:txBody>
          <a:bodyPr/>
          <a:lstStyle/>
          <a:p>
            <a:fld id="{D147C73F-91D2-C74D-BD19-6CBB5D1569C2}" type="slidenum">
              <a:rPr lang="hu-HU" smtClean="0"/>
              <a:pPr/>
              <a:t>22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2909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BME arculat">
      <a:dk1>
        <a:sysClr val="windowText" lastClr="000000"/>
      </a:dk1>
      <a:lt1>
        <a:sysClr val="window" lastClr="FFFFFF"/>
      </a:lt1>
      <a:dk2>
        <a:srgbClr val="339999"/>
      </a:dk2>
      <a:lt2>
        <a:srgbClr val="DDDDDD"/>
      </a:lt2>
      <a:accent1>
        <a:srgbClr val="999999"/>
      </a:accent1>
      <a:accent2>
        <a:srgbClr val="882233"/>
      </a:accent2>
      <a:accent3>
        <a:srgbClr val="AA5555"/>
      </a:accent3>
      <a:accent4>
        <a:srgbClr val="448899"/>
      </a:accent4>
      <a:accent5>
        <a:srgbClr val="3377AA"/>
      </a:accent5>
      <a:accent6>
        <a:srgbClr val="665599"/>
      </a:accent6>
      <a:hlink>
        <a:srgbClr val="445566"/>
      </a:hlink>
      <a:folHlink>
        <a:srgbClr val="665577"/>
      </a:folHlink>
    </a:clrScheme>
    <a:fontScheme name="MontLt - RoboCn">
      <a:majorFont>
        <a:latin typeface="Montserrat Light"/>
        <a:ea typeface=""/>
        <a:cs typeface=""/>
      </a:majorFont>
      <a:minorFont>
        <a:latin typeface="Roboto Condensed"/>
        <a:ea typeface=""/>
        <a:cs typeface="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8A35922-B79A-475D-9A15-67CDE3951B27}">
  <we:reference id="WA200005566" version="3.0.0.3" store="en-US" storeType="omex"/>
  <we:alternateReferences>
    <we:reference id="WA200005566" version="3.0.0.3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43D4512BF6BB34CA73D31BDDCD9871E" ma:contentTypeVersion="3" ma:contentTypeDescription="Új dokumentum létrehozása." ma:contentTypeScope="" ma:versionID="0fbedf6a4bba1da2e692b54d61530950">
  <xsd:schema xmlns:xsd="http://www.w3.org/2001/XMLSchema" xmlns:xs="http://www.w3.org/2001/XMLSchema" xmlns:p="http://schemas.microsoft.com/office/2006/metadata/properties" xmlns:ns2="4b97d1dd-6331-4957-ac96-617173d134fa" targetNamespace="http://schemas.microsoft.com/office/2006/metadata/properties" ma:root="true" ma:fieldsID="38ee8b80ea5a5370cbb614e612ae5db6" ns2:_="">
    <xsd:import namespace="4b97d1dd-6331-4957-ac96-617173d134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7d1dd-6331-4957-ac96-617173d134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C9EDF0-3EA2-49A3-A21E-3A32839F54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97D68C-EBB9-4099-995D-E994506F9E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7d1dd-6331-4957-ac96-617173d134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441609-DFF3-4F61-AFAB-1C5B6C9AC87D}">
  <ds:schemaRefs>
    <ds:schemaRef ds:uri="4b97d1dd-6331-4957-ac96-617173d134fa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3959</TotalTime>
  <Words>1306</Words>
  <Application>Microsoft Office PowerPoint</Application>
  <PresentationFormat>Egyéni</PresentationFormat>
  <Paragraphs>216</Paragraphs>
  <Slides>22</Slides>
  <Notes>22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Office 2013 - 2022 Theme</vt:lpstr>
      <vt:lpstr>PowerPoint-bemutató</vt:lpstr>
      <vt:lpstr>Főcím</vt:lpstr>
      <vt:lpstr>Tartalomjegyzék</vt:lpstr>
      <vt:lpstr>Kiemelt idézet</vt:lpstr>
      <vt:lpstr>Szöveges diák</vt:lpstr>
      <vt:lpstr>Szöveges dia </vt:lpstr>
      <vt:lpstr>Szöveg és nagy kép</vt:lpstr>
      <vt:lpstr>Szöveg és úszó kép</vt:lpstr>
      <vt:lpstr>Képes diák</vt:lpstr>
      <vt:lpstr>Két kép kísérőszöveggel</vt:lpstr>
      <vt:lpstr>Galéria</vt:lpstr>
      <vt:lpstr>PowerPoint-bemutató</vt:lpstr>
      <vt:lpstr>Strukturált diák</vt:lpstr>
      <vt:lpstr>Felsorolás</vt:lpstr>
      <vt:lpstr>Struktúra sablon / 4</vt:lpstr>
      <vt:lpstr>Struktúra / 5</vt:lpstr>
      <vt:lpstr>Struktúra / 8</vt:lpstr>
      <vt:lpstr>Táblázat</vt:lpstr>
      <vt:lpstr>Diagram</vt:lpstr>
      <vt:lpstr>PowerPoint-bemutató</vt:lpstr>
      <vt:lpstr>PowerPoint-bemutató</vt:lpstr>
      <vt:lpstr>PPT-ben használható ikonok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Pintér László Áron;Strommer László</dc:creator>
  <cp:keywords>BME</cp:keywords>
  <cp:lastModifiedBy>Strommer László</cp:lastModifiedBy>
  <cp:revision>140</cp:revision>
  <dcterms:created xsi:type="dcterms:W3CDTF">2025-02-26T11:31:34Z</dcterms:created>
  <dcterms:modified xsi:type="dcterms:W3CDTF">2026-06-21T05:22:03Z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0x010100743D4512BF6BB34CA73D31BDDCD9871E</vt:lpwstr>
  </property>
  <property fmtid="{D5CDD505-2E9C-101B-9397-08002B2CF9AE}" pid="3" name="MediaServiceImageTags">
    <vt:lpwstr/>
  </property>
</Properties>
</file>